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heme/theme2.xml" ContentType="application/vnd.openxmlformats-officedocument.theme+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notesSlides/notesSlide1.xml" ContentType="application/vnd.openxmlformats-officedocument.presentationml.notesSlide+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notesSlides/notesSlide2.xml" ContentType="application/vnd.openxmlformats-officedocument.presentationml.notesSlide+xml"/>
  <Override PartName="/ppt/tags/tag105.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06.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107.xml" ContentType="application/vnd.openxmlformats-officedocument.presentationml.tags+xml"/>
  <Override PartName="/ppt/notesSlides/notesSlide7.xml" ContentType="application/vnd.openxmlformats-officedocument.presentationml.notesSlide+xml"/>
  <Override PartName="/ppt/tags/tag108.xml" ContentType="application/vnd.openxmlformats-officedocument.presentationml.tags+xml"/>
  <Override PartName="/ppt/notesSlides/notesSlide8.xml" ContentType="application/vnd.openxmlformats-officedocument.presentationml.notesSlide+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notesSlides/notesSlide9.xml" ContentType="application/vnd.openxmlformats-officedocument.presentationml.notesSlide+xml"/>
  <Override PartName="/ppt/tags/tag129.xml" ContentType="application/vnd.openxmlformats-officedocument.presentationml.tags+xml"/>
  <Override PartName="/ppt/tags/tag130.xml" ContentType="application/vnd.openxmlformats-officedocument.presentationml.tags+xml"/>
  <Override PartName="/ppt/notesSlides/notesSlide10.xml" ContentType="application/vnd.openxmlformats-officedocument.presentationml.notesSlide+xml"/>
  <Override PartName="/ppt/tags/tag131.xml" ContentType="application/vnd.openxmlformats-officedocument.presentationml.tags+xml"/>
  <Override PartName="/ppt/notesSlides/notesSlide11.xml" ContentType="application/vnd.openxmlformats-officedocument.presentationml.notesSlide+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notesSlides/notesSlide12.xml" ContentType="application/vnd.openxmlformats-officedocument.presentationml.notesSlide+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notesSlides/notesSlide13.xml" ContentType="application/vnd.openxmlformats-officedocument.presentationml.notesSlide+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notesSlides/notesSlide14.xml" ContentType="application/vnd.openxmlformats-officedocument.presentationml.notesSlide+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notesSlides/notesSlide15.xml" ContentType="application/vnd.openxmlformats-officedocument.presentationml.notesSlide+xml"/>
  <Override PartName="/ppt/tags/tag157.xml" ContentType="application/vnd.openxmlformats-officedocument.presentationml.tags+xml"/>
  <Override PartName="/ppt/notesSlides/notesSlide16.xml" ContentType="application/vnd.openxmlformats-officedocument.presentationml.notesSlide+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notesSlides/notesSlide17.xml" ContentType="application/vnd.openxmlformats-officedocument.presentationml.notesSlide+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notesSlides/notesSlide18.xml" ContentType="application/vnd.openxmlformats-officedocument.presentationml.notesSlide+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notesSlides/notesSlide19.xml" ContentType="application/vnd.openxmlformats-officedocument.presentationml.notesSlide+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notesSlides/notesSlide20.xml" ContentType="application/vnd.openxmlformats-officedocument.presentationml.notesSlide+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notesSlides/notesSlide21.xml" ContentType="application/vnd.openxmlformats-officedocument.presentationml.notesSlide+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notesSlides/notesSlide22.xml" ContentType="application/vnd.openxmlformats-officedocument.presentationml.notesSlide+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notesSlides/notesSlide23.xml" ContentType="application/vnd.openxmlformats-officedocument.presentationml.notesSlide+xml"/>
  <Override PartName="/ppt/tags/tag283.xml" ContentType="application/vnd.openxmlformats-officedocument.presentationml.tags+xml"/>
  <Override PartName="/ppt/notesSlides/notesSlide24.xml" ContentType="application/vnd.openxmlformats-officedocument.presentationml.notesSlide+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notesSlides/notesSlide25.xml" ContentType="application/vnd.openxmlformats-officedocument.presentationml.notesSlide+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notesSlides/notesSlide26.xml" ContentType="application/vnd.openxmlformats-officedocument.presentationml.notesSlide+xml"/>
  <Override PartName="/ppt/tags/tag290.xml" ContentType="application/vnd.openxmlformats-officedocument.presentationml.tags+xml"/>
  <Override PartName="/ppt/notesSlides/notesSlide27.xml" ContentType="application/vnd.openxmlformats-officedocument.presentationml.notesSlide+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notesSlides/notesSlide28.xml" ContentType="application/vnd.openxmlformats-officedocument.presentationml.notesSlide+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notesSlides/notesSlide29.xml" ContentType="application/vnd.openxmlformats-officedocument.presentationml.notesSlide+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notesSlides/notesSlide30.xml" ContentType="application/vnd.openxmlformats-officedocument.presentationml.notesSlide+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notesSlides/notesSlide31.xml" ContentType="application/vnd.openxmlformats-officedocument.presentationml.notesSlide+xml"/>
  <Override PartName="/ppt/tags/tag328.xml" ContentType="application/vnd.openxmlformats-officedocument.presentationml.tags+xml"/>
  <Override PartName="/ppt/tags/tag329.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notesSlides/notesSlide32.xml" ContentType="application/vnd.openxmlformats-officedocument.presentationml.notesSlide+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notesSlides/notesSlide33.xml" ContentType="application/vnd.openxmlformats-officedocument.presentationml.notesSlide+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notesSlides/notesSlide34.xml" ContentType="application/vnd.openxmlformats-officedocument.presentationml.notesSlide+xml"/>
  <Override PartName="/ppt/tags/tag399.xml" ContentType="application/vnd.openxmlformats-officedocument.presentationml.tags+xml"/>
  <Override PartName="/ppt/notesSlides/notesSlide35.xml" ContentType="application/vnd.openxmlformats-officedocument.presentationml.notesSlide+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notesSlides/notesSlide36.xml" ContentType="application/vnd.openxmlformats-officedocument.presentationml.notesSlide+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tags/tag445.xml" ContentType="application/vnd.openxmlformats-officedocument.presentationml.tags+xml"/>
  <Override PartName="/ppt/tags/tag446.xml" ContentType="application/vnd.openxmlformats-officedocument.presentationml.tags+xml"/>
  <Override PartName="/ppt/tags/tag447.xml" ContentType="application/vnd.openxmlformats-officedocument.presentationml.tags+xml"/>
  <Override PartName="/ppt/tags/tag448.xml" ContentType="application/vnd.openxmlformats-officedocument.presentationml.tags+xml"/>
  <Override PartName="/ppt/tags/tag449.xml" ContentType="application/vnd.openxmlformats-officedocument.presentationml.tags+xml"/>
  <Override PartName="/ppt/tags/tag450.xml" ContentType="application/vnd.openxmlformats-officedocument.presentationml.tags+xml"/>
  <Override PartName="/ppt/tags/tag451.xml" ContentType="application/vnd.openxmlformats-officedocument.presentationml.tags+xml"/>
  <Override PartName="/ppt/tags/tag452.xml" ContentType="application/vnd.openxmlformats-officedocument.presentationml.tags+xml"/>
  <Override PartName="/ppt/tags/tag453.xml" ContentType="application/vnd.openxmlformats-officedocument.presentationml.tags+xml"/>
  <Override PartName="/ppt/tags/tag454.xml" ContentType="application/vnd.openxmlformats-officedocument.presentationml.tags+xml"/>
  <Override PartName="/ppt/tags/tag455.xml" ContentType="application/vnd.openxmlformats-officedocument.presentationml.tags+xml"/>
  <Override PartName="/ppt/tags/tag456.xml" ContentType="application/vnd.openxmlformats-officedocument.presentationml.tags+xml"/>
  <Override PartName="/ppt/tags/tag457.xml" ContentType="application/vnd.openxmlformats-officedocument.presentationml.tags+xml"/>
  <Override PartName="/ppt/tags/tag458.xml" ContentType="application/vnd.openxmlformats-officedocument.presentationml.tags+xml"/>
  <Override PartName="/ppt/tags/tag459.xml" ContentType="application/vnd.openxmlformats-officedocument.presentationml.tags+xml"/>
  <Override PartName="/ppt/tags/tag460.xml" ContentType="application/vnd.openxmlformats-officedocument.presentationml.tags+xml"/>
  <Override PartName="/ppt/notesSlides/notesSlide37.xml" ContentType="application/vnd.openxmlformats-officedocument.presentationml.notesSlide+xml"/>
  <Override PartName="/ppt/tags/tag461.xml" ContentType="application/vnd.openxmlformats-officedocument.presentationml.tags+xml"/>
  <Override PartName="/ppt/tags/tag462.xml" ContentType="application/vnd.openxmlformats-officedocument.presentationml.tags+xml"/>
  <Override PartName="/ppt/tags/tag463.xml" ContentType="application/vnd.openxmlformats-officedocument.presentationml.tags+xml"/>
  <Override PartName="/ppt/tags/tag464.xml" ContentType="application/vnd.openxmlformats-officedocument.presentationml.tags+xml"/>
  <Override PartName="/ppt/tags/tag465.xml" ContentType="application/vnd.openxmlformats-officedocument.presentationml.tags+xml"/>
  <Override PartName="/ppt/notesSlides/notesSlide38.xml" ContentType="application/vnd.openxmlformats-officedocument.presentationml.notesSlide+xml"/>
  <Override PartName="/ppt/tags/tag466.xml" ContentType="application/vnd.openxmlformats-officedocument.presentationml.tags+xml"/>
  <Override PartName="/ppt/tags/tag467.xml" ContentType="application/vnd.openxmlformats-officedocument.presentationml.tags+xml"/>
  <Override PartName="/ppt/tags/tag468.xml" ContentType="application/vnd.openxmlformats-officedocument.presentationml.tags+xml"/>
  <Override PartName="/ppt/tags/tag469.xml" ContentType="application/vnd.openxmlformats-officedocument.presentationml.tags+xml"/>
  <Override PartName="/ppt/tags/tag470.xml" ContentType="application/vnd.openxmlformats-officedocument.presentationml.tags+xml"/>
  <Override PartName="/ppt/tags/tag471.xml" ContentType="application/vnd.openxmlformats-officedocument.presentationml.tags+xml"/>
  <Override PartName="/ppt/tags/tag472.xml" ContentType="application/vnd.openxmlformats-officedocument.presentationml.tags+xml"/>
  <Override PartName="/ppt/tags/tag473.xml" ContentType="application/vnd.openxmlformats-officedocument.presentationml.tags+xml"/>
  <Override PartName="/ppt/tags/tag474.xml" ContentType="application/vnd.openxmlformats-officedocument.presentationml.tags+xml"/>
  <Override PartName="/ppt/tags/tag475.xml" ContentType="application/vnd.openxmlformats-officedocument.presentationml.tags+xml"/>
  <Override PartName="/ppt/tags/tag476.xml" ContentType="application/vnd.openxmlformats-officedocument.presentationml.tags+xml"/>
  <Override PartName="/ppt/tags/tag477.xml" ContentType="application/vnd.openxmlformats-officedocument.presentationml.tags+xml"/>
  <Override PartName="/ppt/tags/tag478.xml" ContentType="application/vnd.openxmlformats-officedocument.presentationml.tags+xml"/>
  <Override PartName="/ppt/tags/tag479.xml" ContentType="application/vnd.openxmlformats-officedocument.presentationml.tags+xml"/>
  <Override PartName="/ppt/tags/tag480.xml" ContentType="application/vnd.openxmlformats-officedocument.presentationml.tags+xml"/>
  <Override PartName="/ppt/tags/tag481.xml" ContentType="application/vnd.openxmlformats-officedocument.presentationml.tags+xml"/>
  <Override PartName="/ppt/tags/tag482.xml" ContentType="application/vnd.openxmlformats-officedocument.presentationml.tags+xml"/>
  <Override PartName="/ppt/tags/tag483.xml" ContentType="application/vnd.openxmlformats-officedocument.presentationml.tags+xml"/>
  <Override PartName="/ppt/tags/tag484.xml" ContentType="application/vnd.openxmlformats-officedocument.presentationml.tags+xml"/>
  <Override PartName="/ppt/tags/tag485.xml" ContentType="application/vnd.openxmlformats-officedocument.presentationml.tags+xml"/>
  <Override PartName="/ppt/tags/tag486.xml" ContentType="application/vnd.openxmlformats-officedocument.presentationml.tags+xml"/>
  <Override PartName="/ppt/tags/tag487.xml" ContentType="application/vnd.openxmlformats-officedocument.presentationml.tags+xml"/>
  <Override PartName="/ppt/tags/tag488.xml" ContentType="application/vnd.openxmlformats-officedocument.presentationml.tags+xml"/>
  <Override PartName="/ppt/tags/tag489.xml" ContentType="application/vnd.openxmlformats-officedocument.presentationml.tags+xml"/>
  <Override PartName="/ppt/tags/tag490.xml" ContentType="application/vnd.openxmlformats-officedocument.presentationml.tags+xml"/>
  <Override PartName="/ppt/tags/tag491.xml" ContentType="application/vnd.openxmlformats-officedocument.presentationml.tags+xml"/>
  <Override PartName="/ppt/tags/tag492.xml" ContentType="application/vnd.openxmlformats-officedocument.presentationml.tags+xml"/>
  <Override PartName="/ppt/tags/tag493.xml" ContentType="application/vnd.openxmlformats-officedocument.presentationml.tags+xml"/>
  <Override PartName="/ppt/tags/tag494.xml" ContentType="application/vnd.openxmlformats-officedocument.presentationml.tags+xml"/>
  <Override PartName="/ppt/tags/tag495.xml" ContentType="application/vnd.openxmlformats-officedocument.presentationml.tags+xml"/>
  <Override PartName="/ppt/tags/tag496.xml" ContentType="application/vnd.openxmlformats-officedocument.presentationml.tags+xml"/>
  <Override PartName="/ppt/tags/tag497.xml" ContentType="application/vnd.openxmlformats-officedocument.presentationml.tags+xml"/>
  <Override PartName="/ppt/tags/tag498.xml" ContentType="application/vnd.openxmlformats-officedocument.presentationml.tags+xml"/>
  <Override PartName="/ppt/tags/tag499.xml" ContentType="application/vnd.openxmlformats-officedocument.presentationml.tags+xml"/>
  <Override PartName="/ppt/tags/tag500.xml" ContentType="application/vnd.openxmlformats-officedocument.presentationml.tags+xml"/>
  <Override PartName="/ppt/tags/tag501.xml" ContentType="application/vnd.openxmlformats-officedocument.presentationml.tags+xml"/>
  <Override PartName="/ppt/tags/tag502.xml" ContentType="application/vnd.openxmlformats-officedocument.presentationml.tags+xml"/>
  <Override PartName="/ppt/tags/tag503.xml" ContentType="application/vnd.openxmlformats-officedocument.presentationml.tags+xml"/>
  <Override PartName="/ppt/tags/tag504.xml" ContentType="application/vnd.openxmlformats-officedocument.presentationml.tags+xml"/>
  <Override PartName="/ppt/tags/tag505.xml" ContentType="application/vnd.openxmlformats-officedocument.presentationml.tags+xml"/>
  <Override PartName="/ppt/tags/tag506.xml" ContentType="application/vnd.openxmlformats-officedocument.presentationml.tags+xml"/>
  <Override PartName="/ppt/tags/tag507.xml" ContentType="application/vnd.openxmlformats-officedocument.presentationml.tags+xml"/>
  <Override PartName="/ppt/notesSlides/notesSlide39.xml" ContentType="application/vnd.openxmlformats-officedocument.presentationml.notesSlide+xml"/>
  <Override PartName="/ppt/tags/tag508.xml" ContentType="application/vnd.openxmlformats-officedocument.presentationml.tags+xml"/>
  <Override PartName="/ppt/tags/tag509.xml" ContentType="application/vnd.openxmlformats-officedocument.presentationml.tags+xml"/>
  <Override PartName="/ppt/tags/tag510.xml" ContentType="application/vnd.openxmlformats-officedocument.presentationml.tags+xml"/>
  <Override PartName="/ppt/tags/tag511.xml" ContentType="application/vnd.openxmlformats-officedocument.presentationml.tags+xml"/>
  <Override PartName="/ppt/tags/tag512.xml" ContentType="application/vnd.openxmlformats-officedocument.presentationml.tags+xml"/>
  <Override PartName="/ppt/tags/tag513.xml" ContentType="application/vnd.openxmlformats-officedocument.presentationml.tags+xml"/>
  <Override PartName="/ppt/tags/tag514.xml" ContentType="application/vnd.openxmlformats-officedocument.presentationml.tags+xml"/>
  <Override PartName="/ppt/tags/tag515.xml" ContentType="application/vnd.openxmlformats-officedocument.presentationml.tags+xml"/>
  <Override PartName="/ppt/tags/tag516.xml" ContentType="application/vnd.openxmlformats-officedocument.presentationml.tags+xml"/>
  <Override PartName="/ppt/notesSlides/notesSlide40.xml" ContentType="application/vnd.openxmlformats-officedocument.presentationml.notesSlide+xml"/>
  <Override PartName="/ppt/tags/tag517.xml" ContentType="application/vnd.openxmlformats-officedocument.presentationml.tags+xml"/>
  <Override PartName="/ppt/tags/tag518.xml" ContentType="application/vnd.openxmlformats-officedocument.presentationml.tags+xml"/>
  <Override PartName="/ppt/tags/tag519.xml" ContentType="application/vnd.openxmlformats-officedocument.presentationml.tags+xml"/>
  <Override PartName="/ppt/tags/tag520.xml" ContentType="application/vnd.openxmlformats-officedocument.presentationml.tags+xml"/>
  <Override PartName="/ppt/tags/tag521.xml" ContentType="application/vnd.openxmlformats-officedocument.presentationml.tags+xml"/>
  <Override PartName="/ppt/tags/tag522.xml" ContentType="application/vnd.openxmlformats-officedocument.presentationml.tags+xml"/>
  <Override PartName="/ppt/tags/tag523.xml" ContentType="application/vnd.openxmlformats-officedocument.presentationml.tags+xml"/>
  <Override PartName="/ppt/tags/tag524.xml" ContentType="application/vnd.openxmlformats-officedocument.presentationml.tags+xml"/>
  <Override PartName="/ppt/tags/tag525.xml" ContentType="application/vnd.openxmlformats-officedocument.presentationml.tags+xml"/>
  <Override PartName="/ppt/tags/tag526.xml" ContentType="application/vnd.openxmlformats-officedocument.presentationml.tags+xml"/>
  <Override PartName="/ppt/tags/tag527.xml" ContentType="application/vnd.openxmlformats-officedocument.presentationml.tags+xml"/>
  <Override PartName="/ppt/tags/tag528.xml" ContentType="application/vnd.openxmlformats-officedocument.presentationml.tags+xml"/>
  <Override PartName="/ppt/tags/tag529.xml" ContentType="application/vnd.openxmlformats-officedocument.presentationml.tags+xml"/>
  <Override PartName="/ppt/tags/tag530.xml" ContentType="application/vnd.openxmlformats-officedocument.presentationml.tags+xml"/>
  <Override PartName="/ppt/tags/tag531.xml" ContentType="application/vnd.openxmlformats-officedocument.presentationml.tags+xml"/>
  <Override PartName="/ppt/tags/tag532.xml" ContentType="application/vnd.openxmlformats-officedocument.presentationml.tags+xml"/>
  <Override PartName="/ppt/tags/tag533.xml" ContentType="application/vnd.openxmlformats-officedocument.presentationml.tags+xml"/>
  <Override PartName="/ppt/tags/tag534.xml" ContentType="application/vnd.openxmlformats-officedocument.presentationml.tags+xml"/>
  <Override PartName="/ppt/tags/tag535.xml" ContentType="application/vnd.openxmlformats-officedocument.presentationml.tags+xml"/>
  <Override PartName="/ppt/tags/tag536.xml" ContentType="application/vnd.openxmlformats-officedocument.presentationml.tags+xml"/>
  <Override PartName="/ppt/tags/tag537.xml" ContentType="application/vnd.openxmlformats-officedocument.presentationml.tags+xml"/>
  <Override PartName="/ppt/tags/tag538.xml" ContentType="application/vnd.openxmlformats-officedocument.presentationml.tags+xml"/>
  <Override PartName="/ppt/tags/tag539.xml" ContentType="application/vnd.openxmlformats-officedocument.presentationml.tags+xml"/>
  <Override PartName="/ppt/tags/tag540.xml" ContentType="application/vnd.openxmlformats-officedocument.presentationml.tags+xml"/>
  <Override PartName="/ppt/tags/tag541.xml" ContentType="application/vnd.openxmlformats-officedocument.presentationml.tags+xml"/>
  <Override PartName="/ppt/tags/tag542.xml" ContentType="application/vnd.openxmlformats-officedocument.presentationml.tags+xml"/>
  <Override PartName="/ppt/tags/tag543.xml" ContentType="application/vnd.openxmlformats-officedocument.presentationml.tags+xml"/>
  <Override PartName="/ppt/tags/tag544.xml" ContentType="application/vnd.openxmlformats-officedocument.presentationml.tags+xml"/>
  <Override PartName="/ppt/tags/tag545.xml" ContentType="application/vnd.openxmlformats-officedocument.presentationml.tags+xml"/>
  <Override PartName="/ppt/tags/tag546.xml" ContentType="application/vnd.openxmlformats-officedocument.presentationml.tags+xml"/>
  <Override PartName="/ppt/tags/tag547.xml" ContentType="application/vnd.openxmlformats-officedocument.presentationml.tags+xml"/>
  <Override PartName="/ppt/tags/tag548.xml" ContentType="application/vnd.openxmlformats-officedocument.presentationml.tags+xml"/>
  <Override PartName="/ppt/tags/tag549.xml" ContentType="application/vnd.openxmlformats-officedocument.presentationml.tags+xml"/>
  <Override PartName="/ppt/tags/tag550.xml" ContentType="application/vnd.openxmlformats-officedocument.presentationml.tags+xml"/>
  <Override PartName="/ppt/tags/tag551.xml" ContentType="application/vnd.openxmlformats-officedocument.presentationml.tags+xml"/>
  <Override PartName="/ppt/tags/tag552.xml" ContentType="application/vnd.openxmlformats-officedocument.presentationml.tags+xml"/>
  <Override PartName="/ppt/tags/tag553.xml" ContentType="application/vnd.openxmlformats-officedocument.presentationml.tags+xml"/>
  <Override PartName="/ppt/tags/tag554.xml" ContentType="application/vnd.openxmlformats-officedocument.presentationml.tags+xml"/>
  <Override PartName="/ppt/tags/tag555.xml" ContentType="application/vnd.openxmlformats-officedocument.presentationml.tags+xml"/>
  <Override PartName="/ppt/tags/tag556.xml" ContentType="application/vnd.openxmlformats-officedocument.presentationml.tags+xml"/>
  <Override PartName="/ppt/tags/tag557.xml" ContentType="application/vnd.openxmlformats-officedocument.presentationml.tags+xml"/>
  <Override PartName="/ppt/tags/tag558.xml" ContentType="application/vnd.openxmlformats-officedocument.presentationml.tags+xml"/>
  <Override PartName="/ppt/tags/tag559.xml" ContentType="application/vnd.openxmlformats-officedocument.presentationml.tags+xml"/>
  <Override PartName="/ppt/tags/tag560.xml" ContentType="application/vnd.openxmlformats-officedocument.presentationml.tags+xml"/>
  <Override PartName="/ppt/tags/tag561.xml" ContentType="application/vnd.openxmlformats-officedocument.presentationml.tags+xml"/>
  <Override PartName="/ppt/tags/tag562.xml" ContentType="application/vnd.openxmlformats-officedocument.presentationml.tags+xml"/>
  <Override PartName="/ppt/tags/tag563.xml" ContentType="application/vnd.openxmlformats-officedocument.presentationml.tags+xml"/>
  <Override PartName="/ppt/tags/tag564.xml" ContentType="application/vnd.openxmlformats-officedocument.presentationml.tags+xml"/>
  <Override PartName="/ppt/tags/tag565.xml" ContentType="application/vnd.openxmlformats-officedocument.presentationml.tags+xml"/>
  <Override PartName="/ppt/tags/tag566.xml" ContentType="application/vnd.openxmlformats-officedocument.presentationml.tags+xml"/>
  <Override PartName="/ppt/tags/tag567.xml" ContentType="application/vnd.openxmlformats-officedocument.presentationml.tags+xml"/>
  <Override PartName="/ppt/tags/tag568.xml" ContentType="application/vnd.openxmlformats-officedocument.presentationml.tags+xml"/>
  <Override PartName="/ppt/tags/tag569.xml" ContentType="application/vnd.openxmlformats-officedocument.presentationml.tags+xml"/>
  <Override PartName="/ppt/tags/tag570.xml" ContentType="application/vnd.openxmlformats-officedocument.presentationml.tags+xml"/>
  <Override PartName="/ppt/tags/tag571.xml" ContentType="application/vnd.openxmlformats-officedocument.presentationml.tags+xml"/>
  <Override PartName="/ppt/tags/tag572.xml" ContentType="application/vnd.openxmlformats-officedocument.presentationml.tags+xml"/>
  <Override PartName="/ppt/tags/tag573.xml" ContentType="application/vnd.openxmlformats-officedocument.presentationml.tags+xml"/>
  <Override PartName="/ppt/tags/tag574.xml" ContentType="application/vnd.openxmlformats-officedocument.presentationml.tags+xml"/>
  <Override PartName="/ppt/tags/tag575.xml" ContentType="application/vnd.openxmlformats-officedocument.presentationml.tags+xml"/>
  <Override PartName="/ppt/tags/tag576.xml" ContentType="application/vnd.openxmlformats-officedocument.presentationml.tags+xml"/>
  <Override PartName="/ppt/tags/tag577.xml" ContentType="application/vnd.openxmlformats-officedocument.presentationml.tags+xml"/>
  <Override PartName="/ppt/tags/tag578.xml" ContentType="application/vnd.openxmlformats-officedocument.presentationml.tags+xml"/>
  <Override PartName="/ppt/tags/tag579.xml" ContentType="application/vnd.openxmlformats-officedocument.presentationml.tags+xml"/>
  <Override PartName="/ppt/tags/tag580.xml" ContentType="application/vnd.openxmlformats-officedocument.presentationml.tags+xml"/>
  <Override PartName="/ppt/tags/tag581.xml" ContentType="application/vnd.openxmlformats-officedocument.presentationml.tags+xml"/>
  <Override PartName="/ppt/tags/tag582.xml" ContentType="application/vnd.openxmlformats-officedocument.presentationml.tags+xml"/>
  <Override PartName="/ppt/tags/tag583.xml" ContentType="application/vnd.openxmlformats-officedocument.presentationml.tags+xml"/>
  <Override PartName="/ppt/tags/tag584.xml" ContentType="application/vnd.openxmlformats-officedocument.presentationml.tags+xml"/>
  <Override PartName="/ppt/tags/tag585.xml" ContentType="application/vnd.openxmlformats-officedocument.presentationml.tags+xml"/>
  <Override PartName="/ppt/tags/tag586.xml" ContentType="application/vnd.openxmlformats-officedocument.presentationml.tags+xml"/>
  <Override PartName="/ppt/tags/tag587.xml" ContentType="application/vnd.openxmlformats-officedocument.presentationml.tags+xml"/>
  <Override PartName="/ppt/tags/tag588.xml" ContentType="application/vnd.openxmlformats-officedocument.presentationml.tags+xml"/>
  <Override PartName="/ppt/tags/tag589.xml" ContentType="application/vnd.openxmlformats-officedocument.presentationml.tags+xml"/>
  <Override PartName="/ppt/tags/tag590.xml" ContentType="application/vnd.openxmlformats-officedocument.presentationml.tags+xml"/>
  <Override PartName="/ppt/tags/tag591.xml" ContentType="application/vnd.openxmlformats-officedocument.presentationml.tags+xml"/>
  <Override PartName="/ppt/tags/tag592.xml" ContentType="application/vnd.openxmlformats-officedocument.presentationml.tags+xml"/>
  <Override PartName="/ppt/tags/tag593.xml" ContentType="application/vnd.openxmlformats-officedocument.presentationml.tags+xml"/>
  <Override PartName="/ppt/tags/tag594.xml" ContentType="application/vnd.openxmlformats-officedocument.presentationml.tags+xml"/>
  <Override PartName="/ppt/tags/tag595.xml" ContentType="application/vnd.openxmlformats-officedocument.presentationml.tags+xml"/>
  <Override PartName="/ppt/tags/tag596.xml" ContentType="application/vnd.openxmlformats-officedocument.presentationml.tags+xml"/>
  <Override PartName="/ppt/tags/tag597.xml" ContentType="application/vnd.openxmlformats-officedocument.presentationml.tags+xml"/>
  <Override PartName="/ppt/tags/tag598.xml" ContentType="application/vnd.openxmlformats-officedocument.presentationml.tags+xml"/>
  <Override PartName="/ppt/tags/tag599.xml" ContentType="application/vnd.openxmlformats-officedocument.presentationml.tags+xml"/>
  <Override PartName="/ppt/tags/tag600.xml" ContentType="application/vnd.openxmlformats-officedocument.presentationml.tags+xml"/>
  <Override PartName="/ppt/tags/tag601.xml" ContentType="application/vnd.openxmlformats-officedocument.presentationml.tags+xml"/>
  <Override PartName="/ppt/tags/tag602.xml" ContentType="application/vnd.openxmlformats-officedocument.presentationml.tags+xml"/>
  <Override PartName="/ppt/tags/tag603.xml" ContentType="application/vnd.openxmlformats-officedocument.presentationml.tags+xml"/>
  <Override PartName="/ppt/tags/tag604.xml" ContentType="application/vnd.openxmlformats-officedocument.presentationml.tags+xml"/>
  <Override PartName="/ppt/tags/tag605.xml" ContentType="application/vnd.openxmlformats-officedocument.presentationml.tags+xml"/>
  <Override PartName="/ppt/tags/tag606.xml" ContentType="application/vnd.openxmlformats-officedocument.presentationml.tags+xml"/>
  <Override PartName="/ppt/tags/tag607.xml" ContentType="application/vnd.openxmlformats-officedocument.presentationml.tags+xml"/>
  <Override PartName="/ppt/tags/tag608.xml" ContentType="application/vnd.openxmlformats-officedocument.presentationml.tags+xml"/>
  <Override PartName="/ppt/tags/tag609.xml" ContentType="application/vnd.openxmlformats-officedocument.presentationml.tags+xml"/>
  <Override PartName="/ppt/tags/tag610.xml" ContentType="application/vnd.openxmlformats-officedocument.presentationml.tags+xml"/>
  <Override PartName="/ppt/tags/tag611.xml" ContentType="application/vnd.openxmlformats-officedocument.presentationml.tags+xml"/>
  <Override PartName="/ppt/tags/tag612.xml" ContentType="application/vnd.openxmlformats-officedocument.presentationml.tags+xml"/>
  <Override PartName="/ppt/tags/tag613.xml" ContentType="application/vnd.openxmlformats-officedocument.presentationml.tags+xml"/>
  <Override PartName="/ppt/tags/tag614.xml" ContentType="application/vnd.openxmlformats-officedocument.presentationml.tags+xml"/>
  <Override PartName="/ppt/tags/tag615.xml" ContentType="application/vnd.openxmlformats-officedocument.presentationml.tags+xml"/>
  <Override PartName="/ppt/tags/tag616.xml" ContentType="application/vnd.openxmlformats-officedocument.presentationml.tags+xml"/>
  <Override PartName="/ppt/tags/tag617.xml" ContentType="application/vnd.openxmlformats-officedocument.presentationml.tags+xml"/>
  <Override PartName="/ppt/tags/tag618.xml" ContentType="application/vnd.openxmlformats-officedocument.presentationml.tags+xml"/>
  <Override PartName="/ppt/tags/tag619.xml" ContentType="application/vnd.openxmlformats-officedocument.presentationml.tags+xml"/>
  <Override PartName="/ppt/tags/tag620.xml" ContentType="application/vnd.openxmlformats-officedocument.presentationml.tags+xml"/>
  <Override PartName="/ppt/tags/tag621.xml" ContentType="application/vnd.openxmlformats-officedocument.presentationml.tags+xml"/>
  <Override PartName="/ppt/tags/tag622.xml" ContentType="application/vnd.openxmlformats-officedocument.presentationml.tags+xml"/>
  <Override PartName="/ppt/tags/tag623.xml" ContentType="application/vnd.openxmlformats-officedocument.presentationml.tags+xml"/>
  <Override PartName="/ppt/tags/tag624.xml" ContentType="application/vnd.openxmlformats-officedocument.presentationml.tags+xml"/>
  <Override PartName="/ppt/tags/tag625.xml" ContentType="application/vnd.openxmlformats-officedocument.presentationml.tags+xml"/>
  <Override PartName="/ppt/tags/tag626.xml" ContentType="application/vnd.openxmlformats-officedocument.presentationml.tags+xml"/>
  <Override PartName="/ppt/tags/tag627.xml" ContentType="application/vnd.openxmlformats-officedocument.presentationml.tags+xml"/>
  <Override PartName="/ppt/tags/tag628.xml" ContentType="application/vnd.openxmlformats-officedocument.presentationml.tags+xml"/>
  <Override PartName="/ppt/tags/tag629.xml" ContentType="application/vnd.openxmlformats-officedocument.presentationml.tags+xml"/>
  <Override PartName="/ppt/tags/tag630.xml" ContentType="application/vnd.openxmlformats-officedocument.presentationml.tags+xml"/>
  <Override PartName="/ppt/tags/tag631.xml" ContentType="application/vnd.openxmlformats-officedocument.presentationml.tags+xml"/>
  <Override PartName="/ppt/tags/tag632.xml" ContentType="application/vnd.openxmlformats-officedocument.presentationml.tags+xml"/>
  <Override PartName="/ppt/tags/tag633.xml" ContentType="application/vnd.openxmlformats-officedocument.presentationml.tags+xml"/>
  <Override PartName="/ppt/tags/tag634.xml" ContentType="application/vnd.openxmlformats-officedocument.presentationml.tags+xml"/>
  <Override PartName="/ppt/tags/tag635.xml" ContentType="application/vnd.openxmlformats-officedocument.presentationml.tags+xml"/>
  <Override PartName="/ppt/tags/tag636.xml" ContentType="application/vnd.openxmlformats-officedocument.presentationml.tags+xml"/>
  <Override PartName="/ppt/tags/tag637.xml" ContentType="application/vnd.openxmlformats-officedocument.presentationml.tags+xml"/>
  <Override PartName="/ppt/tags/tag638.xml" ContentType="application/vnd.openxmlformats-officedocument.presentationml.tags+xml"/>
  <Override PartName="/ppt/tags/tag639.xml" ContentType="application/vnd.openxmlformats-officedocument.presentationml.tags+xml"/>
  <Override PartName="/ppt/tags/tag640.xml" ContentType="application/vnd.openxmlformats-officedocument.presentationml.tags+xml"/>
  <Override PartName="/ppt/tags/tag641.xml" ContentType="application/vnd.openxmlformats-officedocument.presentationml.tags+xml"/>
  <Override PartName="/ppt/tags/tag642.xml" ContentType="application/vnd.openxmlformats-officedocument.presentationml.tags+xml"/>
  <Override PartName="/ppt/tags/tag643.xml" ContentType="application/vnd.openxmlformats-officedocument.presentationml.tags+xml"/>
  <Override PartName="/ppt/tags/tag644.xml" ContentType="application/vnd.openxmlformats-officedocument.presentationml.tags+xml"/>
  <Override PartName="/ppt/tags/tag645.xml" ContentType="application/vnd.openxmlformats-officedocument.presentationml.tags+xml"/>
  <Override PartName="/ppt/tags/tag646.xml" ContentType="application/vnd.openxmlformats-officedocument.presentationml.tags+xml"/>
  <Override PartName="/ppt/tags/tag647.xml" ContentType="application/vnd.openxmlformats-officedocument.presentationml.tags+xml"/>
  <Override PartName="/ppt/tags/tag648.xml" ContentType="application/vnd.openxmlformats-officedocument.presentationml.tags+xml"/>
  <Override PartName="/ppt/tags/tag649.xml" ContentType="application/vnd.openxmlformats-officedocument.presentationml.tags+xml"/>
  <Override PartName="/ppt/tags/tag650.xml" ContentType="application/vnd.openxmlformats-officedocument.presentationml.tags+xml"/>
  <Override PartName="/ppt/tags/tag651.xml" ContentType="application/vnd.openxmlformats-officedocument.presentationml.tags+xml"/>
  <Override PartName="/ppt/tags/tag652.xml" ContentType="application/vnd.openxmlformats-officedocument.presentationml.tags+xml"/>
  <Override PartName="/ppt/tags/tag653.xml" ContentType="application/vnd.openxmlformats-officedocument.presentationml.tags+xml"/>
  <Override PartName="/ppt/tags/tag654.xml" ContentType="application/vnd.openxmlformats-officedocument.presentationml.tags+xml"/>
  <Override PartName="/ppt/tags/tag655.xml" ContentType="application/vnd.openxmlformats-officedocument.presentationml.tags+xml"/>
  <Override PartName="/ppt/tags/tag656.xml" ContentType="application/vnd.openxmlformats-officedocument.presentationml.tags+xml"/>
  <Override PartName="/ppt/tags/tag657.xml" ContentType="application/vnd.openxmlformats-officedocument.presentationml.tags+xml"/>
  <Override PartName="/ppt/tags/tag658.xml" ContentType="application/vnd.openxmlformats-officedocument.presentationml.tags+xml"/>
  <Override PartName="/ppt/tags/tag659.xml" ContentType="application/vnd.openxmlformats-officedocument.presentationml.tags+xml"/>
  <Override PartName="/ppt/tags/tag660.xml" ContentType="application/vnd.openxmlformats-officedocument.presentationml.tags+xml"/>
  <Override PartName="/ppt/tags/tag661.xml" ContentType="application/vnd.openxmlformats-officedocument.presentationml.tags+xml"/>
  <Override PartName="/ppt/tags/tag662.xml" ContentType="application/vnd.openxmlformats-officedocument.presentationml.tags+xml"/>
  <Override PartName="/ppt/tags/tag663.xml" ContentType="application/vnd.openxmlformats-officedocument.presentationml.tags+xml"/>
  <Override PartName="/ppt/tags/tag664.xml" ContentType="application/vnd.openxmlformats-officedocument.presentationml.tags+xml"/>
  <Override PartName="/ppt/tags/tag665.xml" ContentType="application/vnd.openxmlformats-officedocument.presentationml.tags+xml"/>
  <Override PartName="/ppt/tags/tag666.xml" ContentType="application/vnd.openxmlformats-officedocument.presentationml.tags+xml"/>
  <Override PartName="/ppt/tags/tag667.xml" ContentType="application/vnd.openxmlformats-officedocument.presentationml.tags+xml"/>
  <Override PartName="/ppt/tags/tag668.xml" ContentType="application/vnd.openxmlformats-officedocument.presentationml.tags+xml"/>
  <Override PartName="/ppt/tags/tag669.xml" ContentType="application/vnd.openxmlformats-officedocument.presentationml.tags+xml"/>
  <Override PartName="/ppt/tags/tag670.xml" ContentType="application/vnd.openxmlformats-officedocument.presentationml.tags+xml"/>
  <Override PartName="/ppt/tags/tag671.xml" ContentType="application/vnd.openxmlformats-officedocument.presentationml.tags+xml"/>
  <Override PartName="/ppt/tags/tag672.xml" ContentType="application/vnd.openxmlformats-officedocument.presentationml.tags+xml"/>
  <Override PartName="/ppt/tags/tag673.xml" ContentType="application/vnd.openxmlformats-officedocument.presentationml.tags+xml"/>
  <Override PartName="/ppt/tags/tag674.xml" ContentType="application/vnd.openxmlformats-officedocument.presentationml.tags+xml"/>
  <Override PartName="/ppt/tags/tag675.xml" ContentType="application/vnd.openxmlformats-officedocument.presentationml.tags+xml"/>
  <Override PartName="/ppt/tags/tag676.xml" ContentType="application/vnd.openxmlformats-officedocument.presentationml.tags+xml"/>
  <Override PartName="/ppt/notesSlides/notesSlide41.xml" ContentType="application/vnd.openxmlformats-officedocument.presentationml.notesSlide+xml"/>
  <Override PartName="/ppt/tags/tag677.xml" ContentType="application/vnd.openxmlformats-officedocument.presentationml.tags+xml"/>
  <Override PartName="/ppt/tags/tag678.xml" ContentType="application/vnd.openxmlformats-officedocument.presentationml.tags+xml"/>
  <Override PartName="/ppt/tags/tag679.xml" ContentType="application/vnd.openxmlformats-officedocument.presentationml.tags+xml"/>
  <Override PartName="/ppt/tags/tag680.xml" ContentType="application/vnd.openxmlformats-officedocument.presentationml.tags+xml"/>
  <Override PartName="/ppt/tags/tag681.xml" ContentType="application/vnd.openxmlformats-officedocument.presentationml.tags+xml"/>
  <Override PartName="/ppt/tags/tag682.xml" ContentType="application/vnd.openxmlformats-officedocument.presentationml.tags+xml"/>
  <Override PartName="/ppt/tags/tag683.xml" ContentType="application/vnd.openxmlformats-officedocument.presentationml.tags+xml"/>
  <Override PartName="/ppt/tags/tag684.xml" ContentType="application/vnd.openxmlformats-officedocument.presentationml.tags+xml"/>
  <Override PartName="/ppt/tags/tag685.xml" ContentType="application/vnd.openxmlformats-officedocument.presentationml.tags+xml"/>
  <Override PartName="/ppt/tags/tag686.xml" ContentType="application/vnd.openxmlformats-officedocument.presentationml.tags+xml"/>
  <Override PartName="/ppt/tags/tag687.xml" ContentType="application/vnd.openxmlformats-officedocument.presentationml.tags+xml"/>
  <Override PartName="/ppt/tags/tag688.xml" ContentType="application/vnd.openxmlformats-officedocument.presentationml.tags+xml"/>
  <Override PartName="/ppt/tags/tag689.xml" ContentType="application/vnd.openxmlformats-officedocument.presentationml.tags+xml"/>
  <Override PartName="/ppt/tags/tag690.xml" ContentType="application/vnd.openxmlformats-officedocument.presentationml.tags+xml"/>
  <Override PartName="/ppt/tags/tag691.xml" ContentType="application/vnd.openxmlformats-officedocument.presentationml.tags+xml"/>
  <Override PartName="/ppt/tags/tag692.xml" ContentType="application/vnd.openxmlformats-officedocument.presentationml.tags+xml"/>
  <Override PartName="/ppt/tags/tag693.xml" ContentType="application/vnd.openxmlformats-officedocument.presentationml.tags+xml"/>
  <Override PartName="/ppt/tags/tag694.xml" ContentType="application/vnd.openxmlformats-officedocument.presentationml.tags+xml"/>
  <Override PartName="/ppt/tags/tag695.xml" ContentType="application/vnd.openxmlformats-officedocument.presentationml.tags+xml"/>
  <Override PartName="/ppt/tags/tag696.xml" ContentType="application/vnd.openxmlformats-officedocument.presentationml.tags+xml"/>
  <Override PartName="/ppt/tags/tag697.xml" ContentType="application/vnd.openxmlformats-officedocument.presentationml.tags+xml"/>
  <Override PartName="/ppt/tags/tag698.xml" ContentType="application/vnd.openxmlformats-officedocument.presentationml.tags+xml"/>
  <Override PartName="/ppt/tags/tag699.xml" ContentType="application/vnd.openxmlformats-officedocument.presentationml.tags+xml"/>
  <Override PartName="/ppt/tags/tag700.xml" ContentType="application/vnd.openxmlformats-officedocument.presentationml.tags+xml"/>
  <Override PartName="/ppt/tags/tag701.xml" ContentType="application/vnd.openxmlformats-officedocument.presentationml.tags+xml"/>
  <Override PartName="/ppt/tags/tag702.xml" ContentType="application/vnd.openxmlformats-officedocument.presentationml.tags+xml"/>
  <Override PartName="/ppt/tags/tag703.xml" ContentType="application/vnd.openxmlformats-officedocument.presentationml.tags+xml"/>
  <Override PartName="/ppt/tags/tag704.xml" ContentType="application/vnd.openxmlformats-officedocument.presentationml.tags+xml"/>
  <Override PartName="/ppt/tags/tag705.xml" ContentType="application/vnd.openxmlformats-officedocument.presentationml.tags+xml"/>
  <Override PartName="/ppt/tags/tag706.xml" ContentType="application/vnd.openxmlformats-officedocument.presentationml.tags+xml"/>
  <Override PartName="/ppt/tags/tag707.xml" ContentType="application/vnd.openxmlformats-officedocument.presentationml.tags+xml"/>
  <Override PartName="/ppt/tags/tag708.xml" ContentType="application/vnd.openxmlformats-officedocument.presentationml.tags+xml"/>
  <Override PartName="/ppt/tags/tag709.xml" ContentType="application/vnd.openxmlformats-officedocument.presentationml.tags+xml"/>
  <Override PartName="/ppt/tags/tag710.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Lst>
  <p:notesMasterIdLst>
    <p:notesMasterId r:id="rId222"/>
  </p:notesMasterIdLst>
  <p:sldIdLst>
    <p:sldId id="256" r:id="rId2"/>
    <p:sldId id="449" r:id="rId3"/>
    <p:sldId id="561" r:id="rId4"/>
    <p:sldId id="536" r:id="rId5"/>
    <p:sldId id="538" r:id="rId6"/>
    <p:sldId id="539" r:id="rId7"/>
    <p:sldId id="540" r:id="rId8"/>
    <p:sldId id="542" r:id="rId9"/>
    <p:sldId id="543" r:id="rId10"/>
    <p:sldId id="544" r:id="rId11"/>
    <p:sldId id="606" r:id="rId12"/>
    <p:sldId id="605" r:id="rId13"/>
    <p:sldId id="545" r:id="rId14"/>
    <p:sldId id="1290" r:id="rId15"/>
    <p:sldId id="1291" r:id="rId16"/>
    <p:sldId id="1292" r:id="rId17"/>
    <p:sldId id="546" r:id="rId18"/>
    <p:sldId id="555" r:id="rId19"/>
    <p:sldId id="547" r:id="rId20"/>
    <p:sldId id="548" r:id="rId21"/>
    <p:sldId id="549" r:id="rId22"/>
    <p:sldId id="550" r:id="rId23"/>
    <p:sldId id="607" r:id="rId24"/>
    <p:sldId id="608" r:id="rId25"/>
    <p:sldId id="551" r:id="rId26"/>
    <p:sldId id="552" r:id="rId27"/>
    <p:sldId id="553" r:id="rId28"/>
    <p:sldId id="554" r:id="rId29"/>
    <p:sldId id="556" r:id="rId30"/>
    <p:sldId id="558" r:id="rId31"/>
    <p:sldId id="559" r:id="rId32"/>
    <p:sldId id="564" r:id="rId33"/>
    <p:sldId id="886" r:id="rId34"/>
    <p:sldId id="560" r:id="rId35"/>
    <p:sldId id="565" r:id="rId36"/>
    <p:sldId id="566" r:id="rId37"/>
    <p:sldId id="567" r:id="rId38"/>
    <p:sldId id="568" r:id="rId39"/>
    <p:sldId id="1114" r:id="rId40"/>
    <p:sldId id="571" r:id="rId41"/>
    <p:sldId id="572" r:id="rId42"/>
    <p:sldId id="573" r:id="rId43"/>
    <p:sldId id="574" r:id="rId44"/>
    <p:sldId id="576" r:id="rId45"/>
    <p:sldId id="577" r:id="rId46"/>
    <p:sldId id="578" r:id="rId47"/>
    <p:sldId id="579" r:id="rId48"/>
    <p:sldId id="580" r:id="rId49"/>
    <p:sldId id="581" r:id="rId50"/>
    <p:sldId id="582" r:id="rId51"/>
    <p:sldId id="583" r:id="rId52"/>
    <p:sldId id="584" r:id="rId53"/>
    <p:sldId id="585" r:id="rId54"/>
    <p:sldId id="586" r:id="rId55"/>
    <p:sldId id="587" r:id="rId56"/>
    <p:sldId id="588" r:id="rId57"/>
    <p:sldId id="589" r:id="rId58"/>
    <p:sldId id="590" r:id="rId59"/>
    <p:sldId id="591" r:id="rId60"/>
    <p:sldId id="592" r:id="rId61"/>
    <p:sldId id="593" r:id="rId62"/>
    <p:sldId id="1059" r:id="rId63"/>
    <p:sldId id="595" r:id="rId64"/>
    <p:sldId id="596" r:id="rId65"/>
    <p:sldId id="597" r:id="rId66"/>
    <p:sldId id="609" r:id="rId67"/>
    <p:sldId id="610" r:id="rId68"/>
    <p:sldId id="611" r:id="rId69"/>
    <p:sldId id="598" r:id="rId70"/>
    <p:sldId id="602" r:id="rId71"/>
    <p:sldId id="599" r:id="rId72"/>
    <p:sldId id="600" r:id="rId73"/>
    <p:sldId id="1060" r:id="rId74"/>
    <p:sldId id="1061" r:id="rId75"/>
    <p:sldId id="1062" r:id="rId76"/>
    <p:sldId id="1063" r:id="rId77"/>
    <p:sldId id="1065" r:id="rId78"/>
    <p:sldId id="1064" r:id="rId79"/>
    <p:sldId id="1293" r:id="rId80"/>
    <p:sldId id="615" r:id="rId81"/>
    <p:sldId id="1092" r:id="rId82"/>
    <p:sldId id="1069" r:id="rId83"/>
    <p:sldId id="1070" r:id="rId84"/>
    <p:sldId id="1071" r:id="rId85"/>
    <p:sldId id="1072" r:id="rId86"/>
    <p:sldId id="1073" r:id="rId87"/>
    <p:sldId id="1074" r:id="rId88"/>
    <p:sldId id="1075" r:id="rId89"/>
    <p:sldId id="1076" r:id="rId90"/>
    <p:sldId id="1077" r:id="rId91"/>
    <p:sldId id="1093" r:id="rId92"/>
    <p:sldId id="1078" r:id="rId93"/>
    <p:sldId id="1079" r:id="rId94"/>
    <p:sldId id="1080" r:id="rId95"/>
    <p:sldId id="1081" r:id="rId96"/>
    <p:sldId id="1082" r:id="rId97"/>
    <p:sldId id="1084" r:id="rId98"/>
    <p:sldId id="1085" r:id="rId99"/>
    <p:sldId id="1086" r:id="rId100"/>
    <p:sldId id="1087" r:id="rId101"/>
    <p:sldId id="1088" r:id="rId102"/>
    <p:sldId id="1089" r:id="rId103"/>
    <p:sldId id="1090" r:id="rId104"/>
    <p:sldId id="1091" r:id="rId105"/>
    <p:sldId id="616" r:id="rId106"/>
    <p:sldId id="617" r:id="rId107"/>
    <p:sldId id="618" r:id="rId108"/>
    <p:sldId id="619" r:id="rId109"/>
    <p:sldId id="620" r:id="rId110"/>
    <p:sldId id="621" r:id="rId111"/>
    <p:sldId id="623" r:id="rId112"/>
    <p:sldId id="624" r:id="rId113"/>
    <p:sldId id="756" r:id="rId114"/>
    <p:sldId id="1094" r:id="rId115"/>
    <p:sldId id="627" r:id="rId116"/>
    <p:sldId id="628" r:id="rId117"/>
    <p:sldId id="629" r:id="rId118"/>
    <p:sldId id="630" r:id="rId119"/>
    <p:sldId id="631" r:id="rId120"/>
    <p:sldId id="632" r:id="rId121"/>
    <p:sldId id="633" r:id="rId122"/>
    <p:sldId id="634" r:id="rId123"/>
    <p:sldId id="635" r:id="rId124"/>
    <p:sldId id="690" r:id="rId125"/>
    <p:sldId id="691" r:id="rId126"/>
    <p:sldId id="692" r:id="rId127"/>
    <p:sldId id="693" r:id="rId128"/>
    <p:sldId id="695" r:id="rId129"/>
    <p:sldId id="696" r:id="rId130"/>
    <p:sldId id="697" r:id="rId131"/>
    <p:sldId id="699" r:id="rId132"/>
    <p:sldId id="1095" r:id="rId133"/>
    <p:sldId id="698" r:id="rId134"/>
    <p:sldId id="700" r:id="rId135"/>
    <p:sldId id="703" r:id="rId136"/>
    <p:sldId id="704" r:id="rId137"/>
    <p:sldId id="757" r:id="rId138"/>
    <p:sldId id="1096" r:id="rId139"/>
    <p:sldId id="709" r:id="rId140"/>
    <p:sldId id="710" r:id="rId141"/>
    <p:sldId id="711" r:id="rId142"/>
    <p:sldId id="712" r:id="rId143"/>
    <p:sldId id="1097" r:id="rId144"/>
    <p:sldId id="758" r:id="rId145"/>
    <p:sldId id="1098" r:id="rId146"/>
    <p:sldId id="1099" r:id="rId147"/>
    <p:sldId id="718" r:id="rId148"/>
    <p:sldId id="725" r:id="rId149"/>
    <p:sldId id="1100" r:id="rId150"/>
    <p:sldId id="1101" r:id="rId151"/>
    <p:sldId id="726" r:id="rId152"/>
    <p:sldId id="1102" r:id="rId153"/>
    <p:sldId id="727" r:id="rId154"/>
    <p:sldId id="759" r:id="rId155"/>
    <p:sldId id="1103" r:id="rId156"/>
    <p:sldId id="720" r:id="rId157"/>
    <p:sldId id="729" r:id="rId158"/>
    <p:sldId id="730" r:id="rId159"/>
    <p:sldId id="1104" r:id="rId160"/>
    <p:sldId id="740" r:id="rId161"/>
    <p:sldId id="741" r:id="rId162"/>
    <p:sldId id="742" r:id="rId163"/>
    <p:sldId id="743" r:id="rId164"/>
    <p:sldId id="744" r:id="rId165"/>
    <p:sldId id="745" r:id="rId166"/>
    <p:sldId id="746" r:id="rId167"/>
    <p:sldId id="747" r:id="rId168"/>
    <p:sldId id="748" r:id="rId169"/>
    <p:sldId id="732" r:id="rId170"/>
    <p:sldId id="733" r:id="rId171"/>
    <p:sldId id="734" r:id="rId172"/>
    <p:sldId id="735" r:id="rId173"/>
    <p:sldId id="736" r:id="rId174"/>
    <p:sldId id="737" r:id="rId175"/>
    <p:sldId id="739" r:id="rId176"/>
    <p:sldId id="749" r:id="rId177"/>
    <p:sldId id="750" r:id="rId178"/>
    <p:sldId id="1106" r:id="rId179"/>
    <p:sldId id="760" r:id="rId180"/>
    <p:sldId id="1107" r:id="rId181"/>
    <p:sldId id="722" r:id="rId182"/>
    <p:sldId id="1494" r:id="rId183"/>
    <p:sldId id="1493" r:id="rId184"/>
    <p:sldId id="751" r:id="rId185"/>
    <p:sldId id="752" r:id="rId186"/>
    <p:sldId id="753" r:id="rId187"/>
    <p:sldId id="754" r:id="rId188"/>
    <p:sldId id="1495" r:id="rId189"/>
    <p:sldId id="1496" r:id="rId190"/>
    <p:sldId id="755" r:id="rId191"/>
    <p:sldId id="761" r:id="rId192"/>
    <p:sldId id="762" r:id="rId193"/>
    <p:sldId id="764" r:id="rId194"/>
    <p:sldId id="766" r:id="rId195"/>
    <p:sldId id="773" r:id="rId196"/>
    <p:sldId id="774" r:id="rId197"/>
    <p:sldId id="1492" r:id="rId198"/>
    <p:sldId id="769" r:id="rId199"/>
    <p:sldId id="770" r:id="rId200"/>
    <p:sldId id="771" r:id="rId201"/>
    <p:sldId id="772" r:id="rId202"/>
    <p:sldId id="765" r:id="rId203"/>
    <p:sldId id="874" r:id="rId204"/>
    <p:sldId id="872" r:id="rId205"/>
    <p:sldId id="873" r:id="rId206"/>
    <p:sldId id="1108" r:id="rId207"/>
    <p:sldId id="1109" r:id="rId208"/>
    <p:sldId id="1110" r:id="rId209"/>
    <p:sldId id="1111" r:id="rId210"/>
    <p:sldId id="1112" r:id="rId211"/>
    <p:sldId id="1113" r:id="rId212"/>
    <p:sldId id="799" r:id="rId213"/>
    <p:sldId id="866" r:id="rId214"/>
    <p:sldId id="867" r:id="rId215"/>
    <p:sldId id="868" r:id="rId216"/>
    <p:sldId id="869" r:id="rId217"/>
    <p:sldId id="870" r:id="rId218"/>
    <p:sldId id="871" r:id="rId219"/>
    <p:sldId id="875" r:id="rId220"/>
    <p:sldId id="447" r:id="rId221"/>
  </p:sldIdLst>
  <p:sldSz cx="9144000" cy="6858000" type="screen4x3"/>
  <p:notesSz cx="6858000" cy="9144000"/>
  <p:custDataLst>
    <p:tags r:id="rId223"/>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34EA2"/>
    <a:srgbClr val="034DA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429"/>
    <p:restoredTop sz="84375"/>
  </p:normalViewPr>
  <p:slideViewPr>
    <p:cSldViewPr snapToGrid="0">
      <p:cViewPr varScale="1">
        <p:scale>
          <a:sx n="122" d="100"/>
          <a:sy n="122" d="100"/>
        </p:scale>
        <p:origin x="776"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theme" Target="theme/theme1.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tableStyles" Target="tableStyles.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3" Type="http://schemas.openxmlformats.org/officeDocument/2006/relationships/slide" Target="slides/slide2.xml"/><Relationship Id="rId214" Type="http://schemas.openxmlformats.org/officeDocument/2006/relationships/slide" Target="slides/slide213.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slide" Target="slides/slide219.xml"/><Relationship Id="rId225" Type="http://schemas.openxmlformats.org/officeDocument/2006/relationships/viewProps" Target="view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notesMaster" Target="notesMasters/notesMaster1.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tags" Target="tags/tag1.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 Type="http://schemas.openxmlformats.org/officeDocument/2006/relationships/slide" Target="slides/slide1.xml"/><Relationship Id="rId29" Type="http://schemas.openxmlformats.org/officeDocument/2006/relationships/slide" Target="slides/slide2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presProps" Target="presProps.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9433CC-4372-834B-BEE8-4DEDCE506F01}" type="datetimeFigureOut">
              <a:rPr kumimoji="1" lang="zh-CN" altLang="en-US" smtClean="0"/>
              <a:t>2024/10/16</a:t>
            </a:fld>
            <a:endParaRPr kumimoji="1"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B1F2728-CE6B-184B-8CAE-F8C65D29AB98}" type="slidenum">
              <a:rPr kumimoji="1" lang="zh-CN" altLang="en-US" smtClean="0"/>
              <a:t>‹#›</a:t>
            </a:fld>
            <a:endParaRPr kumimoji="1"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java-source/ExceptionDemo.java" TargetMode="External"/><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这是</a:t>
            </a:r>
            <a:r>
              <a:rPr lang="en-US" altLang="zh-CN"/>
              <a:t>ORACLE</a:t>
            </a:r>
            <a:r>
              <a:rPr lang="zh-CN" altLang="en-US"/>
              <a:t>官方对</a:t>
            </a:r>
            <a:r>
              <a:rPr lang="en-US" altLang="zh-CN"/>
              <a:t>Java</a:t>
            </a:r>
            <a:r>
              <a:rPr lang="zh-CN" altLang="en-US"/>
              <a:t>的介绍</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public</a:t>
            </a:r>
            <a:r>
              <a:rPr lang="zh-CN" altLang="en-US"/>
              <a:t>类为可公开访问的类，必须放置在与类名相同的</a:t>
            </a:r>
            <a:r>
              <a:rPr lang="en-US" altLang="zh-CN"/>
              <a:t>.java</a:t>
            </a:r>
            <a:r>
              <a:rPr lang="zh-CN" altLang="en-US"/>
              <a:t>源文件中</a:t>
            </a:r>
          </a:p>
          <a:p>
            <a:r>
              <a:rPr lang="zh-CN" altLang="en-US"/>
              <a:t>没有申明</a:t>
            </a:r>
            <a:r>
              <a:rPr lang="en-US" altLang="zh-CN"/>
              <a:t>public</a:t>
            </a:r>
            <a:r>
              <a:rPr lang="zh-CN" altLang="en-US"/>
              <a:t>的类，放在其他</a:t>
            </a:r>
            <a:r>
              <a:rPr lang="en-US" altLang="zh-CN"/>
              <a:t>.java</a:t>
            </a:r>
            <a:r>
              <a:rPr lang="zh-CN" altLang="en-US"/>
              <a:t>文件或另外一个类的内部进行定义</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public：外界均可访问</a:t>
            </a:r>
          </a:p>
          <a:p>
            <a:r>
              <a:rPr lang="zh-CN" altLang="en-US"/>
              <a:t>private：仅类内部可访问</a:t>
            </a:r>
          </a:p>
          <a:p>
            <a:r>
              <a:rPr lang="zh-CN" altLang="en-US"/>
              <a:t>protected：类内部，子类，同一</a:t>
            </a:r>
            <a:r>
              <a:rPr lang="en-US" altLang="zh-CN"/>
              <a:t>package</a:t>
            </a:r>
            <a:r>
              <a:rPr lang="zh-CN" altLang="en-US"/>
              <a:t>里的其他类可访问</a:t>
            </a:r>
          </a:p>
          <a:p>
            <a:r>
              <a:rPr lang="zh-CN" altLang="en-US"/>
              <a:t>缺省：类内部，</a:t>
            </a:r>
            <a:r>
              <a:rPr lang="zh-CN" altLang="en-US">
                <a:sym typeface="+mn-ea"/>
              </a:rPr>
              <a:t>同一</a:t>
            </a:r>
            <a:r>
              <a:rPr lang="en-US" altLang="zh-CN">
                <a:sym typeface="+mn-ea"/>
              </a:rPr>
              <a:t>package</a:t>
            </a:r>
            <a:r>
              <a:rPr lang="zh-CN" altLang="en-US">
                <a:sym typeface="+mn-ea"/>
              </a:rPr>
              <a:t>里的其他类可访问</a:t>
            </a:r>
            <a:endParaRPr lang="zh-CN" altLang="en-US"/>
          </a:p>
          <a:p>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请同学们参考</a:t>
            </a:r>
            <a:r>
              <a:rPr lang="en-US" altLang="zh-CN"/>
              <a:t>IEEE754-2019</a:t>
            </a:r>
            <a:r>
              <a:rPr lang="zh-CN" altLang="en-US"/>
              <a:t>标准的</a:t>
            </a:r>
            <a:r>
              <a:rPr lang="en-US" altLang="zh-CN"/>
              <a:t>pdf</a:t>
            </a:r>
            <a:r>
              <a:rPr lang="zh-CN" altLang="en-US"/>
              <a:t>文档</a:t>
            </a:r>
          </a:p>
          <a:p>
            <a:r>
              <a:rPr lang="zh-CN" altLang="en-US"/>
              <a:t>IEEE 754 浮点单精度数字格式定义了存储浮点数的32位比特（bit）布局，各bit位具体为:</a:t>
            </a:r>
          </a:p>
          <a:p>
            <a:r>
              <a:rPr lang="zh-CN" altLang="en-US"/>
              <a:t>"</a:t>
            </a:r>
            <a:r>
              <a:rPr lang="en-US" altLang="zh-CN"/>
              <a:t>1</a:t>
            </a:r>
            <a:r>
              <a:rPr lang="zh-CN" altLang="en-US"/>
              <a:t>位做符号位，</a:t>
            </a:r>
            <a:r>
              <a:rPr lang="en-US" altLang="zh-CN"/>
              <a:t>8</a:t>
            </a:r>
            <a:r>
              <a:rPr lang="zh-CN" altLang="en-US"/>
              <a:t>位留作指数，23位作尾数"。具体如下</a:t>
            </a:r>
          </a:p>
          <a:p>
            <a:r>
              <a:rPr lang="zh-CN" altLang="en-US"/>
              <a:t>SEEEEEEEEMMMMMMMMMMMMMMMMMMMMMMM</a:t>
            </a:r>
          </a:p>
          <a:p>
            <a:r>
              <a:rPr lang="zh-CN" altLang="en-US"/>
              <a:t>其中：</a:t>
            </a:r>
          </a:p>
          <a:p>
            <a:r>
              <a:rPr lang="zh-CN" altLang="en-US"/>
              <a:t>S = 符号位，E = 指数，M = 尾数</a:t>
            </a:r>
          </a:p>
          <a:p>
            <a:endParaRPr lang="zh-CN" altLang="en-US"/>
          </a:p>
          <a:p>
            <a:r>
              <a:rPr lang="zh-CN" altLang="en-US"/>
              <a:t>双精度：</a:t>
            </a:r>
            <a:r>
              <a:rPr lang="zh-CN" altLang="en-US">
                <a:sym typeface="+mn-ea"/>
              </a:rPr>
              <a:t>"</a:t>
            </a:r>
            <a:r>
              <a:rPr lang="en-US" altLang="zh-CN">
                <a:sym typeface="+mn-ea"/>
              </a:rPr>
              <a:t>1</a:t>
            </a:r>
            <a:r>
              <a:rPr lang="zh-CN" altLang="en-US">
                <a:sym typeface="+mn-ea"/>
              </a:rPr>
              <a:t>位做符号位，</a:t>
            </a:r>
            <a:r>
              <a:rPr lang="en-US" altLang="zh-CN">
                <a:sym typeface="+mn-ea"/>
              </a:rPr>
              <a:t>11</a:t>
            </a:r>
            <a:r>
              <a:rPr lang="zh-CN" altLang="en-US">
                <a:sym typeface="+mn-ea"/>
              </a:rPr>
              <a:t>位留作指数，</a:t>
            </a:r>
            <a:r>
              <a:rPr lang="en-US" altLang="zh-CN">
                <a:sym typeface="+mn-ea"/>
              </a:rPr>
              <a:t>52</a:t>
            </a:r>
            <a:r>
              <a:rPr lang="zh-CN" altLang="en-US">
                <a:sym typeface="+mn-ea"/>
              </a:rPr>
              <a:t>位作尾数"</a:t>
            </a:r>
          </a:p>
          <a:p>
            <a:endParaRPr lang="zh-CN" altLang="en-US"/>
          </a:p>
          <a:p>
            <a:r>
              <a:rPr lang="zh-CN" altLang="en-US"/>
              <a:t>Float.floatToIntBits(float f) 将一个浮点数转成一个比特序列。返回一个32位整数，表示你作为参数提供的浮点数的 IEEE 754 比特排列。</a:t>
            </a:r>
          </a:p>
          <a:p>
            <a:r>
              <a:rPr lang="zh-CN" altLang="en-US"/>
              <a:t>Float.intBitsToFloat(int bits)将传入整数作为一个比特序列，按float对应位置规定意义，转成一个浮点数。</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了解</a:t>
            </a:r>
            <a:r>
              <a:rPr lang="en-US" altLang="zh-CN"/>
              <a:t>Unicode</a:t>
            </a:r>
            <a:r>
              <a:rPr lang="zh-CN" altLang="en-US"/>
              <a:t>，了解字符编码，从</a:t>
            </a:r>
            <a:r>
              <a:rPr lang="en-US" altLang="zh-CN"/>
              <a:t>ASCII</a:t>
            </a:r>
            <a:r>
              <a:rPr lang="zh-CN" altLang="en-US"/>
              <a:t>开始，</a:t>
            </a:r>
            <a:r>
              <a:rPr lang="en-US" altLang="zh-CN"/>
              <a:t>ISO8859-1</a:t>
            </a:r>
            <a:r>
              <a:rPr lang="zh-CN" altLang="en-US"/>
              <a:t>，</a:t>
            </a:r>
            <a:r>
              <a:rPr lang="en-US" altLang="zh-CN"/>
              <a:t>UTF-8</a:t>
            </a:r>
            <a:r>
              <a:rPr lang="zh-CN" altLang="en-US"/>
              <a:t>，中文：</a:t>
            </a:r>
            <a:r>
              <a:rPr lang="en-US" altLang="zh-CN"/>
              <a:t>gb2312</a:t>
            </a:r>
            <a:r>
              <a:rPr lang="zh-CN" altLang="en-US"/>
              <a:t>、</a:t>
            </a:r>
            <a:r>
              <a:rPr lang="en-US" altLang="zh-CN"/>
              <a:t>GBK</a:t>
            </a:r>
            <a:r>
              <a:rPr lang="zh-CN" altLang="en-US"/>
              <a:t>、</a:t>
            </a:r>
            <a:r>
              <a:rPr lang="en-US" altLang="zh-CN"/>
              <a:t>gb18030</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lvl="1"/>
            <a:r>
              <a:rPr lang="en-US" altLang="zh-CN" dirty="0">
                <a:latin typeface="+mn-ea"/>
                <a:cs typeface="+mn-ea"/>
                <a:sym typeface="+mn-ea"/>
              </a:rPr>
              <a:t>allows two or more different methods belonging to the same class to have the </a:t>
            </a:r>
            <a:r>
              <a:rPr lang="en-US" altLang="zh-CN" dirty="0">
                <a:solidFill>
                  <a:schemeClr val="accent1"/>
                </a:solidFill>
                <a:effectLst>
                  <a:outerShdw blurRad="38100" dist="25400" dir="5400000" algn="ctr" rotWithShape="0">
                    <a:srgbClr val="6E747A">
                      <a:alpha val="43000"/>
                    </a:srgbClr>
                  </a:outerShdw>
                </a:effectLst>
                <a:latin typeface="+mn-ea"/>
                <a:cs typeface="+mn-ea"/>
                <a:sym typeface="+mn-ea"/>
              </a:rPr>
              <a:t>same name</a:t>
            </a:r>
            <a:r>
              <a:rPr lang="en-US" altLang="zh-CN" dirty="0">
                <a:latin typeface="+mn-ea"/>
                <a:cs typeface="+mn-ea"/>
                <a:sym typeface="+mn-ea"/>
              </a:rPr>
              <a:t> as long as they have </a:t>
            </a:r>
            <a:r>
              <a:rPr lang="en-US" altLang="zh-CN" dirty="0">
                <a:solidFill>
                  <a:schemeClr val="accent1"/>
                </a:solidFill>
                <a:effectLst>
                  <a:outerShdw blurRad="38100" dist="25400" dir="5400000" algn="ctr" rotWithShape="0">
                    <a:srgbClr val="6E747A">
                      <a:alpha val="43000"/>
                    </a:srgbClr>
                  </a:outerShdw>
                </a:effectLst>
                <a:latin typeface="+mn-ea"/>
                <a:cs typeface="+mn-ea"/>
                <a:sym typeface="+mn-ea"/>
              </a:rPr>
              <a:t>different argument signatures</a:t>
            </a:r>
            <a:r>
              <a:rPr lang="zh-CN" altLang="en-US" dirty="0">
                <a:latin typeface="+mn-ea"/>
                <a:cs typeface="+mn-ea"/>
                <a:sym typeface="+mn-ea"/>
              </a:rPr>
              <a:t>（</a:t>
            </a:r>
            <a:r>
              <a:rPr lang="en-US" altLang="zh-CN" dirty="0">
                <a:latin typeface="+mn-ea"/>
                <a:cs typeface="+mn-ea"/>
                <a:sym typeface="+mn-ea"/>
              </a:rPr>
              <a:t> the argument </a:t>
            </a:r>
            <a:r>
              <a:rPr lang="en-US" altLang="zh-CN" dirty="0">
                <a:solidFill>
                  <a:schemeClr val="accent1"/>
                </a:solidFill>
                <a:effectLst>
                  <a:outerShdw blurRad="38100" dist="25400" dir="5400000" algn="ctr" rotWithShape="0">
                    <a:srgbClr val="6E747A">
                      <a:alpha val="43000"/>
                    </a:srgbClr>
                  </a:outerShdw>
                </a:effectLst>
                <a:latin typeface="+mn-ea"/>
                <a:cs typeface="+mn-ea"/>
                <a:sym typeface="+mn-ea"/>
              </a:rPr>
              <a:t>types</a:t>
            </a:r>
            <a:r>
              <a:rPr lang="en-US" altLang="zh-CN" dirty="0">
                <a:latin typeface="+mn-ea"/>
                <a:cs typeface="+mn-ea"/>
                <a:sym typeface="+mn-ea"/>
              </a:rPr>
              <a:t> and their </a:t>
            </a:r>
            <a:r>
              <a:rPr lang="en-US" altLang="zh-CN" dirty="0">
                <a:solidFill>
                  <a:schemeClr val="accent1"/>
                </a:solidFill>
                <a:effectLst>
                  <a:outerShdw blurRad="38100" dist="25400" dir="5400000" algn="ctr" rotWithShape="0">
                    <a:srgbClr val="6E747A">
                      <a:alpha val="43000"/>
                    </a:srgbClr>
                  </a:outerShdw>
                </a:effectLst>
                <a:latin typeface="+mn-ea"/>
                <a:cs typeface="+mn-ea"/>
                <a:sym typeface="+mn-ea"/>
              </a:rPr>
              <a:t>order</a:t>
            </a:r>
            <a:r>
              <a:rPr lang="en-US" altLang="zh-CN" dirty="0">
                <a:latin typeface="+mn-ea"/>
                <a:cs typeface="+mn-ea"/>
                <a:sym typeface="+mn-ea"/>
              </a:rPr>
              <a:t> </a:t>
            </a:r>
            <a:r>
              <a:rPr lang="zh-CN" altLang="en-US" dirty="0">
                <a:latin typeface="+mn-ea"/>
                <a:cs typeface="+mn-ea"/>
                <a:sym typeface="+mn-ea"/>
              </a:rPr>
              <a:t>）</a:t>
            </a:r>
            <a:endParaRPr lang="zh-CN" altLang="en-US" dirty="0">
              <a:solidFill>
                <a:schemeClr val="tx1"/>
              </a:solidFill>
              <a:latin typeface="+mn-ea"/>
              <a:cs typeface="+mn-ea"/>
              <a:sym typeface="+mn-ea"/>
            </a:endParaRPr>
          </a:p>
          <a:p>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469900" marR="0" lvl="0" indent="-469900" algn="l" defTabSz="914400" rtl="0" eaLnBrk="0" fontAlgn="base" latinLnBrk="0" hangingPunct="0">
              <a:lnSpc>
                <a:spcPct val="100000"/>
              </a:lnSpc>
              <a:spcBef>
                <a:spcPct val="20000"/>
              </a:spcBef>
              <a:spcAft>
                <a:spcPct val="0"/>
              </a:spcAft>
              <a:buClr>
                <a:schemeClr val="accent2"/>
              </a:buClr>
              <a:buSzTx/>
              <a:buFont typeface="Wingdings" panose="05000000000000000000" pitchFamily="2" charset="2"/>
              <a:buChar char="o"/>
              <a:defRPr/>
            </a:pPr>
            <a:r>
              <a:rPr lang="zh-CN" altLang="en-US" kern="0" noProof="0" dirty="0">
                <a:ln>
                  <a:noFill/>
                </a:ln>
                <a:effectLst/>
                <a:uLnTx/>
                <a:uFillTx/>
                <a:sym typeface="+mn-ea"/>
              </a:rPr>
              <a:t>有一个现成的类，如何用它来干活（实现功能）？</a:t>
            </a:r>
            <a:endParaRPr kumimoji="0" lang="en-US" altLang="zh-CN" b="0" i="0" u="none" strike="noStrike" kern="0" cap="none" spc="0" normalizeH="0" baseline="0" noProof="0" dirty="0">
              <a:ln>
                <a:noFill/>
              </a:ln>
              <a:solidFill>
                <a:schemeClr val="tx1"/>
              </a:solidFill>
              <a:effectLst/>
              <a:uLnTx/>
              <a:uFillTx/>
              <a:latin typeface="+mn-lt"/>
              <a:ea typeface="+mn-ea"/>
              <a:cs typeface="+mn-cs"/>
            </a:endParaRPr>
          </a:p>
          <a:p>
            <a:pPr marL="908050" marR="0" lvl="1" indent="-436880" algn="l" defTabSz="914400" rtl="0" eaLnBrk="0" fontAlgn="base" latinLnBrk="0" hangingPunct="0">
              <a:lnSpc>
                <a:spcPct val="100000"/>
              </a:lnSpc>
              <a:spcBef>
                <a:spcPct val="20000"/>
              </a:spcBef>
              <a:spcAft>
                <a:spcPct val="0"/>
              </a:spcAft>
              <a:buClr>
                <a:schemeClr val="accent2"/>
              </a:buClr>
              <a:buSzTx/>
              <a:buFont typeface="Wingdings" panose="05000000000000000000" pitchFamily="2" charset="2"/>
              <a:buChar char="n"/>
              <a:defRPr/>
            </a:pPr>
            <a:r>
              <a:rPr lang="en-US" altLang="zh-CN" kern="0" noProof="0" dirty="0">
                <a:ln>
                  <a:noFill/>
                </a:ln>
                <a:effectLst/>
                <a:uLnTx/>
                <a:uFillTx/>
                <a:latin typeface="Verdana" panose="020B0604030504040204" pitchFamily="34" charset="0"/>
                <a:cs typeface="+mn-ea"/>
                <a:sym typeface="+mn-ea"/>
              </a:rPr>
              <a:t>1</a:t>
            </a:r>
            <a:r>
              <a:rPr lang="zh-CN" altLang="en-US" kern="0" noProof="0" dirty="0">
                <a:ln>
                  <a:noFill/>
                </a:ln>
                <a:effectLst/>
                <a:uLnTx/>
                <a:uFillTx/>
                <a:latin typeface="Verdana" panose="020B0604030504040204" pitchFamily="34" charset="0"/>
                <a:cs typeface="+mn-ea"/>
                <a:sym typeface="+mn-ea"/>
              </a:rPr>
              <a:t>）？</a:t>
            </a:r>
            <a:endParaRPr kumimoji="0" lang="en-US" altLang="zh-CN" b="0" i="0" u="none" strike="noStrike" kern="0" cap="none" spc="0" normalizeH="0" baseline="0" noProof="0" dirty="0">
              <a:ln>
                <a:noFill/>
              </a:ln>
              <a:solidFill>
                <a:schemeClr val="tx1"/>
              </a:solidFill>
              <a:effectLst/>
              <a:uLnTx/>
              <a:uFillTx/>
              <a:latin typeface="Verdana" panose="020B0604030504040204" pitchFamily="34" charset="0"/>
              <a:ea typeface="+mn-ea"/>
              <a:cs typeface="+mn-ea"/>
            </a:endParaRPr>
          </a:p>
          <a:p>
            <a:pPr marL="908050" marR="0" lvl="1" indent="-436880" algn="l" defTabSz="914400" rtl="0" eaLnBrk="0" fontAlgn="base" latinLnBrk="0" hangingPunct="0">
              <a:lnSpc>
                <a:spcPct val="100000"/>
              </a:lnSpc>
              <a:spcBef>
                <a:spcPct val="20000"/>
              </a:spcBef>
              <a:spcAft>
                <a:spcPct val="0"/>
              </a:spcAft>
              <a:buClr>
                <a:schemeClr val="accent2"/>
              </a:buClr>
              <a:buSzTx/>
              <a:buFont typeface="Wingdings" panose="05000000000000000000" pitchFamily="2" charset="2"/>
              <a:buChar char="n"/>
              <a:defRPr/>
            </a:pPr>
            <a:r>
              <a:rPr lang="en-US" altLang="zh-CN" kern="0" noProof="0" dirty="0">
                <a:ln>
                  <a:noFill/>
                </a:ln>
                <a:effectLst/>
                <a:uLnTx/>
                <a:uFillTx/>
                <a:latin typeface="Verdana" panose="020B0604030504040204" pitchFamily="34" charset="0"/>
                <a:cs typeface="+mn-ea"/>
                <a:sym typeface="+mn-ea"/>
              </a:rPr>
              <a:t>2</a:t>
            </a:r>
            <a:r>
              <a:rPr lang="zh-CN" altLang="en-US" kern="0" noProof="0" dirty="0">
                <a:ln>
                  <a:noFill/>
                </a:ln>
                <a:effectLst/>
                <a:uLnTx/>
                <a:uFillTx/>
                <a:latin typeface="Verdana" panose="020B0604030504040204" pitchFamily="34" charset="0"/>
                <a:cs typeface="+mn-ea"/>
                <a:sym typeface="+mn-ea"/>
              </a:rPr>
              <a:t>）？</a:t>
            </a:r>
            <a:endParaRPr kumimoji="0" lang="en-US" altLang="zh-CN" b="0" i="0" u="none" strike="noStrike" kern="0" cap="none" spc="0" normalizeH="0" baseline="0" noProof="0" dirty="0">
              <a:ln>
                <a:noFill/>
              </a:ln>
              <a:solidFill>
                <a:schemeClr val="tx1"/>
              </a:solidFill>
              <a:effectLst/>
              <a:uLnTx/>
              <a:uFillTx/>
              <a:latin typeface="Verdana" panose="020B0604030504040204" pitchFamily="34" charset="0"/>
              <a:ea typeface="+mn-ea"/>
              <a:cs typeface="+mn-ea"/>
            </a:endParaRPr>
          </a:p>
          <a:p>
            <a:pPr marL="469900" marR="0" lvl="0" indent="-469900" algn="l" defTabSz="914400" rtl="0" eaLnBrk="0" fontAlgn="base" latinLnBrk="0" hangingPunct="0">
              <a:lnSpc>
                <a:spcPct val="100000"/>
              </a:lnSpc>
              <a:spcBef>
                <a:spcPct val="20000"/>
              </a:spcBef>
              <a:spcAft>
                <a:spcPct val="0"/>
              </a:spcAft>
              <a:buClr>
                <a:schemeClr val="accent2"/>
              </a:buClr>
              <a:buSzTx/>
              <a:buFont typeface="Wingdings" panose="05000000000000000000" pitchFamily="2" charset="2"/>
              <a:buChar char="o"/>
              <a:defRPr/>
            </a:pPr>
            <a:r>
              <a:rPr lang="en-US" altLang="zh-CN" kern="0" noProof="0" dirty="0">
                <a:ln>
                  <a:noFill/>
                </a:ln>
                <a:effectLst/>
                <a:uLnTx/>
                <a:uFillTx/>
                <a:sym typeface="+mn-ea"/>
              </a:rPr>
              <a:t>Java</a:t>
            </a:r>
            <a:r>
              <a:rPr lang="zh-CN" altLang="en-US" kern="0" noProof="0" dirty="0">
                <a:ln>
                  <a:noFill/>
                </a:ln>
                <a:effectLst/>
                <a:uLnTx/>
                <a:uFillTx/>
                <a:sym typeface="+mn-ea"/>
              </a:rPr>
              <a:t>方法调用中形参和实参的结合方式：</a:t>
            </a:r>
            <a:endParaRPr kumimoji="0" lang="en-US" altLang="zh-CN" b="0" i="0" u="none" strike="noStrike" kern="0" cap="none" spc="0" normalizeH="0" baseline="0" noProof="0" dirty="0">
              <a:ln>
                <a:noFill/>
              </a:ln>
              <a:solidFill>
                <a:schemeClr val="tx1"/>
              </a:solidFill>
              <a:effectLst/>
              <a:uLnTx/>
              <a:uFillTx/>
              <a:latin typeface="+mn-lt"/>
              <a:ea typeface="+mn-ea"/>
              <a:cs typeface="+mn-cs"/>
            </a:endParaRPr>
          </a:p>
          <a:p>
            <a:pPr marL="908050" marR="0" lvl="1" indent="-436880" algn="l" defTabSz="914400" rtl="0" eaLnBrk="0" fontAlgn="base" latinLnBrk="0" hangingPunct="0">
              <a:lnSpc>
                <a:spcPct val="100000"/>
              </a:lnSpc>
              <a:spcBef>
                <a:spcPct val="20000"/>
              </a:spcBef>
              <a:spcAft>
                <a:spcPct val="0"/>
              </a:spcAft>
              <a:buClr>
                <a:schemeClr val="accent2"/>
              </a:buClr>
              <a:buSzTx/>
              <a:buFont typeface="Wingdings" panose="05000000000000000000" pitchFamily="2" charset="2"/>
              <a:buChar char="n"/>
              <a:defRPr/>
            </a:pPr>
            <a:r>
              <a:rPr lang="en-US" altLang="zh-CN" kern="0" noProof="0" dirty="0">
                <a:ln>
                  <a:noFill/>
                </a:ln>
                <a:effectLst/>
                <a:uLnTx/>
                <a:uFillTx/>
                <a:latin typeface="Verdana" panose="020B0604030504040204" pitchFamily="34" charset="0"/>
                <a:cs typeface="+mn-ea"/>
                <a:sym typeface="+mn-ea"/>
              </a:rPr>
              <a:t>2016 object-oriented design and programming\unit2 java Class Implementation\java-source\2.1.1\</a:t>
            </a:r>
            <a:r>
              <a:rPr lang="zh-CN" altLang="en-US" kern="0" noProof="0" dirty="0">
                <a:ln>
                  <a:noFill/>
                </a:ln>
                <a:effectLst/>
                <a:uLnTx/>
                <a:uFillTx/>
                <a:latin typeface="Verdana" panose="020B0604030504040204" pitchFamily="34" charset="0"/>
                <a:cs typeface="+mn-ea"/>
                <a:sym typeface="+mn-ea"/>
              </a:rPr>
              <a:t> </a:t>
            </a:r>
            <a:r>
              <a:rPr lang="en-US" altLang="zh-CN" kern="0" noProof="0" dirty="0">
                <a:ln>
                  <a:noFill/>
                </a:ln>
                <a:effectLst/>
                <a:uLnTx/>
                <a:uFillTx/>
                <a:latin typeface="Verdana" panose="020B0604030504040204" pitchFamily="34" charset="0"/>
                <a:cs typeface="+mn-ea"/>
                <a:sym typeface="+mn-ea"/>
              </a:rPr>
              <a:t>Java</a:t>
            </a:r>
            <a:r>
              <a:rPr lang="zh-CN" altLang="en-US" kern="0" noProof="0" dirty="0">
                <a:ln>
                  <a:noFill/>
                </a:ln>
                <a:effectLst/>
                <a:uLnTx/>
                <a:uFillTx/>
                <a:latin typeface="Verdana" panose="020B0604030504040204" pitchFamily="34" charset="0"/>
                <a:cs typeface="+mn-ea"/>
                <a:sym typeface="+mn-ea"/>
              </a:rPr>
              <a:t>形参与实参的结合方式演示</a:t>
            </a:r>
            <a:endParaRPr kumimoji="0" lang="en-US" altLang="zh-CN" b="0" i="0" u="none" strike="noStrike" kern="0" cap="none" spc="0" normalizeH="0" baseline="0" noProof="0" dirty="0">
              <a:ln>
                <a:noFill/>
              </a:ln>
              <a:solidFill>
                <a:schemeClr val="tx1"/>
              </a:solidFill>
              <a:effectLst/>
              <a:uLnTx/>
              <a:uFillTx/>
              <a:latin typeface="Verdana" panose="020B0604030504040204" pitchFamily="34" charset="0"/>
              <a:ea typeface="+mn-ea"/>
              <a:cs typeface="+mn-ea"/>
            </a:endParaRPr>
          </a:p>
          <a:p>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javadoc</a:t>
            </a:r>
            <a:r>
              <a:rPr lang="zh-CN" altLang="en-US"/>
              <a:t>原文，要求学生掌握</a:t>
            </a:r>
            <a:r>
              <a:rPr lang="en-US" altLang="zh-CN"/>
              <a:t>javadoc</a:t>
            </a:r>
            <a:r>
              <a:rPr lang="zh-CN" altLang="en-US"/>
              <a:t>的查阅能力</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System.in：</a:t>
            </a:r>
            <a:r>
              <a:rPr lang="en-US" altLang="zh-CN"/>
              <a:t>Java</a:t>
            </a:r>
            <a:r>
              <a:rPr lang="zh-CN" altLang="en-US"/>
              <a:t>标准输入流，java.io.InputStream</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System.out</a:t>
            </a:r>
            <a:r>
              <a:rPr lang="zh-CN" altLang="en-US"/>
              <a:t>，</a:t>
            </a:r>
            <a:r>
              <a:rPr lang="en-US" altLang="zh-CN"/>
              <a:t>Java</a:t>
            </a:r>
            <a:r>
              <a:rPr lang="zh-CN" altLang="en-US"/>
              <a:t>标准输出流，java.io.PrintStream</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solidFill>
                  <a:schemeClr val="accent1"/>
                </a:solidFill>
                <a:effectLst>
                  <a:outerShdw blurRad="38100" dist="25400" dir="5400000" algn="ctr" rotWithShape="0">
                    <a:srgbClr val="6E747A">
                      <a:alpha val="43000"/>
                    </a:srgbClr>
                  </a:outerShdw>
                </a:effectLst>
                <a:sym typeface="+mn-ea"/>
              </a:rPr>
              <a:t>System.err</a:t>
            </a:r>
            <a:r>
              <a:rPr lang="zh-CN" altLang="en-US">
                <a:solidFill>
                  <a:schemeClr val="accent1"/>
                </a:solidFill>
                <a:effectLst>
                  <a:outerShdw blurRad="38100" dist="25400" dir="5400000" algn="ctr" rotWithShape="0">
                    <a:srgbClr val="6E747A">
                      <a:alpha val="43000"/>
                    </a:srgbClr>
                  </a:outerShdw>
                </a:effectLst>
                <a:sym typeface="+mn-ea"/>
              </a:rPr>
              <a:t>，</a:t>
            </a:r>
            <a:r>
              <a:rPr lang="en-US" altLang="zh-CN">
                <a:solidFill>
                  <a:schemeClr val="accent1"/>
                </a:solidFill>
                <a:effectLst>
                  <a:outerShdw blurRad="38100" dist="25400" dir="5400000" algn="ctr" rotWithShape="0">
                    <a:srgbClr val="6E747A">
                      <a:alpha val="43000"/>
                    </a:srgbClr>
                  </a:outerShdw>
                </a:effectLst>
                <a:sym typeface="+mn-ea"/>
              </a:rPr>
              <a:t>Java</a:t>
            </a:r>
            <a:r>
              <a:rPr lang="zh-CN" altLang="en-US">
                <a:solidFill>
                  <a:schemeClr val="accent1"/>
                </a:solidFill>
                <a:effectLst>
                  <a:outerShdw blurRad="38100" dist="25400" dir="5400000" algn="ctr" rotWithShape="0">
                    <a:srgbClr val="6E747A">
                      <a:alpha val="43000"/>
                    </a:srgbClr>
                  </a:outerShdw>
                </a:effectLst>
                <a:sym typeface="+mn-ea"/>
              </a:rPr>
              <a:t>错误输出流，</a:t>
            </a:r>
            <a:r>
              <a:rPr lang="zh-CN" altLang="en-US">
                <a:sym typeface="+mn-ea"/>
              </a:rPr>
              <a:t>java.io.PrintStream</a:t>
            </a:r>
            <a:endParaRPr lang="zh-CN" altLang="en-US"/>
          </a:p>
          <a:p>
            <a:endParaRPr lang="zh-CN" altLang="en-US">
              <a:solidFill>
                <a:schemeClr val="accent1"/>
              </a:solidFill>
              <a:effectLst>
                <a:outerShdw blurRad="38100" dist="25400" dir="5400000" algn="ctr" rotWithShape="0">
                  <a:srgbClr val="6E747A">
                    <a:alpha val="43000"/>
                  </a:srgbClr>
                </a:outerShdw>
              </a:effectLst>
              <a:sym typeface="+mn-ea"/>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输出：</a:t>
            </a:r>
          </a:p>
          <a:p>
            <a:r>
              <a:rPr lang="zh-CN" altLang="en-US"/>
              <a:t>start index: 0 end index: 11 13571490019</a:t>
            </a:r>
          </a:p>
          <a:p>
            <a:r>
              <a:rPr lang="zh-CN" altLang="en-US"/>
              <a:t>start index: 12 end index: 23 15291916148</a:t>
            </a:r>
          </a:p>
          <a:p>
            <a:r>
              <a:rPr lang="zh-CN" altLang="en-US"/>
              <a:t>13571490019</a:t>
            </a:r>
          </a:p>
          <a:p>
            <a:r>
              <a:rPr lang="zh-CN" altLang="en-US"/>
              <a:t>15291916148</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输出：</a:t>
            </a:r>
          </a:p>
          <a:p>
            <a:r>
              <a:rPr lang="en-US" altLang="zh-CN"/>
              <a:t>true</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官网介绍：</a:t>
            </a:r>
          </a:p>
          <a:p>
            <a:r>
              <a:rPr lang="zh-CN" altLang="en-US"/>
              <a:t>Java Platform, Standard Edition (Java SE) lets you develop and deploy Java applications on desktops and servers. Java offers the rich user interface, performance, versatility, portability, and security that today's applications require.</a:t>
            </a:r>
          </a:p>
          <a:p>
            <a:endParaRPr lang="zh-CN" altLang="en-US"/>
          </a:p>
          <a:p>
            <a:r>
              <a:rPr lang="en-US" altLang="zh-CN"/>
              <a:t>J</a:t>
            </a:r>
            <a:r>
              <a:rPr lang="zh-CN" altLang="en-US"/>
              <a:t>ava Platform, Enterprise Edition (Java EE) is the standard in community-driven enterprise software. Java EE is developed using the Java Community Process, with contributions from industry experts, commercial and open source organizations, Java User Groups, and countless individuals. Each release integrates new features that align with industry needs, improves application portability, and increases developer productivity.</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lvl="2"/>
            <a:r>
              <a:rPr lang="en-US" altLang="zh-CN" b="1" dirty="0">
                <a:solidFill>
                  <a:srgbClr val="000000"/>
                </a:solidFill>
                <a:latin typeface="Times New Roman" panose="02020603050405020304" pitchFamily="18" charset="0"/>
                <a:sym typeface="+mn-ea"/>
              </a:rPr>
              <a:t>for example </a:t>
            </a:r>
            <a:r>
              <a:rPr lang="en-US" altLang="zh-CN" b="1" dirty="0">
                <a:solidFill>
                  <a:srgbClr val="000000"/>
                </a:solidFill>
                <a:latin typeface="Times New Roman" panose="02020603050405020304" pitchFamily="18" charset="0"/>
                <a:cs typeface="Times New Roman" panose="02020603050405020304" pitchFamily="18" charset="0"/>
                <a:sym typeface="+mn-ea"/>
                <a:hlinkClick r:id="rId3" action="ppaction://hlinkfile"/>
              </a:rPr>
              <a:t>ExceptionDemo.java</a:t>
            </a:r>
            <a:endParaRPr lang="en-US" altLang="zh-CN" b="1" dirty="0">
              <a:solidFill>
                <a:srgbClr val="000000"/>
              </a:solidFill>
              <a:latin typeface="Times New Roman" panose="02020603050405020304" pitchFamily="18" charset="0"/>
              <a:cs typeface="Times New Roman" panose="02020603050405020304" pitchFamily="18" charset="0"/>
            </a:endParaRPr>
          </a:p>
          <a:p>
            <a:endParaRPr lang="zh-CN" altLang="en-US"/>
          </a:p>
          <a:p>
            <a:pPr marL="0" lvl="1"/>
            <a:r>
              <a:rPr lang="zh-CN" altLang="en-US" b="1" dirty="0">
                <a:solidFill>
                  <a:srgbClr val="000000"/>
                </a:solidFill>
                <a:latin typeface="Times New Roman" panose="02020603050405020304" pitchFamily="18" charset="0"/>
                <a:cs typeface="Times New Roman" panose="02020603050405020304" pitchFamily="18" charset="0"/>
                <a:sym typeface="+mn-ea"/>
              </a:rPr>
              <a:t>总结：</a:t>
            </a:r>
            <a:r>
              <a:rPr lang="zh-CN" altLang="en-US" b="1" dirty="0">
                <a:latin typeface="Times New Roman" panose="02020603050405020304" pitchFamily="18" charset="0"/>
                <a:cs typeface="Times New Roman" panose="02020603050405020304" pitchFamily="18" charset="0"/>
                <a:sym typeface="+mn-ea"/>
              </a:rPr>
              <a:t>写类的方法体的</a:t>
            </a:r>
            <a:r>
              <a:rPr lang="zh-CN" altLang="en-US" b="1" dirty="0">
                <a:latin typeface="Times New Roman" panose="02020603050405020304" pitchFamily="18" charset="0"/>
                <a:sym typeface="+mn-ea"/>
              </a:rPr>
              <a:t>时候，是否有异常发生，你如何处理？</a:t>
            </a:r>
            <a:endParaRPr lang="zh-CN" altLang="en-US" b="1" dirty="0">
              <a:latin typeface="Times New Roman" panose="02020603050405020304" pitchFamily="18" charset="0"/>
            </a:endParaRPr>
          </a:p>
          <a:p>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对比普通的注释</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以</a:t>
            </a:r>
            <a:r>
              <a:rPr lang="en-US" altLang="zh-CN"/>
              <a:t>String</a:t>
            </a:r>
            <a:r>
              <a:rPr lang="zh-CN" altLang="en-US"/>
              <a:t>为例，演示</a:t>
            </a:r>
            <a:r>
              <a:rPr lang="en-US" altLang="zh-CN"/>
              <a:t>String.java</a:t>
            </a:r>
            <a:r>
              <a:rPr lang="zh-CN" altLang="en-US"/>
              <a:t>源码中的</a:t>
            </a:r>
            <a:r>
              <a:rPr lang="en-US" altLang="zh-CN"/>
              <a:t>Javadoc</a:t>
            </a:r>
            <a:r>
              <a:rPr lang="zh-CN" altLang="en-US"/>
              <a:t>，以及生成的</a:t>
            </a:r>
            <a:r>
              <a:rPr lang="en-US" altLang="zh-CN"/>
              <a:t>API</a:t>
            </a:r>
            <a:r>
              <a:rPr lang="zh-CN" altLang="en-US"/>
              <a:t>，https://docs.oracle.com/javase/8/docs/api/index.html</a:t>
            </a:r>
          </a:p>
          <a:p>
            <a:endParaRPr lang="en-US" altLang="zh-CN"/>
          </a:p>
          <a:p>
            <a:endParaRPr lang="en-US" altLang="zh-CN"/>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在</a:t>
            </a:r>
            <a:r>
              <a:rPr lang="en-US" altLang="zh-CN"/>
              <a:t>IDE</a:t>
            </a:r>
            <a:r>
              <a:rPr lang="zh-CN" altLang="en-US"/>
              <a:t>中演示完整代码，注重</a:t>
            </a:r>
            <a:r>
              <a:rPr lang="en-US" altLang="zh-CN"/>
              <a:t>class</a:t>
            </a:r>
            <a:r>
              <a:rPr lang="zh-CN" altLang="en-US"/>
              <a:t>的结构，变量、方法的声明，访问修饰，</a:t>
            </a:r>
            <a:r>
              <a:rPr lang="en-US" altLang="zh-CN"/>
              <a:t>javadoc</a:t>
            </a:r>
            <a:r>
              <a:rPr lang="zh-CN" altLang="en-US"/>
              <a:t>注释，构造函数，</a:t>
            </a:r>
            <a:r>
              <a:rPr lang="en-US" altLang="zh-CN"/>
              <a:t>this</a:t>
            </a:r>
            <a:r>
              <a:rPr lang="zh-CN" altLang="en-US"/>
              <a:t>的使用，</a:t>
            </a:r>
            <a:r>
              <a:rPr lang="en-US" altLang="zh-CN"/>
              <a:t>equals</a:t>
            </a:r>
            <a:r>
              <a:rPr lang="zh-CN" altLang="en-US"/>
              <a:t>方法的实现，</a:t>
            </a:r>
            <a:r>
              <a:rPr lang="en-US" altLang="zh-CN"/>
              <a:t>toString</a:t>
            </a:r>
            <a:r>
              <a:rPr lang="zh-CN" altLang="en-US"/>
              <a:t>方法的实现</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注意：整个过程只创建了一个对象</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常量池和</a:t>
            </a:r>
            <a:r>
              <a:rPr lang="en-US" altLang="zh-CN"/>
              <a:t>immutable</a:t>
            </a:r>
            <a:endParaRPr lang="zh-CN" altLang="en-US"/>
          </a:p>
          <a:p>
            <a:r>
              <a:rPr lang="zh-CN" altLang="en-US"/>
              <a:t>Integer i1 = -12</a:t>
            </a:r>
            <a:r>
              <a:rPr lang="en-US" altLang="zh-CN"/>
              <a:t>8</a:t>
            </a:r>
            <a:r>
              <a:rPr lang="zh-CN" altLang="en-US"/>
              <a:t>;</a:t>
            </a:r>
            <a:r>
              <a:rPr lang="en-US" altLang="zh-CN"/>
              <a:t>   </a:t>
            </a:r>
            <a:r>
              <a:rPr lang="zh-CN" altLang="en-US"/>
              <a:t>（</a:t>
            </a:r>
            <a:r>
              <a:rPr lang="en-US" altLang="zh-CN"/>
              <a:t>-128~127</a:t>
            </a:r>
            <a:r>
              <a:rPr lang="zh-CN" altLang="en-US"/>
              <a:t>）</a:t>
            </a:r>
          </a:p>
          <a:p>
            <a:r>
              <a:rPr lang="zh-CN" altLang="en-US"/>
              <a:t>Integer i2 = -12</a:t>
            </a:r>
            <a:r>
              <a:rPr lang="en-US" altLang="zh-CN"/>
              <a:t>8</a:t>
            </a:r>
            <a:r>
              <a:rPr lang="zh-CN" altLang="en-US"/>
              <a:t>;</a:t>
            </a:r>
          </a:p>
          <a:p>
            <a:r>
              <a:rPr lang="zh-CN" altLang="en-US"/>
              <a:t>System.out.println(i1 == i2);</a:t>
            </a:r>
          </a:p>
          <a:p>
            <a:endParaRPr lang="zh-CN" altLang="en-US"/>
          </a:p>
          <a:p>
            <a:r>
              <a:rPr lang="zh-CN" altLang="en-US">
                <a:sym typeface="+mn-ea"/>
              </a:rPr>
              <a:t>Integer i</a:t>
            </a:r>
            <a:r>
              <a:rPr lang="en-US" altLang="zh-CN">
                <a:sym typeface="+mn-ea"/>
              </a:rPr>
              <a:t>3</a:t>
            </a:r>
            <a:r>
              <a:rPr lang="zh-CN" altLang="en-US">
                <a:sym typeface="+mn-ea"/>
              </a:rPr>
              <a:t> = </a:t>
            </a:r>
            <a:r>
              <a:rPr lang="en-US">
                <a:sym typeface="+mn-ea"/>
              </a:rPr>
              <a:t>128</a:t>
            </a:r>
            <a:endParaRPr lang="zh-CN" altLang="en-US"/>
          </a:p>
          <a:p>
            <a:r>
              <a:rPr lang="zh-CN" altLang="en-US">
                <a:sym typeface="+mn-ea"/>
              </a:rPr>
              <a:t>Integer i</a:t>
            </a:r>
            <a:r>
              <a:rPr lang="en-US" altLang="zh-CN">
                <a:sym typeface="+mn-ea"/>
              </a:rPr>
              <a:t>4</a:t>
            </a:r>
            <a:r>
              <a:rPr lang="zh-CN" altLang="en-US">
                <a:sym typeface="+mn-ea"/>
              </a:rPr>
              <a:t> = </a:t>
            </a:r>
            <a:r>
              <a:rPr lang="en-US">
                <a:sym typeface="+mn-ea"/>
              </a:rPr>
              <a:t>128</a:t>
            </a:r>
            <a:r>
              <a:rPr lang="zh-CN" altLang="en-US">
                <a:sym typeface="+mn-ea"/>
              </a:rPr>
              <a:t>;</a:t>
            </a:r>
            <a:endParaRPr lang="zh-CN" altLang="en-US"/>
          </a:p>
          <a:p>
            <a:r>
              <a:rPr lang="zh-CN" altLang="en-US">
                <a:sym typeface="+mn-ea"/>
              </a:rPr>
              <a:t>System.out.println(i</a:t>
            </a:r>
            <a:r>
              <a:rPr lang="en-US" altLang="zh-CN">
                <a:sym typeface="+mn-ea"/>
              </a:rPr>
              <a:t>3</a:t>
            </a:r>
            <a:r>
              <a:rPr lang="zh-CN" altLang="en-US">
                <a:sym typeface="+mn-ea"/>
              </a:rPr>
              <a:t> == i</a:t>
            </a:r>
            <a:r>
              <a:rPr lang="en-US" altLang="zh-CN">
                <a:sym typeface="+mn-ea"/>
              </a:rPr>
              <a:t>4</a:t>
            </a:r>
            <a:r>
              <a:rPr lang="zh-CN" altLang="en-US">
                <a:sym typeface="+mn-ea"/>
              </a:rPr>
              <a:t>);</a:t>
            </a:r>
            <a:endParaRPr lang="zh-CN" altLang="en-US"/>
          </a:p>
          <a:p>
            <a:endParaRPr lang="zh-CN" altLang="en-US"/>
          </a:p>
          <a:p>
            <a:r>
              <a:rPr lang="zh-CN" altLang="en-US"/>
              <a:t>String s1 = "abc" + "d";</a:t>
            </a:r>
          </a:p>
          <a:p>
            <a:r>
              <a:rPr lang="zh-CN" altLang="en-US"/>
              <a:t>String s2 = "abc" + "d";</a:t>
            </a:r>
          </a:p>
          <a:p>
            <a:r>
              <a:rPr lang="zh-CN" altLang="en-US"/>
              <a:t>System.out.println(s1 == s2);</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hashCode</a:t>
            </a:r>
            <a:r>
              <a:rPr lang="zh-CN" altLang="en-US"/>
              <a:t>：将对象的内部地址(也就是物理地址)转换成一个整数，然后该整数通过hash函数的算法就得到了</a:t>
            </a:r>
            <a:r>
              <a:rPr lang="en-US" altLang="zh-CN">
                <a:sym typeface="+mn-ea"/>
              </a:rPr>
              <a:t>hashCode</a:t>
            </a:r>
            <a:r>
              <a:rPr lang="zh-CN" altLang="en-US"/>
              <a:t>，</a:t>
            </a:r>
          </a:p>
          <a:p>
            <a:r>
              <a:rPr lang="en-US" altLang="zh-CN"/>
              <a:t>h</a:t>
            </a:r>
            <a:r>
              <a:rPr lang="zh-CN" altLang="en-US"/>
              <a:t>ashCode的存在主要是为了查找的快捷性，通过</a:t>
            </a:r>
            <a:r>
              <a:rPr lang="en-US" altLang="zh-CN"/>
              <a:t>h</a:t>
            </a:r>
            <a:r>
              <a:rPr lang="zh-CN" altLang="en-US"/>
              <a:t>ashCode值在散列存储结构中确定对象的存储地址。</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sym typeface="+mn-ea"/>
              </a:rPr>
              <a:t>For example, long after our SCMS application has been coded, tested, and deployed, we derive classes called Administrator and DeanOfficial from official, each of which in turn overrides the printInfo method of official to provide its own “flavor” of print functionality. We’re now free to randomly insert Administrators and DeanOfficials into our Faculty collection, our polymorphic code for iterating through the collection doesn’t have to change!</a:t>
            </a:r>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演示</a:t>
            </a:r>
            <a:r>
              <a:rPr lang="en-US" altLang="zh-CN"/>
              <a:t>jdk</a:t>
            </a:r>
            <a:r>
              <a:rPr lang="zh-CN" altLang="en-US"/>
              <a:t>安装后的目录结构，</a:t>
            </a:r>
            <a:r>
              <a:rPr lang="en-US" altLang="zh-CN"/>
              <a:t>Eclipse</a:t>
            </a:r>
            <a:r>
              <a:rPr lang="zh-CN" altLang="en-US"/>
              <a:t>开发环境等，具体实验课时讲解演示</a:t>
            </a:r>
          </a:p>
          <a:p>
            <a:r>
              <a:rPr lang="zh-CN" altLang="en-US"/>
              <a:t>演示</a:t>
            </a:r>
            <a:r>
              <a:rPr lang="en-US" altLang="zh-CN"/>
              <a:t>cursor</a:t>
            </a:r>
            <a:r>
              <a:rPr lang="zh-CN" altLang="en-US"/>
              <a:t>，通过输入文字由</a:t>
            </a:r>
            <a:r>
              <a:rPr lang="en-US" altLang="zh-CN"/>
              <a:t>AI</a:t>
            </a:r>
            <a:r>
              <a:rPr lang="zh-CN" altLang="en-US"/>
              <a:t>自动生成代码</a:t>
            </a:r>
          </a:p>
          <a:p>
            <a:r>
              <a:rPr lang="zh-CN" altLang="en-US"/>
              <a:t>鼓励学生大胆尝试，同时提醒学生更要好好学习，筑牢基础，否则以后被AI替代，AI目前的创造力、复杂业务的代码整合能力还不足，因此要注重开拓创新能力的培养、复杂系统思维的培养</a:t>
            </a: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请同学们思考，瓶子这个例子，如果用继承实现，如何做？有何优劣？</a:t>
            </a: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注意：</a:t>
            </a:r>
            <a:r>
              <a:rPr lang="en-US" altLang="zh-CN"/>
              <a:t>perList.sort()</a:t>
            </a:r>
            <a:r>
              <a:rPr lang="zh-CN" altLang="en-US"/>
              <a:t>方法会改变</a:t>
            </a:r>
            <a:r>
              <a:rPr lang="en-US" altLang="zh-CN"/>
              <a:t>perList</a:t>
            </a:r>
            <a:r>
              <a:rPr lang="zh-CN" altLang="en-US"/>
              <a:t>元素的顺序，而</a:t>
            </a:r>
            <a:r>
              <a:rPr lang="en-US" altLang="zh-CN" dirty="0">
                <a:effectLst/>
                <a:latin typeface="等线" panose="02010600030101010101" charset="-122"/>
                <a:ea typeface="等线" panose="02010600030101010101" charset="-122"/>
                <a:sym typeface="+mn-ea"/>
              </a:rPr>
              <a:t>perList.stream().sorted</a:t>
            </a:r>
            <a:r>
              <a:rPr lang="zh-CN" altLang="en-US" dirty="0">
                <a:effectLst/>
                <a:latin typeface="等线" panose="02010600030101010101" charset="-122"/>
                <a:ea typeface="等线" panose="02010600030101010101" charset="-122"/>
                <a:sym typeface="+mn-ea"/>
              </a:rPr>
              <a:t>不会改变源对象，而是返回</a:t>
            </a:r>
            <a:r>
              <a:rPr dirty="0">
                <a:effectLst/>
                <a:latin typeface="等线" panose="02010600030101010101" charset="-122"/>
                <a:ea typeface="等线" panose="02010600030101010101" charset="-122"/>
                <a:sym typeface="+mn-ea"/>
              </a:rPr>
              <a:t>返回一个持有结果的新Stream</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课程采用</a:t>
            </a:r>
            <a:r>
              <a:rPr lang="en-US" altLang="zh-CN"/>
              <a:t>Eclipse</a:t>
            </a:r>
            <a:r>
              <a:rPr lang="zh-CN" altLang="en-US"/>
              <a:t>作为示例环境（开源），但不限制学生，可根据自己喜好选择</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Oracle在2019年宣布，JavaFX将从Java 11中断供应并成为一个独立的项目。这意味着JavaFX将不再是Java开发中的必备组件。</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sym typeface="+mn-ea"/>
              </a:rPr>
              <a:t>图片来自于</a:t>
            </a:r>
            <a:r>
              <a:rPr lang="en-US" altLang="zh-CN">
                <a:sym typeface="+mn-ea"/>
              </a:rPr>
              <a:t>Head First Java</a:t>
            </a:r>
            <a:endParaRPr lang="zh-CN" altLang="en-US"/>
          </a:p>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图片来自于</a:t>
            </a:r>
            <a:r>
              <a:rPr lang="en-US" altLang="zh-CN"/>
              <a:t>Head First Java</a:t>
            </a:r>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比如：对于电脑这样一个复杂的设备，提供给用户的就只是：开关机、通过键盘输入，显示器，USB插孔等，让用户来和计算机进行交互，完成日常事务。但实际上：电脑真正工作的却是CPU、显卡、内存等一些硬件元件。</a:t>
            </a:r>
          </a:p>
          <a:p>
            <a:r>
              <a:rPr lang="zh-CN" altLang="en-US"/>
              <a:t>对于计算机使用者而言，不用关心内部核心部件，比如主板上线路是如何布局的，CPU内部是如何设计的等，用户只需要知道，怎么开机、怎么通过键盘和鼠标与计算机进行交互即可。</a:t>
            </a:r>
          </a:p>
          <a:p>
            <a:r>
              <a:rPr lang="zh-CN" altLang="en-US"/>
              <a:t>因此计算机厂商在出厂时，在外部套上壳子，将内部实现细节隐藏起来，仅仅对外提供开关机、鼠标以及键盘插孔等，让用户可以与计算机进行交互即可。</a:t>
            </a:r>
          </a:p>
          <a:p>
            <a:endParaRPr lang="zh-CN" altLang="en-US"/>
          </a:p>
          <a:p>
            <a:r>
              <a:rPr lang="en-US" altLang="zh-CN"/>
              <a:t>GPT</a:t>
            </a:r>
            <a:r>
              <a:rPr lang="zh-CN" altLang="en-US"/>
              <a:t>将后台复杂的神经网络结构，数以千亿级的参数封装起来，用户仅需通过提问，即可获得结论，甚至程序代码</a:t>
            </a:r>
          </a:p>
          <a:p>
            <a:endParaRPr lang="zh-CN" altLang="en-US"/>
          </a:p>
          <a:p>
            <a:r>
              <a:rPr lang="zh-CN" altLang="en-US"/>
              <a:t>脑机接口，将复杂的人机交互技术封装起来，用户只需思考，</a:t>
            </a:r>
            <a:r>
              <a:rPr lang="en-US" altLang="zh-CN"/>
              <a:t>just thinking</a:t>
            </a:r>
            <a:r>
              <a:rPr lang="zh-CN" altLang="en-US"/>
              <a:t>！</a:t>
            </a:r>
          </a:p>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slideMaster" Target="../slideMasters/slideMaster1.xml"/><Relationship Id="rId3" Type="http://schemas.openxmlformats.org/officeDocument/2006/relationships/tags" Target="../tags/tag7.xml"/><Relationship Id="rId7" Type="http://schemas.openxmlformats.org/officeDocument/2006/relationships/tags" Target="../tags/tag11.xml"/><Relationship Id="rId2" Type="http://schemas.openxmlformats.org/officeDocument/2006/relationships/tags" Target="../tags/tag6.xml"/><Relationship Id="rId1" Type="http://schemas.openxmlformats.org/officeDocument/2006/relationships/tags" Target="../tags/tag5.xml"/><Relationship Id="rId6" Type="http://schemas.openxmlformats.org/officeDocument/2006/relationships/tags" Target="../tags/tag10.xml"/><Relationship Id="rId5" Type="http://schemas.openxmlformats.org/officeDocument/2006/relationships/tags" Target="../tags/tag9.xml"/><Relationship Id="rId4" Type="http://schemas.openxmlformats.org/officeDocument/2006/relationships/tags" Target="../tags/tag8.xml"/><Relationship Id="rId9"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8" Type="http://schemas.openxmlformats.org/officeDocument/2006/relationships/tags" Target="../tags/tag19.xml"/><Relationship Id="rId13" Type="http://schemas.openxmlformats.org/officeDocument/2006/relationships/image" Target="../media/image2.png"/><Relationship Id="rId3" Type="http://schemas.openxmlformats.org/officeDocument/2006/relationships/tags" Target="../tags/tag14.xml"/><Relationship Id="rId7" Type="http://schemas.openxmlformats.org/officeDocument/2006/relationships/tags" Target="../tags/tag18.xml"/><Relationship Id="rId12" Type="http://schemas.openxmlformats.org/officeDocument/2006/relationships/slideMaster" Target="../slideMasters/slideMaster1.xml"/><Relationship Id="rId2" Type="http://schemas.openxmlformats.org/officeDocument/2006/relationships/tags" Target="../tags/tag13.xml"/><Relationship Id="rId1" Type="http://schemas.openxmlformats.org/officeDocument/2006/relationships/tags" Target="../tags/tag12.xml"/><Relationship Id="rId6" Type="http://schemas.openxmlformats.org/officeDocument/2006/relationships/tags" Target="../tags/tag17.xml"/><Relationship Id="rId11" Type="http://schemas.openxmlformats.org/officeDocument/2006/relationships/tags" Target="../tags/tag22.xml"/><Relationship Id="rId5" Type="http://schemas.openxmlformats.org/officeDocument/2006/relationships/tags" Target="../tags/tag16.xml"/><Relationship Id="rId10" Type="http://schemas.openxmlformats.org/officeDocument/2006/relationships/tags" Target="../tags/tag21.xml"/><Relationship Id="rId4" Type="http://schemas.openxmlformats.org/officeDocument/2006/relationships/tags" Target="../tags/tag15.xml"/><Relationship Id="rId9" Type="http://schemas.openxmlformats.org/officeDocument/2006/relationships/tags" Target="../tags/tag20.xml"/><Relationship Id="rId1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8" Type="http://schemas.openxmlformats.org/officeDocument/2006/relationships/tags" Target="../tags/tag30.xml"/><Relationship Id="rId3" Type="http://schemas.openxmlformats.org/officeDocument/2006/relationships/tags" Target="../tags/tag25.xml"/><Relationship Id="rId7" Type="http://schemas.openxmlformats.org/officeDocument/2006/relationships/tags" Target="../tags/tag29.xml"/><Relationship Id="rId12" Type="http://schemas.openxmlformats.org/officeDocument/2006/relationships/image" Target="../media/image3.png"/><Relationship Id="rId2" Type="http://schemas.openxmlformats.org/officeDocument/2006/relationships/tags" Target="../tags/tag24.xml"/><Relationship Id="rId1" Type="http://schemas.openxmlformats.org/officeDocument/2006/relationships/tags" Target="../tags/tag23.xml"/><Relationship Id="rId6" Type="http://schemas.openxmlformats.org/officeDocument/2006/relationships/tags" Target="../tags/tag28.xml"/><Relationship Id="rId11" Type="http://schemas.openxmlformats.org/officeDocument/2006/relationships/image" Target="../media/image2.png"/><Relationship Id="rId5" Type="http://schemas.openxmlformats.org/officeDocument/2006/relationships/tags" Target="../tags/tag27.xml"/><Relationship Id="rId10" Type="http://schemas.openxmlformats.org/officeDocument/2006/relationships/slideMaster" Target="../slideMasters/slideMaster1.xml"/><Relationship Id="rId4" Type="http://schemas.openxmlformats.org/officeDocument/2006/relationships/tags" Target="../tags/tag26.xml"/><Relationship Id="rId9" Type="http://schemas.openxmlformats.org/officeDocument/2006/relationships/tags" Target="../tags/tag31.xml"/></Relationships>
</file>

<file path=ppt/slideLayouts/_rels/slideLayout4.xml.rels><?xml version="1.0" encoding="UTF-8" standalone="yes"?>
<Relationships xmlns="http://schemas.openxmlformats.org/package/2006/relationships"><Relationship Id="rId8" Type="http://schemas.openxmlformats.org/officeDocument/2006/relationships/tags" Target="../tags/tag39.xml"/><Relationship Id="rId13" Type="http://schemas.openxmlformats.org/officeDocument/2006/relationships/image" Target="../media/image3.png"/><Relationship Id="rId3" Type="http://schemas.openxmlformats.org/officeDocument/2006/relationships/tags" Target="../tags/tag34.xml"/><Relationship Id="rId7" Type="http://schemas.openxmlformats.org/officeDocument/2006/relationships/tags" Target="../tags/tag38.xml"/><Relationship Id="rId12" Type="http://schemas.openxmlformats.org/officeDocument/2006/relationships/image" Target="../media/image2.png"/><Relationship Id="rId2" Type="http://schemas.openxmlformats.org/officeDocument/2006/relationships/tags" Target="../tags/tag33.xml"/><Relationship Id="rId1" Type="http://schemas.openxmlformats.org/officeDocument/2006/relationships/tags" Target="../tags/tag32.xml"/><Relationship Id="rId6" Type="http://schemas.openxmlformats.org/officeDocument/2006/relationships/tags" Target="../tags/tag37.xml"/><Relationship Id="rId11" Type="http://schemas.openxmlformats.org/officeDocument/2006/relationships/slideMaster" Target="../slideMasters/slideMaster1.xml"/><Relationship Id="rId5" Type="http://schemas.openxmlformats.org/officeDocument/2006/relationships/tags" Target="../tags/tag36.xml"/><Relationship Id="rId10" Type="http://schemas.openxmlformats.org/officeDocument/2006/relationships/tags" Target="../tags/tag41.xml"/><Relationship Id="rId4" Type="http://schemas.openxmlformats.org/officeDocument/2006/relationships/tags" Target="../tags/tag35.xml"/><Relationship Id="rId9" Type="http://schemas.openxmlformats.org/officeDocument/2006/relationships/tags" Target="../tags/tag40.xml"/></Relationships>
</file>

<file path=ppt/slideLayouts/_rels/slideLayout5.xml.rels><?xml version="1.0" encoding="UTF-8" standalone="yes"?>
<Relationships xmlns="http://schemas.openxmlformats.org/package/2006/relationships"><Relationship Id="rId8" Type="http://schemas.openxmlformats.org/officeDocument/2006/relationships/tags" Target="../tags/tag49.xml"/><Relationship Id="rId3" Type="http://schemas.openxmlformats.org/officeDocument/2006/relationships/tags" Target="../tags/tag44.xml"/><Relationship Id="rId7" Type="http://schemas.openxmlformats.org/officeDocument/2006/relationships/tags" Target="../tags/tag48.xml"/><Relationship Id="rId12" Type="http://schemas.openxmlformats.org/officeDocument/2006/relationships/image" Target="../media/image3.png"/><Relationship Id="rId2" Type="http://schemas.openxmlformats.org/officeDocument/2006/relationships/tags" Target="../tags/tag43.xml"/><Relationship Id="rId1" Type="http://schemas.openxmlformats.org/officeDocument/2006/relationships/tags" Target="../tags/tag42.xml"/><Relationship Id="rId6" Type="http://schemas.openxmlformats.org/officeDocument/2006/relationships/tags" Target="../tags/tag47.xml"/><Relationship Id="rId11" Type="http://schemas.openxmlformats.org/officeDocument/2006/relationships/image" Target="../media/image2.png"/><Relationship Id="rId5" Type="http://schemas.openxmlformats.org/officeDocument/2006/relationships/tags" Target="../tags/tag46.xml"/><Relationship Id="rId10" Type="http://schemas.openxmlformats.org/officeDocument/2006/relationships/slideMaster" Target="../slideMasters/slideMaster1.xml"/><Relationship Id="rId4" Type="http://schemas.openxmlformats.org/officeDocument/2006/relationships/tags" Target="../tags/tag45.xml"/><Relationship Id="rId9" Type="http://schemas.openxmlformats.org/officeDocument/2006/relationships/tags" Target="../tags/tag50.xml"/></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tags" Target="../tags/tag53.xml"/><Relationship Id="rId7" Type="http://schemas.openxmlformats.org/officeDocument/2006/relationships/slideMaster" Target="../slideMasters/slideMaster1.xml"/><Relationship Id="rId2" Type="http://schemas.openxmlformats.org/officeDocument/2006/relationships/tags" Target="../tags/tag52.xml"/><Relationship Id="rId1" Type="http://schemas.openxmlformats.org/officeDocument/2006/relationships/tags" Target="../tags/tag51.xml"/><Relationship Id="rId6" Type="http://schemas.openxmlformats.org/officeDocument/2006/relationships/tags" Target="../tags/tag56.xml"/><Relationship Id="rId5" Type="http://schemas.openxmlformats.org/officeDocument/2006/relationships/tags" Target="../tags/tag55.xml"/><Relationship Id="rId4" Type="http://schemas.openxmlformats.org/officeDocument/2006/relationships/tags" Target="../tags/tag54.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3600" b="1">
                <a:latin typeface="+mn-ea"/>
                <a:ea typeface="+mn-ea"/>
              </a:defRPr>
            </a:lvl1pPr>
          </a:lstStyle>
          <a:p>
            <a:r>
              <a:rPr kumimoji="1" lang="zh-CN" altLang="en-US"/>
              <a:t>单击此处编辑母版标题样式</a:t>
            </a:r>
          </a:p>
        </p:txBody>
      </p:sp>
      <p:sp>
        <p:nvSpPr>
          <p:cNvPr id="3" name="副标题 2"/>
          <p:cNvSpPr>
            <a:spLocks noGrp="1"/>
          </p:cNvSpPr>
          <p:nvPr>
            <p:ph type="subTitle" idx="1"/>
          </p:nvPr>
        </p:nvSpPr>
        <p:spPr>
          <a:xfrm>
            <a:off x="1143000" y="3602038"/>
            <a:ext cx="6858000" cy="1655762"/>
          </a:xfrm>
        </p:spPr>
        <p:txBody>
          <a:bodyPr/>
          <a:lstStyle>
            <a:lvl1pPr marL="0" indent="0" algn="ctr">
              <a:buNone/>
              <a:defRPr sz="2800" b="1">
                <a:latin typeface="+mn-ea"/>
                <a:ea typeface="+mn-ea"/>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p>
        </p:txBody>
      </p:sp>
      <p:sp>
        <p:nvSpPr>
          <p:cNvPr id="7" name="矩形 6"/>
          <p:cNvSpPr/>
          <p:nvPr userDrawn="1">
            <p:custDataLst>
              <p:tags r:id="rId1"/>
            </p:custDataLst>
          </p:nvPr>
        </p:nvSpPr>
        <p:spPr>
          <a:xfrm>
            <a:off x="351790" y="299720"/>
            <a:ext cx="8467090" cy="6337935"/>
          </a:xfrm>
          <a:prstGeom prst="rect">
            <a:avLst/>
          </a:prstGeom>
          <a:solidFill>
            <a:srgbClr val="034EA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dirty="0"/>
          </a:p>
        </p:txBody>
      </p:sp>
      <p:sp>
        <p:nvSpPr>
          <p:cNvPr id="8" name="矩形 7"/>
          <p:cNvSpPr/>
          <p:nvPr userDrawn="1">
            <p:custDataLst>
              <p:tags r:id="rId2"/>
            </p:custDataLst>
          </p:nvPr>
        </p:nvSpPr>
        <p:spPr>
          <a:xfrm>
            <a:off x="920750" y="789940"/>
            <a:ext cx="7354570" cy="5358130"/>
          </a:xfrm>
          <a:prstGeom prst="rect">
            <a:avLst/>
          </a:prstGeom>
          <a:solidFill>
            <a:schemeClr val="bg1"/>
          </a:solidFill>
          <a:ln>
            <a:noFill/>
          </a:ln>
          <a:effectLst>
            <a:outerShdw blurRad="188232" sx="104000" sy="104000" algn="ctr"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dirty="0"/>
          </a:p>
        </p:txBody>
      </p:sp>
      <p:pic>
        <p:nvPicPr>
          <p:cNvPr id="1026" name="Picture 2" descr="西北工业大学- 维基百科，自由的百科全书"/>
          <p:cNvPicPr>
            <a:picLocks noChangeAspect="1" noChangeArrowheads="1"/>
          </p:cNvPicPr>
          <p:nvPr userDrawn="1">
            <p:custDataLst>
              <p:tags r:id="rId3"/>
            </p:custDataLst>
          </p:nvPr>
        </p:nvPicPr>
        <p:blipFill>
          <a:blip r:embed="rId9">
            <a:extLst>
              <a:ext uri="{28A0092B-C50C-407E-A947-70E740481C1C}">
                <a14:useLocalDpi xmlns:a14="http://schemas.microsoft.com/office/drawing/2010/main" val="0"/>
              </a:ext>
            </a:extLst>
          </a:blip>
          <a:srcRect/>
          <a:stretch>
            <a:fillRect/>
          </a:stretch>
        </p:blipFill>
        <p:spPr bwMode="auto">
          <a:xfrm>
            <a:off x="3571240" y="1012825"/>
            <a:ext cx="1831340" cy="1831340"/>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8"/>
          <p:cNvSpPr txBox="1"/>
          <p:nvPr userDrawn="1">
            <p:custDataLst>
              <p:tags r:id="rId4"/>
            </p:custDataLst>
          </p:nvPr>
        </p:nvSpPr>
        <p:spPr>
          <a:xfrm>
            <a:off x="1564055" y="2912193"/>
            <a:ext cx="6015888" cy="645160"/>
          </a:xfrm>
          <a:prstGeom prst="rect">
            <a:avLst/>
          </a:prstGeom>
          <a:noFill/>
        </p:spPr>
        <p:txBody>
          <a:bodyPr wrap="square" rtlCol="0">
            <a:spAutoFit/>
          </a:bodyPr>
          <a:lstStyle/>
          <a:p>
            <a:pPr algn="dist"/>
            <a:r>
              <a:rPr kumimoji="1" lang="zh-CN" altLang="en-US" sz="3600" b="1" dirty="0">
                <a:solidFill>
                  <a:srgbClr val="034DA0"/>
                </a:solidFill>
                <a:latin typeface="+mn-ea"/>
                <a:sym typeface="+mn-ea"/>
              </a:rPr>
              <a:t>面向对象编程与设计</a:t>
            </a:r>
            <a:endParaRPr kumimoji="1" lang="zh-CN" altLang="en-US" sz="3600" b="1" dirty="0">
              <a:solidFill>
                <a:srgbClr val="034DA0"/>
              </a:solidFill>
              <a:latin typeface="+mn-ea"/>
            </a:endParaRPr>
          </a:p>
        </p:txBody>
      </p:sp>
      <p:cxnSp>
        <p:nvCxnSpPr>
          <p:cNvPr id="10" name="直线连接符 7"/>
          <p:cNvCxnSpPr/>
          <p:nvPr userDrawn="1">
            <p:custDataLst>
              <p:tags r:id="rId5"/>
            </p:custDataLst>
          </p:nvPr>
        </p:nvCxnSpPr>
        <p:spPr>
          <a:xfrm>
            <a:off x="1564055" y="3708551"/>
            <a:ext cx="5924139"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userDrawn="1">
            <p:custDataLst>
              <p:tags r:id="rId6"/>
            </p:custDataLst>
          </p:nvPr>
        </p:nvSpPr>
        <p:spPr>
          <a:xfrm>
            <a:off x="1416685" y="3799205"/>
            <a:ext cx="6219190" cy="306705"/>
          </a:xfrm>
          <a:prstGeom prst="rect">
            <a:avLst/>
          </a:prstGeom>
          <a:noFill/>
        </p:spPr>
        <p:txBody>
          <a:bodyPr wrap="square" rtlCol="0">
            <a:spAutoFit/>
          </a:bodyPr>
          <a:lstStyle/>
          <a:p>
            <a:pPr algn="dist"/>
            <a:r>
              <a:rPr kumimoji="1" lang="en-US" altLang="zh-CN" sz="1400" b="1" kern="1000" dirty="0">
                <a:solidFill>
                  <a:schemeClr val="tx1">
                    <a:lumMod val="50000"/>
                    <a:lumOff val="50000"/>
                  </a:schemeClr>
                </a:solidFill>
                <a:uFillTx/>
              </a:rPr>
              <a:t>Object-Oriented</a:t>
            </a:r>
            <a:r>
              <a:rPr kumimoji="1" lang="zh-CN" altLang="en-US" sz="1400" b="1" kern="1000" dirty="0">
                <a:solidFill>
                  <a:schemeClr val="tx1">
                    <a:lumMod val="50000"/>
                    <a:lumOff val="50000"/>
                  </a:schemeClr>
                </a:solidFill>
                <a:uFillTx/>
              </a:rPr>
              <a:t> </a:t>
            </a:r>
            <a:r>
              <a:rPr kumimoji="1" lang="en-US" altLang="zh-CN" sz="1400" b="1" kern="1000" dirty="0">
                <a:solidFill>
                  <a:schemeClr val="tx1">
                    <a:lumMod val="50000"/>
                    <a:lumOff val="50000"/>
                  </a:schemeClr>
                </a:solidFill>
                <a:uFillTx/>
                <a:sym typeface="+mn-ea"/>
              </a:rPr>
              <a:t>Programming</a:t>
            </a:r>
            <a:r>
              <a:rPr kumimoji="1" lang="zh-CN" altLang="en-US" sz="1400" b="1" kern="1000" dirty="0">
                <a:solidFill>
                  <a:schemeClr val="tx1">
                    <a:lumMod val="50000"/>
                    <a:lumOff val="50000"/>
                  </a:schemeClr>
                </a:solidFill>
                <a:uFillTx/>
              </a:rPr>
              <a:t> </a:t>
            </a:r>
            <a:r>
              <a:rPr kumimoji="1" lang="en-US" altLang="zh-CN" sz="1400" b="1" kern="1000" dirty="0">
                <a:solidFill>
                  <a:schemeClr val="tx1">
                    <a:lumMod val="50000"/>
                    <a:lumOff val="50000"/>
                  </a:schemeClr>
                </a:solidFill>
                <a:uFillTx/>
              </a:rPr>
              <a:t>and</a:t>
            </a:r>
            <a:r>
              <a:rPr kumimoji="1" lang="zh-CN" altLang="en-US" sz="1400" b="1" kern="1000" dirty="0">
                <a:solidFill>
                  <a:schemeClr val="tx1">
                    <a:lumMod val="50000"/>
                    <a:lumOff val="50000"/>
                  </a:schemeClr>
                </a:solidFill>
                <a:uFillTx/>
              </a:rPr>
              <a:t> </a:t>
            </a:r>
            <a:r>
              <a:rPr kumimoji="1" lang="en-US" altLang="zh-CN" sz="1400" b="1" kern="1000" dirty="0">
                <a:solidFill>
                  <a:schemeClr val="tx1">
                    <a:lumMod val="50000"/>
                    <a:lumOff val="50000"/>
                  </a:schemeClr>
                </a:solidFill>
                <a:uFillTx/>
                <a:sym typeface="+mn-ea"/>
              </a:rPr>
              <a:t>Design</a:t>
            </a:r>
            <a:r>
              <a:rPr kumimoji="1" lang="zh-CN" altLang="en-US" sz="1400" b="1" kern="1000" dirty="0">
                <a:solidFill>
                  <a:schemeClr val="tx1">
                    <a:lumMod val="50000"/>
                    <a:lumOff val="50000"/>
                  </a:schemeClr>
                </a:solidFill>
                <a:uFillTx/>
              </a:rPr>
              <a:t> </a:t>
            </a:r>
            <a:endParaRPr kumimoji="1" lang="en-US" altLang="zh-CN" sz="1400" b="1" kern="1000" dirty="0">
              <a:solidFill>
                <a:schemeClr val="tx1">
                  <a:lumMod val="50000"/>
                  <a:lumOff val="50000"/>
                </a:schemeClr>
              </a:solidFill>
              <a:uFillTx/>
            </a:endParaRPr>
          </a:p>
        </p:txBody>
      </p:sp>
      <p:sp>
        <p:nvSpPr>
          <p:cNvPr id="12" name="文本框 11"/>
          <p:cNvSpPr txBox="1"/>
          <p:nvPr userDrawn="1">
            <p:custDataLst>
              <p:tags r:id="rId7"/>
            </p:custDataLst>
          </p:nvPr>
        </p:nvSpPr>
        <p:spPr>
          <a:xfrm>
            <a:off x="1464945" y="4196715"/>
            <a:ext cx="6641465" cy="1753235"/>
          </a:xfrm>
          <a:prstGeom prst="rect">
            <a:avLst/>
          </a:prstGeom>
          <a:noFill/>
        </p:spPr>
        <p:txBody>
          <a:bodyPr wrap="square" rtlCol="0">
            <a:spAutoFit/>
          </a:bodyPr>
          <a:lstStyle/>
          <a:p>
            <a:pPr algn="ctr">
              <a:lnSpc>
                <a:spcPct val="150000"/>
              </a:lnSpc>
            </a:pPr>
            <a:r>
              <a:rPr kumimoji="1" lang="zh-CN" altLang="en-US" sz="2400" b="1" dirty="0">
                <a:solidFill>
                  <a:schemeClr val="tx1">
                    <a:lumMod val="65000"/>
                    <a:lumOff val="35000"/>
                  </a:schemeClr>
                </a:solidFill>
                <a:latin typeface="+mn-ea"/>
                <a:cs typeface="+mn-ea"/>
              </a:rPr>
              <a:t>马春燕    王犇</a:t>
            </a:r>
            <a:r>
              <a:rPr kumimoji="1" lang="en-US" altLang="zh-CN" sz="2400" b="1" dirty="0">
                <a:solidFill>
                  <a:schemeClr val="tx1">
                    <a:lumMod val="65000"/>
                    <a:lumOff val="35000"/>
                  </a:schemeClr>
                </a:solidFill>
                <a:latin typeface="+mn-ea"/>
                <a:cs typeface="+mn-ea"/>
              </a:rPr>
              <a:t>      </a:t>
            </a:r>
            <a:r>
              <a:rPr kumimoji="1" lang="zh-CN" altLang="en-US" sz="2400" b="1" dirty="0">
                <a:solidFill>
                  <a:schemeClr val="tx1">
                    <a:lumMod val="65000"/>
                    <a:lumOff val="35000"/>
                  </a:schemeClr>
                </a:solidFill>
                <a:latin typeface="+mn-ea"/>
                <a:cs typeface="+mn-ea"/>
              </a:rPr>
              <a:t>石亦磊</a:t>
            </a:r>
          </a:p>
          <a:p>
            <a:pPr>
              <a:lnSpc>
                <a:spcPct val="150000"/>
              </a:lnSpc>
            </a:pPr>
            <a:r>
              <a:rPr kumimoji="1" lang="zh-CN" altLang="en-US" sz="2400" b="1" dirty="0">
                <a:solidFill>
                  <a:schemeClr val="tx1">
                    <a:lumMod val="65000"/>
                    <a:lumOff val="35000"/>
                  </a:schemeClr>
                </a:solidFill>
                <a:latin typeface="+mn-ea"/>
                <a:cs typeface="+mn-ea"/>
              </a:rPr>
              <a:t>邮箱：</a:t>
            </a:r>
            <a:r>
              <a:rPr kumimoji="1" lang="en-US" altLang="zh-CN" sz="2000" b="1" dirty="0">
                <a:solidFill>
                  <a:schemeClr val="tx1">
                    <a:lumMod val="65000"/>
                    <a:lumOff val="35000"/>
                  </a:schemeClr>
                </a:solidFill>
                <a:latin typeface="+mn-ea"/>
                <a:cs typeface="+mn-ea"/>
              </a:rPr>
              <a:t>machunyan   wben    yilei_shi {@nwpu.edu.n}</a:t>
            </a:r>
            <a:endParaRPr kumimoji="1" lang="zh-CN" altLang="en-US" sz="2000" b="1" dirty="0">
              <a:solidFill>
                <a:schemeClr val="tx1">
                  <a:lumMod val="65000"/>
                  <a:lumOff val="35000"/>
                </a:schemeClr>
              </a:solidFill>
              <a:latin typeface="+mn-ea"/>
              <a:cs typeface="+mn-ea"/>
            </a:endParaRPr>
          </a:p>
          <a:p>
            <a:pPr>
              <a:lnSpc>
                <a:spcPct val="150000"/>
              </a:lnSpc>
            </a:pPr>
            <a:r>
              <a:rPr kumimoji="1" lang="zh-CN" altLang="en-US" sz="2400" b="1" dirty="0">
                <a:solidFill>
                  <a:schemeClr val="tx1">
                    <a:lumMod val="65000"/>
                    <a:lumOff val="35000"/>
                  </a:schemeClr>
                </a:solidFill>
                <a:latin typeface="+mn-ea"/>
                <a:cs typeface="+mn-ea"/>
              </a:rPr>
              <a:t>手机：</a:t>
            </a:r>
            <a:r>
              <a:rPr kumimoji="1" lang="en-US" altLang="zh-CN" sz="2000" b="1" dirty="0">
                <a:solidFill>
                  <a:schemeClr val="tx1">
                    <a:lumMod val="65000"/>
                    <a:lumOff val="35000"/>
                  </a:schemeClr>
                </a:solidFill>
                <a:latin typeface="+mn-ea"/>
                <a:cs typeface="+mn-ea"/>
              </a:rPr>
              <a:t>13991282722     13571490019    13564460874    </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31" name="矩形 30"/>
          <p:cNvSpPr/>
          <p:nvPr userDrawn="1">
            <p:custDataLst>
              <p:tags r:id="rId1"/>
            </p:custDataLst>
          </p:nvPr>
        </p:nvSpPr>
        <p:spPr>
          <a:xfrm>
            <a:off x="0" y="201930"/>
            <a:ext cx="9144000" cy="723265"/>
          </a:xfrm>
          <a:prstGeom prst="rect">
            <a:avLst/>
          </a:prstGeom>
          <a:solidFill>
            <a:srgbClr val="03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p>
        </p:txBody>
      </p:sp>
      <p:pic>
        <p:nvPicPr>
          <p:cNvPr id="32" name="西北工业大学"/>
          <p:cNvPicPr>
            <a:picLocks noChangeAspect="1"/>
          </p:cNvPicPr>
          <p:nvPr userDrawn="1">
            <p:custDataLst>
              <p:tags r:id="rId2"/>
            </p:custDataLst>
          </p:nvPr>
        </p:nvPicPr>
        <p:blipFill>
          <a:blip r:embed="rId13" cstate="screen"/>
          <a:stretch>
            <a:fillRect/>
          </a:stretch>
        </p:blipFill>
        <p:spPr>
          <a:xfrm>
            <a:off x="7476490" y="417830"/>
            <a:ext cx="1363345" cy="342900"/>
          </a:xfrm>
          <a:prstGeom prst="rect">
            <a:avLst/>
          </a:prstGeom>
        </p:spPr>
      </p:pic>
      <p:pic>
        <p:nvPicPr>
          <p:cNvPr id="33" name="校徽"/>
          <p:cNvPicPr>
            <a:picLocks noChangeAspect="1"/>
          </p:cNvPicPr>
          <p:nvPr userDrawn="1">
            <p:custDataLst>
              <p:tags r:id="rId3"/>
            </p:custDataLst>
          </p:nvPr>
        </p:nvPicPr>
        <p:blipFill>
          <a:blip r:embed="rId14" cstate="screen"/>
          <a:stretch>
            <a:fillRect/>
          </a:stretch>
        </p:blipFill>
        <p:spPr>
          <a:xfrm>
            <a:off x="6868160" y="342900"/>
            <a:ext cx="431800" cy="431800"/>
          </a:xfrm>
          <a:prstGeom prst="rect">
            <a:avLst/>
          </a:prstGeom>
        </p:spPr>
      </p:pic>
      <p:sp>
        <p:nvSpPr>
          <p:cNvPr id="35" name="标题 34"/>
          <p:cNvSpPr>
            <a:spLocks noGrp="1"/>
          </p:cNvSpPr>
          <p:nvPr>
            <p:ph type="title"/>
            <p:custDataLst>
              <p:tags r:id="rId4"/>
            </p:custDataLst>
          </p:nvPr>
        </p:nvSpPr>
        <p:spPr>
          <a:xfrm>
            <a:off x="72390" y="302895"/>
            <a:ext cx="6718935" cy="604520"/>
          </a:xfrm>
        </p:spPr>
        <p:txBody>
          <a:bodyPr vert="horz" lIns="90000" tIns="46800" rIns="90000" bIns="46800" rtlCol="0" anchor="ctr" anchorCtr="0">
            <a:normAutofit/>
          </a:bodyPr>
          <a:lstStyle>
            <a:lvl1pPr>
              <a:defRPr sz="2800"/>
            </a:lvl1pPr>
          </a:lstStyle>
          <a:p>
            <a:pPr lvl="0"/>
            <a:r>
              <a:rPr lang="zh-CN" altLang="en-US"/>
              <a:t>单击此处编辑母版标题样式</a:t>
            </a:r>
          </a:p>
        </p:txBody>
      </p:sp>
      <p:sp>
        <p:nvSpPr>
          <p:cNvPr id="36" name="矩形 35"/>
          <p:cNvSpPr/>
          <p:nvPr userDrawn="1">
            <p:custDataLst>
              <p:tags r:id="rId5"/>
            </p:custDataLst>
          </p:nvPr>
        </p:nvSpPr>
        <p:spPr>
          <a:xfrm>
            <a:off x="264160" y="1188720"/>
            <a:ext cx="8648065" cy="5181600"/>
          </a:xfrm>
          <a:prstGeom prst="rect">
            <a:avLst/>
          </a:prstGeom>
          <a:noFill/>
          <a:ln>
            <a:solidFill>
              <a:schemeClr val="tx1">
                <a:lumMod val="65000"/>
                <a:lumOff val="3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内容占位符 4"/>
          <p:cNvSpPr>
            <a:spLocks noGrp="1"/>
          </p:cNvSpPr>
          <p:nvPr>
            <p:ph idx="1" hasCustomPrompt="1"/>
            <p:custDataLst>
              <p:tags r:id="rId6"/>
            </p:custDataLst>
          </p:nvPr>
        </p:nvSpPr>
        <p:spPr>
          <a:xfrm>
            <a:off x="800100" y="2084705"/>
            <a:ext cx="7747635" cy="4202430"/>
          </a:xfrm>
        </p:spPr>
        <p:txBody>
          <a:bodyPr>
            <a:normAutofit/>
          </a:bodyPr>
          <a:lstStyle>
            <a:lvl1pPr marL="514350" indent="-514350" eaLnBrk="1" fontAlgn="auto" latinLnBrk="0" hangingPunct="1">
              <a:lnSpc>
                <a:spcPct val="150000"/>
              </a:lnSpc>
              <a:buFont typeface="+mj-lt"/>
              <a:buAutoNum type="arabicPeriod"/>
              <a:defRPr/>
            </a:lvl1pPr>
          </a:lstStyle>
          <a:p>
            <a:pPr marL="0" indent="0">
              <a:lnSpc>
                <a:spcPct val="150000"/>
              </a:lnSpc>
              <a:buNone/>
            </a:pPr>
            <a:r>
              <a:rPr kumimoji="1" lang="en-US" altLang="zh-CN" sz="2800" dirty="0">
                <a:solidFill>
                  <a:schemeClr val="tx1">
                    <a:lumMod val="65000"/>
                    <a:lumOff val="35000"/>
                  </a:schemeClr>
                </a:solidFill>
                <a:latin typeface="+mn-ea"/>
                <a:cs typeface="+mn-ea"/>
              </a:rPr>
              <a:t>1 </a:t>
            </a:r>
            <a:r>
              <a:rPr kumimoji="1" lang="zh-CN" altLang="en-US" sz="2800" dirty="0">
                <a:solidFill>
                  <a:schemeClr val="tx1">
                    <a:lumMod val="65000"/>
                    <a:lumOff val="35000"/>
                  </a:schemeClr>
                </a:solidFill>
                <a:latin typeface="+mn-ea"/>
                <a:cs typeface="+mn-ea"/>
              </a:rPr>
              <a:t>课程内涵</a:t>
            </a:r>
            <a:endParaRPr kumimoji="1" lang="en-US" altLang="zh-CN" sz="2800" dirty="0">
              <a:solidFill>
                <a:schemeClr val="tx1">
                  <a:lumMod val="65000"/>
                  <a:lumOff val="35000"/>
                </a:schemeClr>
              </a:solidFill>
              <a:latin typeface="+mn-ea"/>
              <a:cs typeface="+mn-ea"/>
            </a:endParaRPr>
          </a:p>
          <a:p>
            <a:pPr marL="0" indent="0">
              <a:lnSpc>
                <a:spcPct val="150000"/>
              </a:lnSpc>
              <a:buNone/>
            </a:pPr>
            <a:r>
              <a:rPr kumimoji="1" lang="en-US" altLang="zh-CN" sz="2800" dirty="0">
                <a:solidFill>
                  <a:schemeClr val="tx1">
                    <a:lumMod val="65000"/>
                    <a:lumOff val="35000"/>
                  </a:schemeClr>
                </a:solidFill>
                <a:latin typeface="+mn-ea"/>
                <a:cs typeface="+mn-ea"/>
              </a:rPr>
              <a:t>2</a:t>
            </a:r>
            <a:r>
              <a:rPr kumimoji="1" lang="zh-CN" altLang="en-US" sz="2800" dirty="0">
                <a:solidFill>
                  <a:schemeClr val="tx1">
                    <a:lumMod val="65000"/>
                    <a:lumOff val="35000"/>
                  </a:schemeClr>
                </a:solidFill>
                <a:latin typeface="+mn-ea"/>
                <a:cs typeface="+mn-ea"/>
              </a:rPr>
              <a:t> 课程目标</a:t>
            </a:r>
            <a:endParaRPr kumimoji="1" lang="en-US" altLang="zh-CN" sz="2800" dirty="0">
              <a:solidFill>
                <a:schemeClr val="tx1">
                  <a:lumMod val="65000"/>
                  <a:lumOff val="35000"/>
                </a:schemeClr>
              </a:solidFill>
              <a:latin typeface="+mn-ea"/>
              <a:cs typeface="+mn-ea"/>
            </a:endParaRPr>
          </a:p>
          <a:p>
            <a:pPr marL="0" indent="0">
              <a:lnSpc>
                <a:spcPct val="150000"/>
              </a:lnSpc>
              <a:buNone/>
            </a:pPr>
            <a:r>
              <a:rPr kumimoji="1" lang="en-US" altLang="zh-CN" sz="2800" dirty="0">
                <a:solidFill>
                  <a:schemeClr val="tx1">
                    <a:lumMod val="65000"/>
                    <a:lumOff val="35000"/>
                  </a:schemeClr>
                </a:solidFill>
                <a:latin typeface="+mn-ea"/>
                <a:cs typeface="+mn-ea"/>
              </a:rPr>
              <a:t>3</a:t>
            </a:r>
            <a:r>
              <a:rPr kumimoji="1" lang="zh-CN" altLang="en-US" sz="2800" dirty="0">
                <a:solidFill>
                  <a:schemeClr val="tx1">
                    <a:lumMod val="65000"/>
                    <a:lumOff val="35000"/>
                  </a:schemeClr>
                </a:solidFill>
                <a:latin typeface="+mn-ea"/>
                <a:cs typeface="+mn-ea"/>
              </a:rPr>
              <a:t> 教学资料</a:t>
            </a:r>
            <a:endParaRPr kumimoji="1" lang="en-US" altLang="zh-CN" sz="2800" dirty="0">
              <a:solidFill>
                <a:schemeClr val="tx1">
                  <a:lumMod val="65000"/>
                  <a:lumOff val="35000"/>
                </a:schemeClr>
              </a:solidFill>
              <a:latin typeface="+mn-ea"/>
              <a:cs typeface="+mn-ea"/>
            </a:endParaRPr>
          </a:p>
          <a:p>
            <a:pPr marL="0" indent="0">
              <a:lnSpc>
                <a:spcPct val="150000"/>
              </a:lnSpc>
              <a:buNone/>
            </a:pPr>
            <a:r>
              <a:rPr kumimoji="1" lang="en-US" altLang="zh-CN" sz="2800" dirty="0">
                <a:solidFill>
                  <a:schemeClr val="tx1">
                    <a:lumMod val="65000"/>
                    <a:lumOff val="35000"/>
                  </a:schemeClr>
                </a:solidFill>
                <a:latin typeface="+mn-ea"/>
                <a:cs typeface="+mn-ea"/>
              </a:rPr>
              <a:t>4 </a:t>
            </a:r>
            <a:r>
              <a:rPr kumimoji="1" lang="zh-CN" altLang="en-US" sz="2800" dirty="0">
                <a:solidFill>
                  <a:schemeClr val="tx1">
                    <a:lumMod val="65000"/>
                    <a:lumOff val="35000"/>
                  </a:schemeClr>
                </a:solidFill>
                <a:latin typeface="+mn-ea"/>
                <a:cs typeface="+mn-ea"/>
              </a:rPr>
              <a:t>考核方式</a:t>
            </a:r>
          </a:p>
        </p:txBody>
      </p:sp>
      <p:cxnSp>
        <p:nvCxnSpPr>
          <p:cNvPr id="13" name="直线连接符 12"/>
          <p:cNvCxnSpPr/>
          <p:nvPr userDrawn="1">
            <p:custDataLst>
              <p:tags r:id="rId7"/>
            </p:custDataLst>
          </p:nvPr>
        </p:nvCxnSpPr>
        <p:spPr>
          <a:xfrm>
            <a:off x="850848" y="1936216"/>
            <a:ext cx="7298055" cy="5080"/>
          </a:xfrm>
          <a:prstGeom prst="line">
            <a:avLst/>
          </a:prstGeom>
          <a:ln w="19050">
            <a:solidFill>
              <a:srgbClr val="034DA0"/>
            </a:solidFill>
          </a:ln>
        </p:spPr>
        <p:style>
          <a:lnRef idx="1">
            <a:schemeClr val="accent1"/>
          </a:lnRef>
          <a:fillRef idx="0">
            <a:schemeClr val="accent1"/>
          </a:fillRef>
          <a:effectRef idx="0">
            <a:schemeClr val="accent1"/>
          </a:effectRef>
          <a:fontRef idx="minor">
            <a:schemeClr val="tx1"/>
          </a:fontRef>
        </p:style>
      </p:cxnSp>
      <p:sp>
        <p:nvSpPr>
          <p:cNvPr id="6" name="标题 34"/>
          <p:cNvSpPr>
            <a:spLocks noGrp="1"/>
          </p:cNvSpPr>
          <p:nvPr userDrawn="1">
            <p:custDataLst>
              <p:tags r:id="rId8"/>
            </p:custDataLst>
          </p:nvPr>
        </p:nvSpPr>
        <p:spPr>
          <a:xfrm>
            <a:off x="800100" y="1293495"/>
            <a:ext cx="7748270" cy="604520"/>
          </a:xfrm>
        </p:spPr>
        <p:txBody>
          <a:bodyPr vert="horz" lIns="90000" tIns="46800" rIns="90000" bIns="46800" rtlCol="0" anchor="ctr" anchorCtr="0">
            <a:normAutofit/>
          </a:bodyPr>
          <a:lstStyle>
            <a:lvl1pPr>
              <a:defRPr sz="2800"/>
            </a:lvl1pPr>
          </a:lstStyle>
          <a:p>
            <a:pPr lvl="0"/>
            <a:endParaRPr lang="zh-CN" altLang="en-US" sz="3200" b="1">
              <a:solidFill>
                <a:schemeClr val="tx1">
                  <a:lumMod val="65000"/>
                  <a:lumOff val="35000"/>
                </a:schemeClr>
              </a:solidFill>
            </a:endParaRPr>
          </a:p>
        </p:txBody>
      </p:sp>
      <p:sp>
        <p:nvSpPr>
          <p:cNvPr id="14" name="文本占位符 13"/>
          <p:cNvSpPr>
            <a:spLocks noGrp="1"/>
          </p:cNvSpPr>
          <p:nvPr>
            <p:ph type="body" sz="quarter" idx="13" hasCustomPrompt="1"/>
          </p:nvPr>
        </p:nvSpPr>
        <p:spPr>
          <a:xfrm>
            <a:off x="800099" y="1248512"/>
            <a:ext cx="7747635" cy="604520"/>
          </a:xfrm>
        </p:spPr>
        <p:txBody>
          <a:bodyPr/>
          <a:lstStyle>
            <a:lvl1pPr marL="0" indent="0">
              <a:lnSpc>
                <a:spcPct val="100000"/>
              </a:lnSpc>
              <a:buNone/>
              <a:defRPr>
                <a:solidFill>
                  <a:schemeClr val="tx1">
                    <a:lumMod val="65000"/>
                    <a:lumOff val="35000"/>
                  </a:schemeClr>
                </a:solidFill>
                <a:latin typeface="+mn-ea"/>
                <a:ea typeface="+mn-ea"/>
              </a:defRPr>
            </a:lvl1pPr>
          </a:lstStyle>
          <a:p>
            <a:pPr lvl="0"/>
            <a:r>
              <a:rPr lang="zh-CN" altLang="en-US" dirty="0"/>
              <a:t>编辑母版文本样式</a:t>
            </a:r>
          </a:p>
        </p:txBody>
      </p:sp>
      <p:sp>
        <p:nvSpPr>
          <p:cNvPr id="2" name="日期占位符 1"/>
          <p:cNvSpPr>
            <a:spLocks noGrp="1"/>
          </p:cNvSpPr>
          <p:nvPr>
            <p:ph type="dt" sz="half" idx="10"/>
            <p:custDataLst>
              <p:tags r:id="rId9"/>
            </p:custDataLst>
          </p:nvPr>
        </p:nvSpPr>
        <p:spPr>
          <a:xfrm>
            <a:off x="628650" y="6432550"/>
            <a:ext cx="2057400" cy="365125"/>
          </a:xfrm>
        </p:spPr>
        <p:txBody>
          <a:bodyPr/>
          <a:lstStyle>
            <a:lvl1pPr>
              <a:defRPr sz="1000"/>
            </a:lvl1pPr>
          </a:lstStyle>
          <a:p>
            <a:fld id="{8BEB6EB5-CC0D-C94C-91B9-9EA1B45E848E}" type="datetime1">
              <a:rPr kumimoji="1" lang="zh-CN" altLang="en-US" smtClean="0"/>
              <a:t>2024/10/16</a:t>
            </a:fld>
            <a:endParaRPr kumimoji="1" lang="zh-CN" altLang="en-US" sz="900"/>
          </a:p>
        </p:txBody>
      </p:sp>
      <p:sp>
        <p:nvSpPr>
          <p:cNvPr id="3" name="页脚占位符 2"/>
          <p:cNvSpPr>
            <a:spLocks noGrp="1"/>
          </p:cNvSpPr>
          <p:nvPr>
            <p:ph type="ftr" sz="quarter" idx="11"/>
            <p:custDataLst>
              <p:tags r:id="rId10"/>
            </p:custDataLst>
          </p:nvPr>
        </p:nvSpPr>
        <p:spPr>
          <a:xfrm>
            <a:off x="3028950" y="6432550"/>
            <a:ext cx="3086100" cy="365125"/>
          </a:xfrm>
        </p:spPr>
        <p:txBody>
          <a:bodyPr/>
          <a:lstStyle>
            <a:lvl1pPr algn="ctr">
              <a:defRPr sz="1000"/>
            </a:lvl1pPr>
          </a:lstStyle>
          <a:p>
            <a:r>
              <a:rPr kumimoji="1" lang="zh-CN" altLang="en-US" dirty="0"/>
              <a:t>西北工业大学软件学院</a:t>
            </a:r>
            <a:endParaRPr kumimoji="1" lang="zh-CN" altLang="en-US" sz="900" dirty="0"/>
          </a:p>
        </p:txBody>
      </p:sp>
      <p:sp>
        <p:nvSpPr>
          <p:cNvPr id="4" name="灯片编号占位符 3"/>
          <p:cNvSpPr>
            <a:spLocks noGrp="1"/>
          </p:cNvSpPr>
          <p:nvPr>
            <p:ph type="sldNum" sz="quarter" idx="12"/>
            <p:custDataLst>
              <p:tags r:id="rId11"/>
            </p:custDataLst>
          </p:nvPr>
        </p:nvSpPr>
        <p:spPr>
          <a:xfrm>
            <a:off x="6457950" y="6432550"/>
            <a:ext cx="2057400" cy="365125"/>
          </a:xfrm>
        </p:spPr>
        <p:txBody>
          <a:bodyPr/>
          <a:lstStyle>
            <a:lvl1pPr algn="r">
              <a:defRPr sz="1000"/>
            </a:lvl1pPr>
          </a:lstStyle>
          <a:p>
            <a:fld id="{5A1A6423-77BD-D842-A714-25250E903C41}" type="slidenum">
              <a:rPr kumimoji="1" lang="zh-CN" altLang="en-US" smtClean="0"/>
              <a:t>‹#›</a:t>
            </a:fld>
            <a:endParaRPr kumimoji="1" lang="zh-CN" altLang="en-US" sz="90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30" name="内容占位符 29"/>
          <p:cNvSpPr>
            <a:spLocks noGrp="1"/>
          </p:cNvSpPr>
          <p:nvPr>
            <p:ph idx="1"/>
            <p:custDataLst>
              <p:tags r:id="rId1"/>
            </p:custDataLst>
          </p:nvPr>
        </p:nvSpPr>
        <p:spPr>
          <a:xfrm>
            <a:off x="303530" y="1228090"/>
            <a:ext cx="8573770" cy="5081905"/>
          </a:xfrm>
        </p:spPr>
        <p:txBody>
          <a:bodyPr vert="horz" lIns="90000" tIns="46800" rIns="90000" bIns="46800" rtlCol="0">
            <a:normAutofit/>
          </a:bodyPr>
          <a:lstStyle>
            <a:lvl1pPr>
              <a:lnSpc>
                <a:spcPct val="150000"/>
              </a:lnSpc>
              <a:defRPr sz="3200"/>
            </a:lvl1pPr>
            <a:lvl2pPr>
              <a:lnSpc>
                <a:spcPct val="150000"/>
              </a:lnSpc>
              <a:defRPr sz="2800"/>
            </a:lvl2pPr>
            <a:lvl3pPr>
              <a:lnSpc>
                <a:spcPct val="150000"/>
              </a:lnSpc>
              <a:defRPr/>
            </a:lvl3pPr>
          </a:lstStyle>
          <a:p>
            <a:pPr lvl="0"/>
            <a:r>
              <a:rPr lang="zh-CN" altLang="en-US"/>
              <a:t>单击此处编辑母版文本样式</a:t>
            </a:r>
          </a:p>
          <a:p>
            <a:pPr lvl="1"/>
            <a:r>
              <a:rPr lang="zh-CN" altLang="en-US"/>
              <a:t>第二级</a:t>
            </a:r>
          </a:p>
          <a:p>
            <a:pPr lvl="2"/>
            <a:r>
              <a:rPr lang="zh-CN" altLang="en-US"/>
              <a:t>第三级</a:t>
            </a:r>
          </a:p>
        </p:txBody>
      </p:sp>
      <p:sp>
        <p:nvSpPr>
          <p:cNvPr id="31" name="矩形 30"/>
          <p:cNvSpPr/>
          <p:nvPr userDrawn="1">
            <p:custDataLst>
              <p:tags r:id="rId2"/>
            </p:custDataLst>
          </p:nvPr>
        </p:nvSpPr>
        <p:spPr>
          <a:xfrm>
            <a:off x="0" y="201930"/>
            <a:ext cx="9144000" cy="723265"/>
          </a:xfrm>
          <a:prstGeom prst="rect">
            <a:avLst/>
          </a:prstGeom>
          <a:solidFill>
            <a:srgbClr val="03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p>
        </p:txBody>
      </p:sp>
      <p:pic>
        <p:nvPicPr>
          <p:cNvPr id="32" name="西北工业大学"/>
          <p:cNvPicPr>
            <a:picLocks noChangeAspect="1"/>
          </p:cNvPicPr>
          <p:nvPr userDrawn="1">
            <p:custDataLst>
              <p:tags r:id="rId3"/>
            </p:custDataLst>
          </p:nvPr>
        </p:nvPicPr>
        <p:blipFill>
          <a:blip r:embed="rId11" cstate="screen"/>
          <a:stretch>
            <a:fillRect/>
          </a:stretch>
        </p:blipFill>
        <p:spPr>
          <a:xfrm>
            <a:off x="7476490" y="417830"/>
            <a:ext cx="1363345" cy="342900"/>
          </a:xfrm>
          <a:prstGeom prst="rect">
            <a:avLst/>
          </a:prstGeom>
        </p:spPr>
      </p:pic>
      <p:pic>
        <p:nvPicPr>
          <p:cNvPr id="33" name="校徽"/>
          <p:cNvPicPr>
            <a:picLocks noChangeAspect="1"/>
          </p:cNvPicPr>
          <p:nvPr userDrawn="1">
            <p:custDataLst>
              <p:tags r:id="rId4"/>
            </p:custDataLst>
          </p:nvPr>
        </p:nvPicPr>
        <p:blipFill>
          <a:blip r:embed="rId12" cstate="screen"/>
          <a:stretch>
            <a:fillRect/>
          </a:stretch>
        </p:blipFill>
        <p:spPr>
          <a:xfrm>
            <a:off x="6868160" y="342900"/>
            <a:ext cx="431800" cy="431800"/>
          </a:xfrm>
          <a:prstGeom prst="rect">
            <a:avLst/>
          </a:prstGeom>
        </p:spPr>
      </p:pic>
      <p:sp>
        <p:nvSpPr>
          <p:cNvPr id="35" name="标题 34"/>
          <p:cNvSpPr>
            <a:spLocks noGrp="1"/>
          </p:cNvSpPr>
          <p:nvPr>
            <p:ph type="title"/>
            <p:custDataLst>
              <p:tags r:id="rId5"/>
            </p:custDataLst>
          </p:nvPr>
        </p:nvSpPr>
        <p:spPr>
          <a:xfrm>
            <a:off x="72390" y="302895"/>
            <a:ext cx="6718935" cy="604520"/>
          </a:xfrm>
        </p:spPr>
        <p:txBody>
          <a:bodyPr vert="horz" lIns="90000" tIns="46800" rIns="90000" bIns="46800" rtlCol="0" anchor="ctr" anchorCtr="0">
            <a:normAutofit/>
          </a:bodyPr>
          <a:lstStyle>
            <a:lvl1pPr>
              <a:defRPr sz="2800"/>
            </a:lvl1pPr>
          </a:lstStyle>
          <a:p>
            <a:pPr lvl="0"/>
            <a:r>
              <a:rPr lang="zh-CN" altLang="en-US"/>
              <a:t>单击此处编辑母版标题样式</a:t>
            </a:r>
          </a:p>
        </p:txBody>
      </p:sp>
      <p:sp>
        <p:nvSpPr>
          <p:cNvPr id="36" name="矩形 35"/>
          <p:cNvSpPr/>
          <p:nvPr userDrawn="1">
            <p:custDataLst>
              <p:tags r:id="rId6"/>
            </p:custDataLst>
          </p:nvPr>
        </p:nvSpPr>
        <p:spPr>
          <a:xfrm>
            <a:off x="264160" y="1188720"/>
            <a:ext cx="8648065" cy="5181600"/>
          </a:xfrm>
          <a:prstGeom prst="rect">
            <a:avLst/>
          </a:prstGeom>
          <a:noFill/>
          <a:ln>
            <a:solidFill>
              <a:schemeClr val="tx1">
                <a:lumMod val="65000"/>
                <a:lumOff val="3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日期占位符 39"/>
          <p:cNvSpPr>
            <a:spLocks noGrp="1"/>
          </p:cNvSpPr>
          <p:nvPr>
            <p:ph type="dt" sz="half" idx="10"/>
            <p:custDataLst>
              <p:tags r:id="rId7"/>
            </p:custDataLst>
          </p:nvPr>
        </p:nvSpPr>
        <p:spPr>
          <a:xfrm>
            <a:off x="628650" y="6432550"/>
            <a:ext cx="2057400" cy="365125"/>
          </a:xfrm>
        </p:spPr>
        <p:txBody>
          <a:bodyPr/>
          <a:lstStyle>
            <a:lvl1pPr>
              <a:defRPr sz="1000"/>
            </a:lvl1pPr>
          </a:lstStyle>
          <a:p>
            <a:fld id="{8BEB6EB5-CC0D-C94C-91B9-9EA1B45E848E}" type="datetime1">
              <a:rPr kumimoji="1" lang="zh-CN" altLang="en-US" smtClean="0"/>
              <a:t>2024/10/16</a:t>
            </a:fld>
            <a:endParaRPr kumimoji="1" lang="zh-CN" altLang="en-US" sz="900"/>
          </a:p>
        </p:txBody>
      </p:sp>
      <p:sp>
        <p:nvSpPr>
          <p:cNvPr id="41" name="页脚占位符 40"/>
          <p:cNvSpPr>
            <a:spLocks noGrp="1"/>
          </p:cNvSpPr>
          <p:nvPr>
            <p:ph type="ftr" sz="quarter" idx="11"/>
            <p:custDataLst>
              <p:tags r:id="rId8"/>
            </p:custDataLst>
          </p:nvPr>
        </p:nvSpPr>
        <p:spPr>
          <a:xfrm>
            <a:off x="3028950" y="6432550"/>
            <a:ext cx="3086100" cy="365125"/>
          </a:xfrm>
        </p:spPr>
        <p:txBody>
          <a:bodyPr/>
          <a:lstStyle>
            <a:lvl1pPr algn="ctr">
              <a:defRPr sz="1000"/>
            </a:lvl1pPr>
          </a:lstStyle>
          <a:p>
            <a:r>
              <a:rPr kumimoji="1" lang="zh-CN" altLang="en-US" dirty="0"/>
              <a:t>西北工业大学软件学院</a:t>
            </a:r>
            <a:endParaRPr kumimoji="1" lang="zh-CN" altLang="en-US" sz="900" dirty="0"/>
          </a:p>
        </p:txBody>
      </p:sp>
      <p:sp>
        <p:nvSpPr>
          <p:cNvPr id="42" name="灯片编号占位符 41"/>
          <p:cNvSpPr>
            <a:spLocks noGrp="1"/>
          </p:cNvSpPr>
          <p:nvPr>
            <p:ph type="sldNum" sz="quarter" idx="12"/>
            <p:custDataLst>
              <p:tags r:id="rId9"/>
            </p:custDataLst>
          </p:nvPr>
        </p:nvSpPr>
        <p:spPr>
          <a:xfrm>
            <a:off x="6457950" y="6432550"/>
            <a:ext cx="2057400" cy="365125"/>
          </a:xfrm>
        </p:spPr>
        <p:txBody>
          <a:bodyPr/>
          <a:lstStyle>
            <a:lvl1pPr algn="r">
              <a:defRPr sz="1000"/>
            </a:lvl1pPr>
          </a:lstStyle>
          <a:p>
            <a:fld id="{5A1A6423-77BD-D842-A714-25250E903C41}" type="slidenum">
              <a:rPr kumimoji="1" lang="zh-CN" altLang="en-US" smtClean="0"/>
              <a:t>‹#›</a:t>
            </a:fld>
            <a:endParaRPr kumimoji="1" lang="zh-CN" altLang="en-US" sz="90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4" name="内容占位符 3"/>
          <p:cNvSpPr>
            <a:spLocks noGrp="1"/>
          </p:cNvSpPr>
          <p:nvPr>
            <p:ph sz="half" idx="2"/>
            <p:custDataLst>
              <p:tags r:id="rId1"/>
            </p:custDataLst>
          </p:nvPr>
        </p:nvSpPr>
        <p:spPr>
          <a:xfrm>
            <a:off x="299720" y="1216660"/>
            <a:ext cx="4272280" cy="5097780"/>
          </a:xfrm>
        </p:spPr>
        <p:txBody>
          <a:bodyPr vert="horz" lIns="101600" tIns="0" rIns="82550" bIns="0" rtlCol="0">
            <a:normAutofit/>
          </a:bodyPr>
          <a:lstStyle/>
          <a:p>
            <a:pPr lvl="0"/>
            <a:r>
              <a:rPr lang="zh-CN" altLang="en-US"/>
              <a:t>单击此处编辑母版文本样式</a:t>
            </a:r>
          </a:p>
          <a:p>
            <a:pPr lvl="1"/>
            <a:r>
              <a:rPr lang="zh-CN" altLang="en-US"/>
              <a:t>第二级</a:t>
            </a:r>
          </a:p>
          <a:p>
            <a:pPr lvl="2"/>
            <a:r>
              <a:rPr lang="zh-CN" altLang="en-US"/>
              <a:t>第三级</a:t>
            </a:r>
          </a:p>
        </p:txBody>
      </p:sp>
      <p:sp>
        <p:nvSpPr>
          <p:cNvPr id="6" name="内容占位符 5"/>
          <p:cNvSpPr>
            <a:spLocks noGrp="1"/>
          </p:cNvSpPr>
          <p:nvPr>
            <p:ph sz="quarter" idx="4"/>
            <p:custDataLst>
              <p:tags r:id="rId2"/>
            </p:custDataLst>
          </p:nvPr>
        </p:nvSpPr>
        <p:spPr>
          <a:xfrm>
            <a:off x="4676775" y="1216660"/>
            <a:ext cx="4163060" cy="5097780"/>
          </a:xfrm>
        </p:spPr>
        <p:txBody>
          <a:bodyPr vert="horz" lIns="101600" tIns="0" rIns="82550" bIns="0" rtlCol="0">
            <a:normAutofit/>
          </a:bodyPr>
          <a:lstStyle/>
          <a:p>
            <a:pPr lvl="0"/>
            <a:r>
              <a:rPr lang="zh-CN" altLang="en-US"/>
              <a:t>单击此处编辑母版文本样式</a:t>
            </a:r>
          </a:p>
          <a:p>
            <a:pPr lvl="1"/>
            <a:r>
              <a:rPr lang="zh-CN" altLang="en-US"/>
              <a:t>第二级</a:t>
            </a:r>
          </a:p>
          <a:p>
            <a:pPr lvl="2"/>
            <a:r>
              <a:rPr lang="zh-CN" altLang="en-US"/>
              <a:t>第三级</a:t>
            </a:r>
          </a:p>
        </p:txBody>
      </p:sp>
      <p:sp>
        <p:nvSpPr>
          <p:cNvPr id="31" name="矩形 30"/>
          <p:cNvSpPr/>
          <p:nvPr userDrawn="1">
            <p:custDataLst>
              <p:tags r:id="rId3"/>
            </p:custDataLst>
          </p:nvPr>
        </p:nvSpPr>
        <p:spPr>
          <a:xfrm>
            <a:off x="0" y="201930"/>
            <a:ext cx="9144000" cy="723265"/>
          </a:xfrm>
          <a:prstGeom prst="rect">
            <a:avLst/>
          </a:prstGeom>
          <a:solidFill>
            <a:srgbClr val="03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p>
        </p:txBody>
      </p:sp>
      <p:pic>
        <p:nvPicPr>
          <p:cNvPr id="32" name="西北工业大学"/>
          <p:cNvPicPr>
            <a:picLocks noChangeAspect="1"/>
          </p:cNvPicPr>
          <p:nvPr userDrawn="1">
            <p:custDataLst>
              <p:tags r:id="rId4"/>
            </p:custDataLst>
          </p:nvPr>
        </p:nvPicPr>
        <p:blipFill>
          <a:blip r:embed="rId12" cstate="screen"/>
          <a:stretch>
            <a:fillRect/>
          </a:stretch>
        </p:blipFill>
        <p:spPr>
          <a:xfrm>
            <a:off x="7476490" y="417830"/>
            <a:ext cx="1363345" cy="342900"/>
          </a:xfrm>
          <a:prstGeom prst="rect">
            <a:avLst/>
          </a:prstGeom>
        </p:spPr>
      </p:pic>
      <p:pic>
        <p:nvPicPr>
          <p:cNvPr id="33" name="校徽"/>
          <p:cNvPicPr>
            <a:picLocks noChangeAspect="1"/>
          </p:cNvPicPr>
          <p:nvPr userDrawn="1">
            <p:custDataLst>
              <p:tags r:id="rId5"/>
            </p:custDataLst>
          </p:nvPr>
        </p:nvPicPr>
        <p:blipFill>
          <a:blip r:embed="rId13" cstate="screen"/>
          <a:stretch>
            <a:fillRect/>
          </a:stretch>
        </p:blipFill>
        <p:spPr>
          <a:xfrm>
            <a:off x="6868160" y="342900"/>
            <a:ext cx="431800" cy="431800"/>
          </a:xfrm>
          <a:prstGeom prst="rect">
            <a:avLst/>
          </a:prstGeom>
        </p:spPr>
      </p:pic>
      <p:sp>
        <p:nvSpPr>
          <p:cNvPr id="35" name="标题 34"/>
          <p:cNvSpPr>
            <a:spLocks noGrp="1"/>
          </p:cNvSpPr>
          <p:nvPr>
            <p:ph type="title"/>
            <p:custDataLst>
              <p:tags r:id="rId6"/>
            </p:custDataLst>
          </p:nvPr>
        </p:nvSpPr>
        <p:spPr>
          <a:xfrm>
            <a:off x="72390" y="302895"/>
            <a:ext cx="6718935" cy="604520"/>
          </a:xfrm>
        </p:spPr>
        <p:txBody>
          <a:bodyPr vert="horz" lIns="90000" tIns="46800" rIns="90000" bIns="46800" rtlCol="0" anchor="ctr" anchorCtr="0">
            <a:normAutofit/>
          </a:bodyPr>
          <a:lstStyle>
            <a:lvl1pPr>
              <a:defRPr sz="2800"/>
            </a:lvl1pPr>
          </a:lstStyle>
          <a:p>
            <a:pPr lvl="0"/>
            <a:r>
              <a:rPr lang="zh-CN" altLang="en-US"/>
              <a:t>单击此处编辑母版标题样式</a:t>
            </a:r>
          </a:p>
        </p:txBody>
      </p:sp>
      <p:sp>
        <p:nvSpPr>
          <p:cNvPr id="19" name="矩形 18"/>
          <p:cNvSpPr/>
          <p:nvPr userDrawn="1">
            <p:custDataLst>
              <p:tags r:id="rId7"/>
            </p:custDataLst>
          </p:nvPr>
        </p:nvSpPr>
        <p:spPr>
          <a:xfrm>
            <a:off x="264160" y="1188720"/>
            <a:ext cx="8648065" cy="5181600"/>
          </a:xfrm>
          <a:prstGeom prst="rect">
            <a:avLst/>
          </a:prstGeom>
          <a:noFill/>
          <a:ln>
            <a:solidFill>
              <a:schemeClr val="tx1">
                <a:lumMod val="65000"/>
                <a:lumOff val="3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日期占位符 13"/>
          <p:cNvSpPr>
            <a:spLocks noGrp="1"/>
          </p:cNvSpPr>
          <p:nvPr>
            <p:ph type="dt" sz="half" idx="10"/>
            <p:custDataLst>
              <p:tags r:id="rId8"/>
            </p:custDataLst>
          </p:nvPr>
        </p:nvSpPr>
        <p:spPr>
          <a:xfrm>
            <a:off x="628650" y="6432550"/>
            <a:ext cx="2057400" cy="365125"/>
          </a:xfrm>
        </p:spPr>
        <p:txBody>
          <a:bodyPr/>
          <a:lstStyle>
            <a:lvl1pPr>
              <a:defRPr sz="1000"/>
            </a:lvl1pPr>
          </a:lstStyle>
          <a:p>
            <a:fld id="{8BEB6EB5-CC0D-C94C-91B9-9EA1B45E848E}" type="datetime1">
              <a:rPr kumimoji="1" lang="zh-CN" altLang="en-US" smtClean="0"/>
              <a:t>2024/10/16</a:t>
            </a:fld>
            <a:endParaRPr kumimoji="1" lang="zh-CN" altLang="en-US" sz="900"/>
          </a:p>
        </p:txBody>
      </p:sp>
      <p:sp>
        <p:nvSpPr>
          <p:cNvPr id="15" name="页脚占位符 14"/>
          <p:cNvSpPr>
            <a:spLocks noGrp="1"/>
          </p:cNvSpPr>
          <p:nvPr>
            <p:ph type="ftr" sz="quarter" idx="11"/>
            <p:custDataLst>
              <p:tags r:id="rId9"/>
            </p:custDataLst>
          </p:nvPr>
        </p:nvSpPr>
        <p:spPr>
          <a:xfrm>
            <a:off x="3028950" y="6432550"/>
            <a:ext cx="3086100" cy="365125"/>
          </a:xfrm>
        </p:spPr>
        <p:txBody>
          <a:bodyPr/>
          <a:lstStyle>
            <a:lvl1pPr algn="ctr">
              <a:defRPr sz="1000"/>
            </a:lvl1pPr>
          </a:lstStyle>
          <a:p>
            <a:r>
              <a:rPr kumimoji="1" lang="zh-CN" altLang="en-US" dirty="0"/>
              <a:t>西北工业大学软件学院</a:t>
            </a:r>
            <a:endParaRPr kumimoji="1" lang="zh-CN" altLang="en-US" sz="900" dirty="0"/>
          </a:p>
        </p:txBody>
      </p:sp>
      <p:sp>
        <p:nvSpPr>
          <p:cNvPr id="16" name="灯片编号占位符 15"/>
          <p:cNvSpPr>
            <a:spLocks noGrp="1"/>
          </p:cNvSpPr>
          <p:nvPr>
            <p:ph type="sldNum" sz="quarter" idx="12"/>
            <p:custDataLst>
              <p:tags r:id="rId10"/>
            </p:custDataLst>
          </p:nvPr>
        </p:nvSpPr>
        <p:spPr>
          <a:xfrm>
            <a:off x="6457950" y="6432550"/>
            <a:ext cx="2057400" cy="365125"/>
          </a:xfrm>
        </p:spPr>
        <p:txBody>
          <a:bodyPr/>
          <a:lstStyle>
            <a:lvl1pPr algn="r">
              <a:defRPr sz="1000"/>
            </a:lvl1pPr>
          </a:lstStyle>
          <a:p>
            <a:fld id="{5A1A6423-77BD-D842-A714-25250E903C41}" type="slidenum">
              <a:rPr kumimoji="1" lang="zh-CN" altLang="en-US" smtClean="0"/>
              <a:t>‹#›</a:t>
            </a:fld>
            <a:endParaRPr kumimoji="1" lang="zh-CN" altLang="en-US" sz="90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1_标题和内容">
    <p:spTree>
      <p:nvGrpSpPr>
        <p:cNvPr id="1" name=""/>
        <p:cNvGrpSpPr/>
        <p:nvPr/>
      </p:nvGrpSpPr>
      <p:grpSpPr>
        <a:xfrm>
          <a:off x="0" y="0"/>
          <a:ext cx="0" cy="0"/>
          <a:chOff x="0" y="0"/>
          <a:chExt cx="0" cy="0"/>
        </a:xfrm>
      </p:grpSpPr>
      <p:sp>
        <p:nvSpPr>
          <p:cNvPr id="30" name="内容占位符 29"/>
          <p:cNvSpPr>
            <a:spLocks noGrp="1"/>
          </p:cNvSpPr>
          <p:nvPr>
            <p:ph idx="1" hasCustomPrompt="1"/>
            <p:custDataLst>
              <p:tags r:id="rId1"/>
            </p:custDataLst>
          </p:nvPr>
        </p:nvSpPr>
        <p:spPr>
          <a:xfrm>
            <a:off x="303530" y="1228090"/>
            <a:ext cx="8573770" cy="5081905"/>
          </a:xfrm>
        </p:spPr>
        <p:txBody>
          <a:bodyPr vert="horz" lIns="90000" tIns="46800" rIns="90000" bIns="46800" rtlCol="0">
            <a:normAutofit/>
          </a:bodyPr>
          <a:lstStyle>
            <a:lvl1pPr marL="0" indent="0">
              <a:lnSpc>
                <a:spcPct val="150000"/>
              </a:lnSpc>
              <a:buNone/>
              <a:defRPr sz="3200"/>
            </a:lvl1pPr>
            <a:lvl2pPr>
              <a:lnSpc>
                <a:spcPct val="150000"/>
              </a:lnSpc>
              <a:defRPr sz="2800"/>
            </a:lvl2pPr>
            <a:lvl3pPr>
              <a:lnSpc>
                <a:spcPct val="150000"/>
              </a:lnSpc>
              <a:defRPr/>
            </a:lvl3pPr>
          </a:lstStyle>
          <a:p>
            <a:pPr lvl="0"/>
            <a:endParaRPr lang="zh-CN" altLang="en-US"/>
          </a:p>
        </p:txBody>
      </p:sp>
      <p:sp>
        <p:nvSpPr>
          <p:cNvPr id="31" name="矩形 30"/>
          <p:cNvSpPr/>
          <p:nvPr userDrawn="1">
            <p:custDataLst>
              <p:tags r:id="rId2"/>
            </p:custDataLst>
          </p:nvPr>
        </p:nvSpPr>
        <p:spPr>
          <a:xfrm>
            <a:off x="0" y="201930"/>
            <a:ext cx="9144000" cy="723265"/>
          </a:xfrm>
          <a:prstGeom prst="rect">
            <a:avLst/>
          </a:prstGeom>
          <a:solidFill>
            <a:srgbClr val="034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p>
        </p:txBody>
      </p:sp>
      <p:pic>
        <p:nvPicPr>
          <p:cNvPr id="32" name="西北工业大学"/>
          <p:cNvPicPr>
            <a:picLocks noChangeAspect="1"/>
          </p:cNvPicPr>
          <p:nvPr userDrawn="1">
            <p:custDataLst>
              <p:tags r:id="rId3"/>
            </p:custDataLst>
          </p:nvPr>
        </p:nvPicPr>
        <p:blipFill>
          <a:blip r:embed="rId11" cstate="screen"/>
          <a:stretch>
            <a:fillRect/>
          </a:stretch>
        </p:blipFill>
        <p:spPr>
          <a:xfrm>
            <a:off x="7476490" y="417830"/>
            <a:ext cx="1363345" cy="342900"/>
          </a:xfrm>
          <a:prstGeom prst="rect">
            <a:avLst/>
          </a:prstGeom>
        </p:spPr>
      </p:pic>
      <p:pic>
        <p:nvPicPr>
          <p:cNvPr id="33" name="校徽"/>
          <p:cNvPicPr>
            <a:picLocks noChangeAspect="1"/>
          </p:cNvPicPr>
          <p:nvPr userDrawn="1">
            <p:custDataLst>
              <p:tags r:id="rId4"/>
            </p:custDataLst>
          </p:nvPr>
        </p:nvPicPr>
        <p:blipFill>
          <a:blip r:embed="rId12" cstate="screen"/>
          <a:stretch>
            <a:fillRect/>
          </a:stretch>
        </p:blipFill>
        <p:spPr>
          <a:xfrm>
            <a:off x="6868160" y="342900"/>
            <a:ext cx="431800" cy="431800"/>
          </a:xfrm>
          <a:prstGeom prst="rect">
            <a:avLst/>
          </a:prstGeom>
        </p:spPr>
      </p:pic>
      <p:sp>
        <p:nvSpPr>
          <p:cNvPr id="35" name="标题 34"/>
          <p:cNvSpPr>
            <a:spLocks noGrp="1"/>
          </p:cNvSpPr>
          <p:nvPr>
            <p:ph type="title"/>
            <p:custDataLst>
              <p:tags r:id="rId5"/>
            </p:custDataLst>
          </p:nvPr>
        </p:nvSpPr>
        <p:spPr>
          <a:xfrm>
            <a:off x="72390" y="302895"/>
            <a:ext cx="6718935" cy="604520"/>
          </a:xfrm>
        </p:spPr>
        <p:txBody>
          <a:bodyPr vert="horz" lIns="90000" tIns="46800" rIns="90000" bIns="46800" rtlCol="0" anchor="ctr" anchorCtr="0">
            <a:normAutofit/>
          </a:bodyPr>
          <a:lstStyle>
            <a:lvl1pPr>
              <a:defRPr sz="2800"/>
            </a:lvl1pPr>
          </a:lstStyle>
          <a:p>
            <a:pPr lvl="0"/>
            <a:r>
              <a:rPr lang="zh-CN" altLang="en-US"/>
              <a:t>单击此处编辑母版标题样式</a:t>
            </a:r>
          </a:p>
        </p:txBody>
      </p:sp>
      <p:sp>
        <p:nvSpPr>
          <p:cNvPr id="36" name="矩形 35"/>
          <p:cNvSpPr/>
          <p:nvPr userDrawn="1">
            <p:custDataLst>
              <p:tags r:id="rId6"/>
            </p:custDataLst>
          </p:nvPr>
        </p:nvSpPr>
        <p:spPr>
          <a:xfrm>
            <a:off x="264160" y="1188720"/>
            <a:ext cx="8648065" cy="5181600"/>
          </a:xfrm>
          <a:prstGeom prst="rect">
            <a:avLst/>
          </a:prstGeom>
          <a:noFill/>
          <a:ln>
            <a:solidFill>
              <a:schemeClr val="tx1">
                <a:lumMod val="65000"/>
                <a:lumOff val="3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日期占位符 39"/>
          <p:cNvSpPr>
            <a:spLocks noGrp="1"/>
          </p:cNvSpPr>
          <p:nvPr>
            <p:ph type="dt" sz="half" idx="10"/>
            <p:custDataLst>
              <p:tags r:id="rId7"/>
            </p:custDataLst>
          </p:nvPr>
        </p:nvSpPr>
        <p:spPr>
          <a:xfrm>
            <a:off x="628650" y="6432550"/>
            <a:ext cx="2057400" cy="365125"/>
          </a:xfrm>
        </p:spPr>
        <p:txBody>
          <a:bodyPr/>
          <a:lstStyle>
            <a:lvl1pPr>
              <a:defRPr sz="1000"/>
            </a:lvl1pPr>
          </a:lstStyle>
          <a:p>
            <a:fld id="{8BEB6EB5-CC0D-C94C-91B9-9EA1B45E848E}" type="datetime1">
              <a:rPr kumimoji="1" lang="zh-CN" altLang="en-US" smtClean="0"/>
              <a:t>2024/10/16</a:t>
            </a:fld>
            <a:endParaRPr kumimoji="1" lang="zh-CN" altLang="en-US" sz="900"/>
          </a:p>
        </p:txBody>
      </p:sp>
      <p:sp>
        <p:nvSpPr>
          <p:cNvPr id="41" name="页脚占位符 40"/>
          <p:cNvSpPr>
            <a:spLocks noGrp="1"/>
          </p:cNvSpPr>
          <p:nvPr>
            <p:ph type="ftr" sz="quarter" idx="11"/>
            <p:custDataLst>
              <p:tags r:id="rId8"/>
            </p:custDataLst>
          </p:nvPr>
        </p:nvSpPr>
        <p:spPr>
          <a:xfrm>
            <a:off x="3028950" y="6432550"/>
            <a:ext cx="3086100" cy="365125"/>
          </a:xfrm>
        </p:spPr>
        <p:txBody>
          <a:bodyPr/>
          <a:lstStyle>
            <a:lvl1pPr algn="ctr">
              <a:defRPr sz="1000"/>
            </a:lvl1pPr>
          </a:lstStyle>
          <a:p>
            <a:r>
              <a:rPr kumimoji="1" lang="zh-CN" altLang="en-US" dirty="0"/>
              <a:t>西北工业大学软件学院</a:t>
            </a:r>
            <a:endParaRPr kumimoji="1" lang="zh-CN" altLang="en-US" sz="900" dirty="0"/>
          </a:p>
        </p:txBody>
      </p:sp>
      <p:sp>
        <p:nvSpPr>
          <p:cNvPr id="42" name="灯片编号占位符 41"/>
          <p:cNvSpPr>
            <a:spLocks noGrp="1"/>
          </p:cNvSpPr>
          <p:nvPr>
            <p:ph type="sldNum" sz="quarter" idx="12"/>
            <p:custDataLst>
              <p:tags r:id="rId9"/>
            </p:custDataLst>
          </p:nvPr>
        </p:nvSpPr>
        <p:spPr>
          <a:xfrm>
            <a:off x="6457950" y="6432550"/>
            <a:ext cx="2057400" cy="365125"/>
          </a:xfrm>
        </p:spPr>
        <p:txBody>
          <a:bodyPr/>
          <a:lstStyle>
            <a:lvl1pPr algn="r">
              <a:defRPr sz="1000"/>
            </a:lvl1pPr>
          </a:lstStyle>
          <a:p>
            <a:fld id="{5A1A6423-77BD-D842-A714-25250E903C41}" type="slidenum">
              <a:rPr kumimoji="1" lang="zh-CN" altLang="en-US" smtClean="0"/>
              <a:t>‹#›</a:t>
            </a:fld>
            <a:endParaRPr kumimoji="1" lang="zh-CN" altLang="en-US" sz="90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a:t>单击此处编辑母版标题样式</a:t>
            </a:r>
          </a:p>
        </p:txBody>
      </p:sp>
      <p:sp>
        <p:nvSpPr>
          <p:cNvPr id="6" name="矩形 5"/>
          <p:cNvSpPr/>
          <p:nvPr userDrawn="1">
            <p:custDataLst>
              <p:tags r:id="rId1"/>
            </p:custDataLst>
          </p:nvPr>
        </p:nvSpPr>
        <p:spPr>
          <a:xfrm>
            <a:off x="351790" y="299720"/>
            <a:ext cx="8467090" cy="6337935"/>
          </a:xfrm>
          <a:prstGeom prst="rect">
            <a:avLst/>
          </a:prstGeom>
          <a:solidFill>
            <a:srgbClr val="034EA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dirty="0"/>
          </a:p>
        </p:txBody>
      </p:sp>
      <p:sp>
        <p:nvSpPr>
          <p:cNvPr id="7" name="矩形 6"/>
          <p:cNvSpPr/>
          <p:nvPr userDrawn="1">
            <p:custDataLst>
              <p:tags r:id="rId2"/>
            </p:custDataLst>
          </p:nvPr>
        </p:nvSpPr>
        <p:spPr>
          <a:xfrm>
            <a:off x="920750" y="789940"/>
            <a:ext cx="7354570" cy="5358130"/>
          </a:xfrm>
          <a:prstGeom prst="rect">
            <a:avLst/>
          </a:prstGeom>
          <a:solidFill>
            <a:schemeClr val="bg1"/>
          </a:solidFill>
          <a:ln>
            <a:noFill/>
          </a:ln>
          <a:effectLst>
            <a:outerShdw blurRad="188232" sx="104000" sy="104000" algn="ctr"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dirty="0"/>
          </a:p>
        </p:txBody>
      </p:sp>
      <p:pic>
        <p:nvPicPr>
          <p:cNvPr id="1026" name="Picture 2" descr="西北工业大学- 维基百科，自由的百科全书"/>
          <p:cNvPicPr>
            <a:picLocks noChangeAspect="1" noChangeArrowheads="1"/>
          </p:cNvPicPr>
          <p:nvPr userDrawn="1">
            <p:custDataLst>
              <p:tags r:id="rId3"/>
            </p:custDataLst>
          </p:nvPr>
        </p:nvPicPr>
        <p:blipFill>
          <a:blip r:embed="rId8">
            <a:extLst>
              <a:ext uri="{28A0092B-C50C-407E-A947-70E740481C1C}">
                <a14:useLocalDpi xmlns:a14="http://schemas.microsoft.com/office/drawing/2010/main" val="0"/>
              </a:ext>
            </a:extLst>
          </a:blip>
          <a:srcRect/>
          <a:stretch>
            <a:fillRect/>
          </a:stretch>
        </p:blipFill>
        <p:spPr bwMode="auto">
          <a:xfrm>
            <a:off x="3571240" y="1012825"/>
            <a:ext cx="1831340" cy="1831340"/>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p:cNvSpPr txBox="1"/>
          <p:nvPr userDrawn="1">
            <p:custDataLst>
              <p:tags r:id="rId4"/>
            </p:custDataLst>
          </p:nvPr>
        </p:nvSpPr>
        <p:spPr>
          <a:xfrm>
            <a:off x="1564055" y="3063323"/>
            <a:ext cx="6015888" cy="645160"/>
          </a:xfrm>
          <a:prstGeom prst="rect">
            <a:avLst/>
          </a:prstGeom>
          <a:noFill/>
        </p:spPr>
        <p:txBody>
          <a:bodyPr wrap="square" rtlCol="0">
            <a:spAutoFit/>
          </a:bodyPr>
          <a:lstStyle/>
          <a:p>
            <a:pPr algn="ctr"/>
            <a:r>
              <a:rPr kumimoji="1" lang="zh-CN" altLang="en-US" sz="3600" b="1" kern="0" dirty="0">
                <a:solidFill>
                  <a:srgbClr val="034DA0"/>
                </a:solidFill>
                <a:latin typeface="+中文正文" charset="0"/>
                <a:sym typeface="+mn-ea"/>
              </a:rPr>
              <a:t>小结</a:t>
            </a:r>
          </a:p>
        </p:txBody>
      </p:sp>
      <p:cxnSp>
        <p:nvCxnSpPr>
          <p:cNvPr id="9" name="直线连接符 7"/>
          <p:cNvCxnSpPr/>
          <p:nvPr userDrawn="1">
            <p:custDataLst>
              <p:tags r:id="rId5"/>
            </p:custDataLst>
          </p:nvPr>
        </p:nvCxnSpPr>
        <p:spPr>
          <a:xfrm>
            <a:off x="1564055" y="3708551"/>
            <a:ext cx="5924139"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文本框 9"/>
          <p:cNvSpPr txBox="1"/>
          <p:nvPr userDrawn="1">
            <p:custDataLst>
              <p:tags r:id="rId6"/>
            </p:custDataLst>
          </p:nvPr>
        </p:nvSpPr>
        <p:spPr>
          <a:xfrm>
            <a:off x="2351405" y="4223385"/>
            <a:ext cx="4572000" cy="645160"/>
          </a:xfrm>
          <a:prstGeom prst="rect">
            <a:avLst/>
          </a:prstGeom>
          <a:noFill/>
        </p:spPr>
        <p:txBody>
          <a:bodyPr wrap="square" rtlCol="0" anchor="t">
            <a:spAutoFit/>
          </a:bodyPr>
          <a:lstStyle/>
          <a:p>
            <a:pPr algn="dist"/>
            <a:r>
              <a:rPr kumimoji="1" lang="zh-CN" altLang="en-US" sz="3600" b="1" kern="0" dirty="0">
                <a:solidFill>
                  <a:srgbClr val="034DA0"/>
                </a:solidFill>
                <a:latin typeface="华文行楷" panose="02010800040101010101" charset="-122"/>
                <a:ea typeface="华文行楷" panose="02010800040101010101" charset="-122"/>
                <a:sym typeface="+mn-ea"/>
              </a:rPr>
              <a:t>你收获了什么？</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ags" Target="../tags/tag2.xml"/><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ags" Target="../tags/tag4.xml"/><Relationship Id="rId4" Type="http://schemas.openxmlformats.org/officeDocument/2006/relationships/slideLayout" Target="../slideLayouts/slideLayout4.xml"/><Relationship Id="rId9" Type="http://schemas.openxmlformats.org/officeDocument/2006/relationships/tags" Target="../tags/tag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文本占位符 2"/>
          <p:cNvSpPr>
            <a:spLocks noGrp="1"/>
          </p:cNvSpPr>
          <p:nvPr>
            <p:ph type="body" idx="1"/>
          </p:nvPr>
        </p:nvSpPr>
        <p:spPr>
          <a:xfrm>
            <a:off x="327025" y="1241425"/>
            <a:ext cx="8538845" cy="4935855"/>
          </a:xfrm>
          <a:prstGeom prst="rect">
            <a:avLst/>
          </a:prstGeom>
        </p:spPr>
        <p:txBody>
          <a:bodyPr vert="horz" lIns="91440" tIns="45720" rIns="91440" bIns="45720" rtlCol="0">
            <a:normAutofit/>
          </a:bodyPr>
          <a:lstStyle/>
          <a:p>
            <a:pPr lvl="0"/>
            <a:r>
              <a:rPr kumimoji="1" lang="zh-CN" altLang="en-US"/>
              <a:t>单击此处编辑母版文本样式</a:t>
            </a:r>
          </a:p>
          <a:p>
            <a:pPr lvl="1"/>
            <a:r>
              <a:rPr kumimoji="1" lang="zh-CN" altLang="en-US"/>
              <a:t>二级</a:t>
            </a:r>
          </a:p>
          <a:p>
            <a:pPr lvl="2"/>
            <a:r>
              <a:rPr kumimoji="1" lang="zh-CN" altLang="en-US"/>
              <a:t>三级</a:t>
            </a:r>
          </a:p>
        </p:txBody>
      </p:sp>
      <p:sp>
        <p:nvSpPr>
          <p:cNvPr id="9" name="日期占位符 8"/>
          <p:cNvSpPr>
            <a:spLocks noGrp="1"/>
          </p:cNvSpPr>
          <p:nvPr>
            <p:ph type="dt" sz="half" idx="10"/>
            <p:custDataLst>
              <p:tags r:id="rId8"/>
            </p:custDataLst>
          </p:nvPr>
        </p:nvSpPr>
        <p:spPr>
          <a:xfrm>
            <a:off x="628650" y="6432550"/>
            <a:ext cx="2057400" cy="365125"/>
          </a:xfrm>
        </p:spPr>
        <p:txBody>
          <a:bodyPr/>
          <a:lstStyle>
            <a:lvl1pPr>
              <a:defRPr sz="1000"/>
            </a:lvl1pPr>
          </a:lstStyle>
          <a:p>
            <a:fld id="{8BEB6EB5-CC0D-C94C-91B9-9EA1B45E848E}" type="datetime1">
              <a:rPr kumimoji="1" lang="zh-CN" altLang="en-US" smtClean="0"/>
              <a:t>2024/10/16</a:t>
            </a:fld>
            <a:endParaRPr kumimoji="1" lang="zh-CN" altLang="en-US" sz="900"/>
          </a:p>
        </p:txBody>
      </p:sp>
      <p:sp>
        <p:nvSpPr>
          <p:cNvPr id="10" name="页脚占位符 9"/>
          <p:cNvSpPr>
            <a:spLocks noGrp="1"/>
          </p:cNvSpPr>
          <p:nvPr>
            <p:ph type="ftr" sz="quarter" idx="11"/>
            <p:custDataLst>
              <p:tags r:id="rId9"/>
            </p:custDataLst>
          </p:nvPr>
        </p:nvSpPr>
        <p:spPr>
          <a:xfrm>
            <a:off x="3028950" y="6432550"/>
            <a:ext cx="3086100" cy="365125"/>
          </a:xfrm>
        </p:spPr>
        <p:txBody>
          <a:bodyPr/>
          <a:lstStyle>
            <a:lvl1pPr algn="ctr">
              <a:defRPr sz="1000"/>
            </a:lvl1pPr>
          </a:lstStyle>
          <a:p>
            <a:r>
              <a:rPr kumimoji="1" lang="zh-CN" altLang="en-US" dirty="0"/>
              <a:t>西北工业大学软件学院</a:t>
            </a:r>
            <a:endParaRPr kumimoji="1" lang="zh-CN" altLang="en-US" sz="900" dirty="0"/>
          </a:p>
        </p:txBody>
      </p:sp>
      <p:sp>
        <p:nvSpPr>
          <p:cNvPr id="12" name="灯片编号占位符 11"/>
          <p:cNvSpPr>
            <a:spLocks noGrp="1"/>
          </p:cNvSpPr>
          <p:nvPr>
            <p:ph type="sldNum" sz="quarter" idx="12"/>
            <p:custDataLst>
              <p:tags r:id="rId10"/>
            </p:custDataLst>
          </p:nvPr>
        </p:nvSpPr>
        <p:spPr>
          <a:xfrm>
            <a:off x="6457950" y="6432550"/>
            <a:ext cx="2057400" cy="365125"/>
          </a:xfrm>
        </p:spPr>
        <p:txBody>
          <a:bodyPr/>
          <a:lstStyle>
            <a:lvl1pPr algn="r">
              <a:defRPr sz="1000"/>
            </a:lvl1pPr>
          </a:lstStyle>
          <a:p>
            <a:fld id="{5A1A6423-77BD-D842-A714-25250E903C41}" type="slidenum">
              <a:rPr kumimoji="1" lang="zh-CN" altLang="en-US" smtClean="0"/>
              <a:t>‹#›</a:t>
            </a:fld>
            <a:endParaRPr kumimoji="1" lang="zh-CN" altLang="en-US" sz="90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p:hf hdr="0"/>
  <p:txStyles>
    <p:titleStyle>
      <a:lvl1pPr algn="l" defTabSz="914400" rtl="0" eaLnBrk="1" latinLnBrk="0" hangingPunct="1">
        <a:lnSpc>
          <a:spcPct val="90000"/>
        </a:lnSpc>
        <a:spcBef>
          <a:spcPct val="0"/>
        </a:spcBef>
        <a:buNone/>
        <a:defRPr sz="2800" b="1" kern="1200">
          <a:solidFill>
            <a:schemeClr val="bg1"/>
          </a:solidFill>
          <a:latin typeface="+mn-ea"/>
          <a:ea typeface="+mn-ea"/>
          <a:cs typeface="+mj-cs"/>
        </a:defRPr>
      </a:lvl1pPr>
    </p:titleStyle>
    <p:bodyStyle>
      <a:lvl1pPr marL="228600" indent="-228600" algn="l" defTabSz="914400" rtl="0" eaLnBrk="1" latinLnBrk="0" hangingPunct="1">
        <a:lnSpc>
          <a:spcPct val="150000"/>
        </a:lnSpc>
        <a:spcBef>
          <a:spcPts val="1000"/>
        </a:spcBef>
        <a:buClr>
          <a:srgbClr val="034EA2"/>
        </a:buClr>
        <a:buFont typeface="Arial" panose="020B0604020202020204" pitchFamily="34" charset="0"/>
        <a:buChar char="•"/>
        <a:defRPr sz="3200" b="1"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Clr>
          <a:srgbClr val="034EA2"/>
        </a:buClr>
        <a:buFont typeface="Arial" panose="020B0604020202020204" pitchFamily="34" charset="0"/>
        <a:buChar char="•"/>
        <a:defRPr sz="2800" b="1"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Clr>
          <a:srgbClr val="034EA2"/>
        </a:buClr>
        <a:buFont typeface="Arial" panose="020B0604020202020204" pitchFamily="34" charset="0"/>
        <a:buChar char="•"/>
        <a:defRPr sz="24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365.xml"/></Relationships>
</file>

<file path=ppt/slides/_rels/slide101.xml.rels><?xml version="1.0" encoding="UTF-8" standalone="yes"?>
<Relationships xmlns="http://schemas.openxmlformats.org/package/2006/relationships"><Relationship Id="rId3" Type="http://schemas.openxmlformats.org/officeDocument/2006/relationships/tags" Target="../tags/tag368.xml"/><Relationship Id="rId2" Type="http://schemas.openxmlformats.org/officeDocument/2006/relationships/tags" Target="../tags/tag367.xml"/><Relationship Id="rId1" Type="http://schemas.openxmlformats.org/officeDocument/2006/relationships/tags" Target="../tags/tag366.xml"/><Relationship Id="rId5" Type="http://schemas.openxmlformats.org/officeDocument/2006/relationships/slideLayout" Target="../slideLayouts/slideLayout3.xml"/><Relationship Id="rId4" Type="http://schemas.openxmlformats.org/officeDocument/2006/relationships/tags" Target="../tags/tag369.xml"/></Relationships>
</file>

<file path=ppt/slides/_rels/slide102.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370.xml"/></Relationships>
</file>

<file path=ppt/slides/_rels/slide103.xml.rels><?xml version="1.0" encoding="UTF-8" standalone="yes"?>
<Relationships xmlns="http://schemas.openxmlformats.org/package/2006/relationships"><Relationship Id="rId3" Type="http://schemas.openxmlformats.org/officeDocument/2006/relationships/tags" Target="../tags/tag373.xml"/><Relationship Id="rId2" Type="http://schemas.openxmlformats.org/officeDocument/2006/relationships/tags" Target="../tags/tag372.xml"/><Relationship Id="rId1" Type="http://schemas.openxmlformats.org/officeDocument/2006/relationships/tags" Target="../tags/tag371.xml"/><Relationship Id="rId5" Type="http://schemas.openxmlformats.org/officeDocument/2006/relationships/slideLayout" Target="../slideLayouts/slideLayout3.xml"/><Relationship Id="rId4" Type="http://schemas.openxmlformats.org/officeDocument/2006/relationships/tags" Target="../tags/tag374.xml"/></Relationships>
</file>

<file path=ppt/slides/_rels/slide104.xml.rels><?xml version="1.0" encoding="UTF-8" standalone="yes"?>
<Relationships xmlns="http://schemas.openxmlformats.org/package/2006/relationships"><Relationship Id="rId3" Type="http://schemas.openxmlformats.org/officeDocument/2006/relationships/tags" Target="../tags/tag377.xml"/><Relationship Id="rId2" Type="http://schemas.openxmlformats.org/officeDocument/2006/relationships/tags" Target="../tags/tag376.xml"/><Relationship Id="rId1" Type="http://schemas.openxmlformats.org/officeDocument/2006/relationships/tags" Target="../tags/tag375.xml"/><Relationship Id="rId4"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3" Type="http://schemas.openxmlformats.org/officeDocument/2006/relationships/tags" Target="../tags/tag380.xml"/><Relationship Id="rId2" Type="http://schemas.openxmlformats.org/officeDocument/2006/relationships/tags" Target="../tags/tag379.xml"/><Relationship Id="rId1" Type="http://schemas.openxmlformats.org/officeDocument/2006/relationships/tags" Target="../tags/tag378.xml"/><Relationship Id="rId4"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3" Type="http://schemas.openxmlformats.org/officeDocument/2006/relationships/tags" Target="../tags/tag383.xml"/><Relationship Id="rId2" Type="http://schemas.openxmlformats.org/officeDocument/2006/relationships/tags" Target="../tags/tag382.xml"/><Relationship Id="rId1" Type="http://schemas.openxmlformats.org/officeDocument/2006/relationships/tags" Target="../tags/tag381.xml"/><Relationship Id="rId5" Type="http://schemas.openxmlformats.org/officeDocument/2006/relationships/hyperlink" Target="https://www.oracle.com/technical-resources/articles/java/javadoc-tool.html" TargetMode="External"/><Relationship Id="rId4"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385.xml"/><Relationship Id="rId1" Type="http://schemas.openxmlformats.org/officeDocument/2006/relationships/tags" Target="../tags/tag384.xml"/><Relationship Id="rId4" Type="http://schemas.openxmlformats.org/officeDocument/2006/relationships/notesSlide" Target="../notesSlides/notesSlide32.xml"/></Relationships>
</file>

<file path=ppt/slides/_rels/slide108.xml.rels><?xml version="1.0" encoding="UTF-8" standalone="yes"?>
<Relationships xmlns="http://schemas.openxmlformats.org/package/2006/relationships"><Relationship Id="rId3" Type="http://schemas.openxmlformats.org/officeDocument/2006/relationships/tags" Target="../tags/tag388.xml"/><Relationship Id="rId2" Type="http://schemas.openxmlformats.org/officeDocument/2006/relationships/tags" Target="../tags/tag387.xml"/><Relationship Id="rId1" Type="http://schemas.openxmlformats.org/officeDocument/2006/relationships/tags" Target="../tags/tag386.xml"/><Relationship Id="rId4"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3" Type="http://schemas.openxmlformats.org/officeDocument/2006/relationships/tags" Target="../tags/tag391.xml"/><Relationship Id="rId2" Type="http://schemas.openxmlformats.org/officeDocument/2006/relationships/tags" Target="../tags/tag390.xml"/><Relationship Id="rId1" Type="http://schemas.openxmlformats.org/officeDocument/2006/relationships/tags" Target="../tags/tag389.xml"/><Relationship Id="rId4"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3.xml"/><Relationship Id="rId1" Type="http://schemas.openxmlformats.org/officeDocument/2006/relationships/tags" Target="../tags/tag107.xml"/><Relationship Id="rId4" Type="http://schemas.openxmlformats.org/officeDocument/2006/relationships/image" Target="../media/image6.png"/></Relationships>
</file>

<file path=ppt/slides/_rels/slide110.xml.rels><?xml version="1.0" encoding="UTF-8" standalone="yes"?>
<Relationships xmlns="http://schemas.openxmlformats.org/package/2006/relationships"><Relationship Id="rId3" Type="http://schemas.openxmlformats.org/officeDocument/2006/relationships/tags" Target="../tags/tag394.xml"/><Relationship Id="rId2" Type="http://schemas.openxmlformats.org/officeDocument/2006/relationships/tags" Target="../tags/tag393.xml"/><Relationship Id="rId1" Type="http://schemas.openxmlformats.org/officeDocument/2006/relationships/tags" Target="../tags/tag392.xml"/><Relationship Id="rId5" Type="http://schemas.openxmlformats.org/officeDocument/2006/relationships/notesSlide" Target="../notesSlides/notesSlide33.xml"/><Relationship Id="rId4"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3" Type="http://schemas.openxmlformats.org/officeDocument/2006/relationships/tags" Target="../tags/tag397.xml"/><Relationship Id="rId7" Type="http://schemas.openxmlformats.org/officeDocument/2006/relationships/image" Target="../media/image16.png"/><Relationship Id="rId2" Type="http://schemas.openxmlformats.org/officeDocument/2006/relationships/tags" Target="../tags/tag396.xml"/><Relationship Id="rId1" Type="http://schemas.openxmlformats.org/officeDocument/2006/relationships/tags" Target="../tags/tag395.xml"/><Relationship Id="rId6" Type="http://schemas.openxmlformats.org/officeDocument/2006/relationships/notesSlide" Target="../notesSlides/notesSlide34.xml"/><Relationship Id="rId5" Type="http://schemas.openxmlformats.org/officeDocument/2006/relationships/slideLayout" Target="../slideLayouts/slideLayout3.xml"/><Relationship Id="rId4" Type="http://schemas.openxmlformats.org/officeDocument/2006/relationships/tags" Target="../tags/tag398.xml"/></Relationships>
</file>

<file path=ppt/slides/_rels/slide112.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3.xml"/><Relationship Id="rId1" Type="http://schemas.openxmlformats.org/officeDocument/2006/relationships/tags" Target="../tags/tag399.xml"/></Relationships>
</file>

<file path=ppt/slides/_rels/slide113.xml.rels><?xml version="1.0" encoding="UTF-8" standalone="yes"?>
<Relationships xmlns="http://schemas.openxmlformats.org/package/2006/relationships"><Relationship Id="rId3" Type="http://schemas.openxmlformats.org/officeDocument/2006/relationships/tags" Target="../tags/tag402.xml"/><Relationship Id="rId2" Type="http://schemas.openxmlformats.org/officeDocument/2006/relationships/tags" Target="../tags/tag401.xml"/><Relationship Id="rId1" Type="http://schemas.openxmlformats.org/officeDocument/2006/relationships/tags" Target="../tags/tag400.xml"/><Relationship Id="rId4"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404.xml"/><Relationship Id="rId1" Type="http://schemas.openxmlformats.org/officeDocument/2006/relationships/tags" Target="../tags/tag403.xml"/></Relationships>
</file>

<file path=ppt/slides/_rels/slide115.xml.rels><?xml version="1.0" encoding="UTF-8" standalone="yes"?>
<Relationships xmlns="http://schemas.openxmlformats.org/package/2006/relationships"><Relationship Id="rId3" Type="http://schemas.openxmlformats.org/officeDocument/2006/relationships/tags" Target="../tags/tag407.xml"/><Relationship Id="rId2" Type="http://schemas.openxmlformats.org/officeDocument/2006/relationships/tags" Target="../tags/tag406.xml"/><Relationship Id="rId1" Type="http://schemas.openxmlformats.org/officeDocument/2006/relationships/tags" Target="../tags/tag405.xml"/><Relationship Id="rId6" Type="http://schemas.openxmlformats.org/officeDocument/2006/relationships/image" Target="../media/image24.wmf"/><Relationship Id="rId5" Type="http://schemas.openxmlformats.org/officeDocument/2006/relationships/oleObject" Target="../embeddings/oleObject2.bin"/><Relationship Id="rId4"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3" Type="http://schemas.openxmlformats.org/officeDocument/2006/relationships/tags" Target="../tags/tag410.xml"/><Relationship Id="rId2" Type="http://schemas.openxmlformats.org/officeDocument/2006/relationships/tags" Target="../tags/tag409.xml"/><Relationship Id="rId1" Type="http://schemas.openxmlformats.org/officeDocument/2006/relationships/tags" Target="../tags/tag408.xml"/><Relationship Id="rId6" Type="http://schemas.openxmlformats.org/officeDocument/2006/relationships/image" Target="../media/image25.png"/><Relationship Id="rId5" Type="http://schemas.openxmlformats.org/officeDocument/2006/relationships/slideLayout" Target="../slideLayouts/slideLayout3.xml"/><Relationship Id="rId4" Type="http://schemas.openxmlformats.org/officeDocument/2006/relationships/tags" Target="../tags/tag411.xml"/></Relationships>
</file>

<file path=ppt/slides/_rels/slide117.xml.rels><?xml version="1.0" encoding="UTF-8" standalone="yes"?>
<Relationships xmlns="http://schemas.openxmlformats.org/package/2006/relationships"><Relationship Id="rId3" Type="http://schemas.openxmlformats.org/officeDocument/2006/relationships/tags" Target="../tags/tag414.xml"/><Relationship Id="rId2" Type="http://schemas.openxmlformats.org/officeDocument/2006/relationships/tags" Target="../tags/tag413.xml"/><Relationship Id="rId1" Type="http://schemas.openxmlformats.org/officeDocument/2006/relationships/tags" Target="../tags/tag412.xml"/><Relationship Id="rId6" Type="http://schemas.openxmlformats.org/officeDocument/2006/relationships/image" Target="../media/image25.png"/><Relationship Id="rId5" Type="http://schemas.openxmlformats.org/officeDocument/2006/relationships/slideLayout" Target="../slideLayouts/slideLayout3.xml"/><Relationship Id="rId4" Type="http://schemas.openxmlformats.org/officeDocument/2006/relationships/tags" Target="../tags/tag415.xml"/></Relationships>
</file>

<file path=ppt/slides/_rels/slide118.xml.rels><?xml version="1.0" encoding="UTF-8" standalone="yes"?>
<Relationships xmlns="http://schemas.openxmlformats.org/package/2006/relationships"><Relationship Id="rId3" Type="http://schemas.openxmlformats.org/officeDocument/2006/relationships/tags" Target="../tags/tag418.xml"/><Relationship Id="rId2" Type="http://schemas.openxmlformats.org/officeDocument/2006/relationships/tags" Target="../tags/tag417.xml"/><Relationship Id="rId1" Type="http://schemas.openxmlformats.org/officeDocument/2006/relationships/tags" Target="../tags/tag416.xml"/><Relationship Id="rId4"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3" Type="http://schemas.openxmlformats.org/officeDocument/2006/relationships/tags" Target="../tags/tag421.xml"/><Relationship Id="rId2" Type="http://schemas.openxmlformats.org/officeDocument/2006/relationships/tags" Target="../tags/tag420.xml"/><Relationship Id="rId1" Type="http://schemas.openxmlformats.org/officeDocument/2006/relationships/tags" Target="../tags/tag419.xml"/><Relationship Id="rId4"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3.xml"/><Relationship Id="rId1" Type="http://schemas.openxmlformats.org/officeDocument/2006/relationships/tags" Target="../tags/tag108.xml"/><Relationship Id="rId4" Type="http://schemas.openxmlformats.org/officeDocument/2006/relationships/image" Target="../media/image7.png"/></Relationships>
</file>

<file path=ppt/slides/_rels/slide120.xml.rels><?xml version="1.0" encoding="UTF-8" standalone="yes"?>
<Relationships xmlns="http://schemas.openxmlformats.org/package/2006/relationships"><Relationship Id="rId3" Type="http://schemas.openxmlformats.org/officeDocument/2006/relationships/tags" Target="../tags/tag424.xml"/><Relationship Id="rId2" Type="http://schemas.openxmlformats.org/officeDocument/2006/relationships/tags" Target="../tags/tag423.xml"/><Relationship Id="rId1" Type="http://schemas.openxmlformats.org/officeDocument/2006/relationships/tags" Target="../tags/tag422.xml"/><Relationship Id="rId5" Type="http://schemas.openxmlformats.org/officeDocument/2006/relationships/notesSlide" Target="../notesSlides/notesSlide36.xml"/><Relationship Id="rId4"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3" Type="http://schemas.openxmlformats.org/officeDocument/2006/relationships/tags" Target="../tags/tag427.xml"/><Relationship Id="rId2" Type="http://schemas.openxmlformats.org/officeDocument/2006/relationships/tags" Target="../tags/tag426.xml"/><Relationship Id="rId1" Type="http://schemas.openxmlformats.org/officeDocument/2006/relationships/tags" Target="../tags/tag425.xml"/><Relationship Id="rId5" Type="http://schemas.openxmlformats.org/officeDocument/2006/relationships/slideLayout" Target="../slideLayouts/slideLayout3.xml"/><Relationship Id="rId4" Type="http://schemas.openxmlformats.org/officeDocument/2006/relationships/tags" Target="../tags/tag428.xml"/></Relationships>
</file>

<file path=ppt/slides/_rels/slide12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430.xml"/><Relationship Id="rId1" Type="http://schemas.openxmlformats.org/officeDocument/2006/relationships/tags" Target="../tags/tag429.xml"/></Relationships>
</file>

<file path=ppt/slides/_rels/slide123.xml.rels><?xml version="1.0" encoding="UTF-8" standalone="yes"?>
<Relationships xmlns="http://schemas.openxmlformats.org/package/2006/relationships"><Relationship Id="rId8" Type="http://schemas.openxmlformats.org/officeDocument/2006/relationships/slideLayout" Target="../slideLayouts/slideLayout3.xml"/><Relationship Id="rId3" Type="http://schemas.openxmlformats.org/officeDocument/2006/relationships/tags" Target="../tags/tag433.xml"/><Relationship Id="rId7" Type="http://schemas.openxmlformats.org/officeDocument/2006/relationships/tags" Target="../tags/tag437.xml"/><Relationship Id="rId2" Type="http://schemas.openxmlformats.org/officeDocument/2006/relationships/tags" Target="../tags/tag432.xml"/><Relationship Id="rId1" Type="http://schemas.openxmlformats.org/officeDocument/2006/relationships/tags" Target="../tags/tag431.xml"/><Relationship Id="rId6" Type="http://schemas.openxmlformats.org/officeDocument/2006/relationships/tags" Target="../tags/tag436.xml"/><Relationship Id="rId5" Type="http://schemas.openxmlformats.org/officeDocument/2006/relationships/tags" Target="../tags/tag435.xml"/><Relationship Id="rId4" Type="http://schemas.openxmlformats.org/officeDocument/2006/relationships/tags" Target="../tags/tag434.xml"/></Relationships>
</file>

<file path=ppt/slides/_rels/slide124.xml.rels><?xml version="1.0" encoding="UTF-8" standalone="yes"?>
<Relationships xmlns="http://schemas.openxmlformats.org/package/2006/relationships"><Relationship Id="rId3" Type="http://schemas.openxmlformats.org/officeDocument/2006/relationships/tags" Target="../tags/tag440.xml"/><Relationship Id="rId2" Type="http://schemas.openxmlformats.org/officeDocument/2006/relationships/tags" Target="../tags/tag439.xml"/><Relationship Id="rId1" Type="http://schemas.openxmlformats.org/officeDocument/2006/relationships/tags" Target="../tags/tag438.xml"/><Relationship Id="rId5" Type="http://schemas.openxmlformats.org/officeDocument/2006/relationships/slideLayout" Target="../slideLayouts/slideLayout3.xml"/><Relationship Id="rId4" Type="http://schemas.openxmlformats.org/officeDocument/2006/relationships/tags" Target="../tags/tag441.xml"/></Relationships>
</file>

<file path=ppt/slides/_rels/slide125.xml.rels><?xml version="1.0" encoding="UTF-8" standalone="yes"?>
<Relationships xmlns="http://schemas.openxmlformats.org/package/2006/relationships"><Relationship Id="rId3" Type="http://schemas.openxmlformats.org/officeDocument/2006/relationships/tags" Target="../tags/tag444.xml"/><Relationship Id="rId2" Type="http://schemas.openxmlformats.org/officeDocument/2006/relationships/tags" Target="../tags/tag443.xml"/><Relationship Id="rId1" Type="http://schemas.openxmlformats.org/officeDocument/2006/relationships/tags" Target="../tags/tag442.xml"/><Relationship Id="rId4" Type="http://schemas.openxmlformats.org/officeDocument/2006/relationships/slideLayout" Target="../slideLayouts/slideLayout3.xml"/></Relationships>
</file>

<file path=ppt/slides/_rels/slide126.xml.rels><?xml version="1.0" encoding="UTF-8" standalone="yes"?>
<Relationships xmlns="http://schemas.openxmlformats.org/package/2006/relationships"><Relationship Id="rId3" Type="http://schemas.openxmlformats.org/officeDocument/2006/relationships/tags" Target="../tags/tag447.xml"/><Relationship Id="rId2" Type="http://schemas.openxmlformats.org/officeDocument/2006/relationships/tags" Target="../tags/tag446.xml"/><Relationship Id="rId1" Type="http://schemas.openxmlformats.org/officeDocument/2006/relationships/tags" Target="../tags/tag445.xml"/><Relationship Id="rId4" Type="http://schemas.openxmlformats.org/officeDocument/2006/relationships/slideLayout" Target="../slideLayouts/slideLayout3.xml"/></Relationships>
</file>

<file path=ppt/slides/_rels/slide127.xml.rels><?xml version="1.0" encoding="UTF-8" standalone="yes"?>
<Relationships xmlns="http://schemas.openxmlformats.org/package/2006/relationships"><Relationship Id="rId3" Type="http://schemas.openxmlformats.org/officeDocument/2006/relationships/tags" Target="../tags/tag450.xml"/><Relationship Id="rId2" Type="http://schemas.openxmlformats.org/officeDocument/2006/relationships/tags" Target="../tags/tag449.xml"/><Relationship Id="rId1" Type="http://schemas.openxmlformats.org/officeDocument/2006/relationships/tags" Target="../tags/tag448.xml"/><Relationship Id="rId5" Type="http://schemas.openxmlformats.org/officeDocument/2006/relationships/slideLayout" Target="../slideLayouts/slideLayout3.xml"/><Relationship Id="rId4" Type="http://schemas.openxmlformats.org/officeDocument/2006/relationships/tags" Target="../tags/tag451.xml"/></Relationships>
</file>

<file path=ppt/slides/_rels/slide128.xml.rels><?xml version="1.0" encoding="UTF-8" standalone="yes"?>
<Relationships xmlns="http://schemas.openxmlformats.org/package/2006/relationships"><Relationship Id="rId3" Type="http://schemas.openxmlformats.org/officeDocument/2006/relationships/tags" Target="../tags/tag454.xml"/><Relationship Id="rId7" Type="http://schemas.openxmlformats.org/officeDocument/2006/relationships/image" Target="../media/image26.png"/><Relationship Id="rId2" Type="http://schemas.openxmlformats.org/officeDocument/2006/relationships/tags" Target="../tags/tag453.xml"/><Relationship Id="rId1" Type="http://schemas.openxmlformats.org/officeDocument/2006/relationships/tags" Target="../tags/tag452.xml"/><Relationship Id="rId6" Type="http://schemas.openxmlformats.org/officeDocument/2006/relationships/slideLayout" Target="../slideLayouts/slideLayout3.xml"/><Relationship Id="rId5" Type="http://schemas.openxmlformats.org/officeDocument/2006/relationships/tags" Target="../tags/tag456.xml"/><Relationship Id="rId4" Type="http://schemas.openxmlformats.org/officeDocument/2006/relationships/tags" Target="../tags/tag455.xml"/></Relationships>
</file>

<file path=ppt/slides/_rels/slide129.xml.rels><?xml version="1.0" encoding="UTF-8" standalone="yes"?>
<Relationships xmlns="http://schemas.openxmlformats.org/package/2006/relationships"><Relationship Id="rId3" Type="http://schemas.openxmlformats.org/officeDocument/2006/relationships/tags" Target="../tags/tag459.xml"/><Relationship Id="rId7" Type="http://schemas.openxmlformats.org/officeDocument/2006/relationships/image" Target="../media/image27.png"/><Relationship Id="rId2" Type="http://schemas.openxmlformats.org/officeDocument/2006/relationships/tags" Target="../tags/tag458.xml"/><Relationship Id="rId1" Type="http://schemas.openxmlformats.org/officeDocument/2006/relationships/tags" Target="../tags/tag457.xml"/><Relationship Id="rId6" Type="http://schemas.openxmlformats.org/officeDocument/2006/relationships/notesSlide" Target="../notesSlides/notesSlide37.xml"/><Relationship Id="rId5" Type="http://schemas.openxmlformats.org/officeDocument/2006/relationships/slideLayout" Target="../slideLayouts/slideLayout3.xml"/><Relationship Id="rId4" Type="http://schemas.openxmlformats.org/officeDocument/2006/relationships/tags" Target="../tags/tag460.xml"/></Relationships>
</file>

<file path=ppt/slides/_rels/slide13.xml.rels><?xml version="1.0" encoding="UTF-8" standalone="yes"?>
<Relationships xmlns="http://schemas.openxmlformats.org/package/2006/relationships"><Relationship Id="rId8" Type="http://schemas.openxmlformats.org/officeDocument/2006/relationships/tags" Target="../tags/tag116.xml"/><Relationship Id="rId13" Type="http://schemas.openxmlformats.org/officeDocument/2006/relationships/tags" Target="../tags/tag121.xml"/><Relationship Id="rId18" Type="http://schemas.openxmlformats.org/officeDocument/2006/relationships/tags" Target="../tags/tag126.xml"/><Relationship Id="rId3" Type="http://schemas.openxmlformats.org/officeDocument/2006/relationships/tags" Target="../tags/tag111.xml"/><Relationship Id="rId21" Type="http://schemas.openxmlformats.org/officeDocument/2006/relationships/slideLayout" Target="../slideLayouts/slideLayout3.xml"/><Relationship Id="rId7" Type="http://schemas.openxmlformats.org/officeDocument/2006/relationships/tags" Target="../tags/tag115.xml"/><Relationship Id="rId12" Type="http://schemas.openxmlformats.org/officeDocument/2006/relationships/tags" Target="../tags/tag120.xml"/><Relationship Id="rId17" Type="http://schemas.openxmlformats.org/officeDocument/2006/relationships/tags" Target="../tags/tag125.xml"/><Relationship Id="rId2" Type="http://schemas.openxmlformats.org/officeDocument/2006/relationships/tags" Target="../tags/tag110.xml"/><Relationship Id="rId16" Type="http://schemas.openxmlformats.org/officeDocument/2006/relationships/tags" Target="../tags/tag124.xml"/><Relationship Id="rId20" Type="http://schemas.openxmlformats.org/officeDocument/2006/relationships/tags" Target="../tags/tag128.xml"/><Relationship Id="rId1" Type="http://schemas.openxmlformats.org/officeDocument/2006/relationships/tags" Target="../tags/tag109.xml"/><Relationship Id="rId6" Type="http://schemas.openxmlformats.org/officeDocument/2006/relationships/tags" Target="../tags/tag114.xml"/><Relationship Id="rId11" Type="http://schemas.openxmlformats.org/officeDocument/2006/relationships/tags" Target="../tags/tag119.xml"/><Relationship Id="rId5" Type="http://schemas.openxmlformats.org/officeDocument/2006/relationships/tags" Target="../tags/tag113.xml"/><Relationship Id="rId15" Type="http://schemas.openxmlformats.org/officeDocument/2006/relationships/tags" Target="../tags/tag123.xml"/><Relationship Id="rId10" Type="http://schemas.openxmlformats.org/officeDocument/2006/relationships/tags" Target="../tags/tag118.xml"/><Relationship Id="rId19" Type="http://schemas.openxmlformats.org/officeDocument/2006/relationships/tags" Target="../tags/tag127.xml"/><Relationship Id="rId4" Type="http://schemas.openxmlformats.org/officeDocument/2006/relationships/tags" Target="../tags/tag112.xml"/><Relationship Id="rId9" Type="http://schemas.openxmlformats.org/officeDocument/2006/relationships/tags" Target="../tags/tag117.xml"/><Relationship Id="rId14" Type="http://schemas.openxmlformats.org/officeDocument/2006/relationships/tags" Target="../tags/tag122.xml"/></Relationships>
</file>

<file path=ppt/slides/_rels/slide130.xml.rels><?xml version="1.0" encoding="UTF-8" standalone="yes"?>
<Relationships xmlns="http://schemas.openxmlformats.org/package/2006/relationships"><Relationship Id="rId3" Type="http://schemas.openxmlformats.org/officeDocument/2006/relationships/tags" Target="../tags/tag463.xml"/><Relationship Id="rId7" Type="http://schemas.openxmlformats.org/officeDocument/2006/relationships/notesSlide" Target="../notesSlides/notesSlide38.xml"/><Relationship Id="rId2" Type="http://schemas.openxmlformats.org/officeDocument/2006/relationships/tags" Target="../tags/tag462.xml"/><Relationship Id="rId1" Type="http://schemas.openxmlformats.org/officeDocument/2006/relationships/tags" Target="../tags/tag461.xml"/><Relationship Id="rId6" Type="http://schemas.openxmlformats.org/officeDocument/2006/relationships/slideLayout" Target="../slideLayouts/slideLayout3.xml"/><Relationship Id="rId5" Type="http://schemas.openxmlformats.org/officeDocument/2006/relationships/tags" Target="../tags/tag465.xml"/><Relationship Id="rId4" Type="http://schemas.openxmlformats.org/officeDocument/2006/relationships/tags" Target="../tags/tag464.xml"/></Relationships>
</file>

<file path=ppt/slides/_rels/slide131.xml.rels><?xml version="1.0" encoding="UTF-8" standalone="yes"?>
<Relationships xmlns="http://schemas.openxmlformats.org/package/2006/relationships"><Relationship Id="rId3" Type="http://schemas.openxmlformats.org/officeDocument/2006/relationships/tags" Target="../tags/tag468.xml"/><Relationship Id="rId2" Type="http://schemas.openxmlformats.org/officeDocument/2006/relationships/tags" Target="../tags/tag467.xml"/><Relationship Id="rId1" Type="http://schemas.openxmlformats.org/officeDocument/2006/relationships/tags" Target="../tags/tag466.xml"/><Relationship Id="rId6" Type="http://schemas.openxmlformats.org/officeDocument/2006/relationships/slideLayout" Target="../slideLayouts/slideLayout3.xml"/><Relationship Id="rId5" Type="http://schemas.openxmlformats.org/officeDocument/2006/relationships/tags" Target="../tags/tag470.xml"/><Relationship Id="rId4" Type="http://schemas.openxmlformats.org/officeDocument/2006/relationships/tags" Target="../tags/tag469.xml"/></Relationships>
</file>

<file path=ppt/slides/_rels/slide132.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471.xml"/></Relationships>
</file>

<file path=ppt/slides/_rels/slide133.xml.rels><?xml version="1.0" encoding="UTF-8" standalone="yes"?>
<Relationships xmlns="http://schemas.openxmlformats.org/package/2006/relationships"><Relationship Id="rId3" Type="http://schemas.openxmlformats.org/officeDocument/2006/relationships/tags" Target="../tags/tag474.xml"/><Relationship Id="rId2" Type="http://schemas.openxmlformats.org/officeDocument/2006/relationships/tags" Target="../tags/tag473.xml"/><Relationship Id="rId1" Type="http://schemas.openxmlformats.org/officeDocument/2006/relationships/tags" Target="../tags/tag472.xml"/><Relationship Id="rId5" Type="http://schemas.openxmlformats.org/officeDocument/2006/relationships/slideLayout" Target="../slideLayouts/slideLayout3.xml"/><Relationship Id="rId4" Type="http://schemas.openxmlformats.org/officeDocument/2006/relationships/tags" Target="../tags/tag475.xml"/></Relationships>
</file>

<file path=ppt/slides/_rels/slide134.xml.rels><?xml version="1.0" encoding="UTF-8" standalone="yes"?>
<Relationships xmlns="http://schemas.openxmlformats.org/package/2006/relationships"><Relationship Id="rId3" Type="http://schemas.openxmlformats.org/officeDocument/2006/relationships/tags" Target="../tags/tag478.xml"/><Relationship Id="rId2" Type="http://schemas.openxmlformats.org/officeDocument/2006/relationships/tags" Target="../tags/tag477.xml"/><Relationship Id="rId1" Type="http://schemas.openxmlformats.org/officeDocument/2006/relationships/tags" Target="../tags/tag476.xml"/><Relationship Id="rId5" Type="http://schemas.openxmlformats.org/officeDocument/2006/relationships/slideLayout" Target="../slideLayouts/slideLayout3.xml"/><Relationship Id="rId4" Type="http://schemas.openxmlformats.org/officeDocument/2006/relationships/tags" Target="../tags/tag479.xml"/></Relationships>
</file>

<file path=ppt/slides/_rels/slide135.xml.rels><?xml version="1.0" encoding="UTF-8" standalone="yes"?>
<Relationships xmlns="http://schemas.openxmlformats.org/package/2006/relationships"><Relationship Id="rId3" Type="http://schemas.openxmlformats.org/officeDocument/2006/relationships/tags" Target="../tags/tag482.xml"/><Relationship Id="rId2" Type="http://schemas.openxmlformats.org/officeDocument/2006/relationships/tags" Target="../tags/tag481.xml"/><Relationship Id="rId1" Type="http://schemas.openxmlformats.org/officeDocument/2006/relationships/tags" Target="../tags/tag480.xml"/><Relationship Id="rId4" Type="http://schemas.openxmlformats.org/officeDocument/2006/relationships/slideLayout" Target="../slideLayouts/slideLayout3.xml"/></Relationships>
</file>

<file path=ppt/slides/_rels/slide136.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483.xml"/></Relationships>
</file>

<file path=ppt/slides/_rels/slide137.xml.rels><?xml version="1.0" encoding="UTF-8" standalone="yes"?>
<Relationships xmlns="http://schemas.openxmlformats.org/package/2006/relationships"><Relationship Id="rId3" Type="http://schemas.openxmlformats.org/officeDocument/2006/relationships/tags" Target="../tags/tag486.xml"/><Relationship Id="rId2" Type="http://schemas.openxmlformats.org/officeDocument/2006/relationships/tags" Target="../tags/tag485.xml"/><Relationship Id="rId1" Type="http://schemas.openxmlformats.org/officeDocument/2006/relationships/tags" Target="../tags/tag484.xml"/><Relationship Id="rId4"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488.xml"/><Relationship Id="rId1" Type="http://schemas.openxmlformats.org/officeDocument/2006/relationships/tags" Target="../tags/tag487.xml"/></Relationships>
</file>

<file path=ppt/slides/_rels/slide139.xml.rels><?xml version="1.0" encoding="UTF-8" standalone="yes"?>
<Relationships xmlns="http://schemas.openxmlformats.org/package/2006/relationships"><Relationship Id="rId3" Type="http://schemas.openxmlformats.org/officeDocument/2006/relationships/tags" Target="../tags/tag491.xml"/><Relationship Id="rId2" Type="http://schemas.openxmlformats.org/officeDocument/2006/relationships/tags" Target="../tags/tag490.xml"/><Relationship Id="rId1" Type="http://schemas.openxmlformats.org/officeDocument/2006/relationships/tags" Target="../tags/tag489.xml"/><Relationship Id="rId5" Type="http://schemas.openxmlformats.org/officeDocument/2006/relationships/image" Target="../media/image28.png"/><Relationship Id="rId4"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0.xml.rels><?xml version="1.0" encoding="UTF-8" standalone="yes"?>
<Relationships xmlns="http://schemas.openxmlformats.org/package/2006/relationships"><Relationship Id="rId8" Type="http://schemas.openxmlformats.org/officeDocument/2006/relationships/tags" Target="../tags/tag499.xml"/><Relationship Id="rId3" Type="http://schemas.openxmlformats.org/officeDocument/2006/relationships/tags" Target="../tags/tag494.xml"/><Relationship Id="rId7" Type="http://schemas.openxmlformats.org/officeDocument/2006/relationships/tags" Target="../tags/tag498.xml"/><Relationship Id="rId2" Type="http://schemas.openxmlformats.org/officeDocument/2006/relationships/tags" Target="../tags/tag493.xml"/><Relationship Id="rId1" Type="http://schemas.openxmlformats.org/officeDocument/2006/relationships/tags" Target="../tags/tag492.xml"/><Relationship Id="rId6" Type="http://schemas.openxmlformats.org/officeDocument/2006/relationships/tags" Target="../tags/tag497.xml"/><Relationship Id="rId11" Type="http://schemas.openxmlformats.org/officeDocument/2006/relationships/image" Target="../media/image29.png"/><Relationship Id="rId5" Type="http://schemas.openxmlformats.org/officeDocument/2006/relationships/tags" Target="../tags/tag496.xml"/><Relationship Id="rId10" Type="http://schemas.openxmlformats.org/officeDocument/2006/relationships/slideLayout" Target="../slideLayouts/slideLayout3.xml"/><Relationship Id="rId4" Type="http://schemas.openxmlformats.org/officeDocument/2006/relationships/tags" Target="../tags/tag495.xml"/><Relationship Id="rId9" Type="http://schemas.openxmlformats.org/officeDocument/2006/relationships/tags" Target="../tags/tag500.xml"/></Relationships>
</file>

<file path=ppt/slides/_rels/slide141.xml.rels><?xml version="1.0" encoding="UTF-8" standalone="yes"?>
<Relationships xmlns="http://schemas.openxmlformats.org/package/2006/relationships"><Relationship Id="rId3" Type="http://schemas.openxmlformats.org/officeDocument/2006/relationships/tags" Target="../tags/tag503.xml"/><Relationship Id="rId2" Type="http://schemas.openxmlformats.org/officeDocument/2006/relationships/tags" Target="../tags/tag502.xml"/><Relationship Id="rId1" Type="http://schemas.openxmlformats.org/officeDocument/2006/relationships/tags" Target="../tags/tag501.xml"/><Relationship Id="rId5" Type="http://schemas.openxmlformats.org/officeDocument/2006/relationships/slideLayout" Target="../slideLayouts/slideLayout3.xml"/><Relationship Id="rId4" Type="http://schemas.openxmlformats.org/officeDocument/2006/relationships/tags" Target="../tags/tag504.xml"/></Relationships>
</file>

<file path=ppt/slides/_rels/slide142.xml.rels><?xml version="1.0" encoding="UTF-8" standalone="yes"?>
<Relationships xmlns="http://schemas.openxmlformats.org/package/2006/relationships"><Relationship Id="rId3" Type="http://schemas.openxmlformats.org/officeDocument/2006/relationships/tags" Target="../tags/tag507.xml"/><Relationship Id="rId2" Type="http://schemas.openxmlformats.org/officeDocument/2006/relationships/tags" Target="../tags/tag506.xml"/><Relationship Id="rId1" Type="http://schemas.openxmlformats.org/officeDocument/2006/relationships/tags" Target="../tags/tag505.xml"/><Relationship Id="rId5" Type="http://schemas.openxmlformats.org/officeDocument/2006/relationships/notesSlide" Target="../notesSlides/notesSlide39.xml"/><Relationship Id="rId4" Type="http://schemas.openxmlformats.org/officeDocument/2006/relationships/slideLayout" Target="../slideLayouts/slideLayout3.xml"/></Relationships>
</file>

<file path=ppt/slides/_rels/slide143.xml.rels><?xml version="1.0" encoding="UTF-8" standalone="yes"?>
<Relationships xmlns="http://schemas.openxmlformats.org/package/2006/relationships"><Relationship Id="rId3" Type="http://schemas.openxmlformats.org/officeDocument/2006/relationships/tags" Target="../tags/tag510.xml"/><Relationship Id="rId2" Type="http://schemas.openxmlformats.org/officeDocument/2006/relationships/tags" Target="../tags/tag509.xml"/><Relationship Id="rId1" Type="http://schemas.openxmlformats.org/officeDocument/2006/relationships/tags" Target="../tags/tag508.xml"/><Relationship Id="rId5" Type="http://schemas.openxmlformats.org/officeDocument/2006/relationships/slideLayout" Target="../slideLayouts/slideLayout3.xml"/><Relationship Id="rId4" Type="http://schemas.openxmlformats.org/officeDocument/2006/relationships/tags" Target="../tags/tag511.xml"/></Relationships>
</file>

<file path=ppt/slides/_rels/slide144.xml.rels><?xml version="1.0" encoding="UTF-8" standalone="yes"?>
<Relationships xmlns="http://schemas.openxmlformats.org/package/2006/relationships"><Relationship Id="rId3" Type="http://schemas.openxmlformats.org/officeDocument/2006/relationships/tags" Target="../tags/tag514.xml"/><Relationship Id="rId2" Type="http://schemas.openxmlformats.org/officeDocument/2006/relationships/tags" Target="../tags/tag513.xml"/><Relationship Id="rId1" Type="http://schemas.openxmlformats.org/officeDocument/2006/relationships/tags" Target="../tags/tag512.xml"/><Relationship Id="rId4"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516.xml"/><Relationship Id="rId1" Type="http://schemas.openxmlformats.org/officeDocument/2006/relationships/tags" Target="../tags/tag515.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147.xml.rels><?xml version="1.0" encoding="UTF-8" standalone="yes"?>
<Relationships xmlns="http://schemas.openxmlformats.org/package/2006/relationships"><Relationship Id="rId3" Type="http://schemas.openxmlformats.org/officeDocument/2006/relationships/tags" Target="../tags/tag519.xml"/><Relationship Id="rId7" Type="http://schemas.openxmlformats.org/officeDocument/2006/relationships/slideLayout" Target="../slideLayouts/slideLayout3.xml"/><Relationship Id="rId2" Type="http://schemas.openxmlformats.org/officeDocument/2006/relationships/tags" Target="../tags/tag518.xml"/><Relationship Id="rId1" Type="http://schemas.openxmlformats.org/officeDocument/2006/relationships/tags" Target="../tags/tag517.xml"/><Relationship Id="rId6" Type="http://schemas.openxmlformats.org/officeDocument/2006/relationships/tags" Target="../tags/tag522.xml"/><Relationship Id="rId5" Type="http://schemas.openxmlformats.org/officeDocument/2006/relationships/tags" Target="../tags/tag521.xml"/><Relationship Id="rId4" Type="http://schemas.openxmlformats.org/officeDocument/2006/relationships/tags" Target="../tags/tag520.xml"/></Relationships>
</file>

<file path=ppt/slides/_rels/slide148.xml.rels><?xml version="1.0" encoding="UTF-8" standalone="yes"?>
<Relationships xmlns="http://schemas.openxmlformats.org/package/2006/relationships"><Relationship Id="rId3" Type="http://schemas.openxmlformats.org/officeDocument/2006/relationships/tags" Target="../tags/tag525.xml"/><Relationship Id="rId2" Type="http://schemas.openxmlformats.org/officeDocument/2006/relationships/tags" Target="../tags/tag524.xml"/><Relationship Id="rId1" Type="http://schemas.openxmlformats.org/officeDocument/2006/relationships/tags" Target="../tags/tag523.xml"/><Relationship Id="rId5" Type="http://schemas.openxmlformats.org/officeDocument/2006/relationships/slideLayout" Target="../slideLayouts/slideLayout3.xml"/><Relationship Id="rId4" Type="http://schemas.openxmlformats.org/officeDocument/2006/relationships/tags" Target="../tags/tag526.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8" Type="http://schemas.openxmlformats.org/officeDocument/2006/relationships/image" Target="../media/image13.jpeg"/><Relationship Id="rId3" Type="http://schemas.openxmlformats.org/officeDocument/2006/relationships/image" Target="../media/image8.png"/><Relationship Id="rId7" Type="http://schemas.openxmlformats.org/officeDocument/2006/relationships/image" Target="../media/image12.jpe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11.jpeg"/><Relationship Id="rId5" Type="http://schemas.openxmlformats.org/officeDocument/2006/relationships/image" Target="../media/image10.jpeg"/><Relationship Id="rId4" Type="http://schemas.openxmlformats.org/officeDocument/2006/relationships/image" Target="../media/image9.png"/></Relationships>
</file>

<file path=ppt/slides/_rels/slide150.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527.xml"/></Relationships>
</file>

<file path=ppt/slides/_rels/slide151.xml.rels><?xml version="1.0" encoding="UTF-8" standalone="yes"?>
<Relationships xmlns="http://schemas.openxmlformats.org/package/2006/relationships"><Relationship Id="rId3" Type="http://schemas.openxmlformats.org/officeDocument/2006/relationships/tags" Target="../tags/tag530.xml"/><Relationship Id="rId2" Type="http://schemas.openxmlformats.org/officeDocument/2006/relationships/tags" Target="../tags/tag529.xml"/><Relationship Id="rId1" Type="http://schemas.openxmlformats.org/officeDocument/2006/relationships/tags" Target="../tags/tag528.xml"/><Relationship Id="rId5" Type="http://schemas.openxmlformats.org/officeDocument/2006/relationships/slideLayout" Target="../slideLayouts/slideLayout3.xml"/><Relationship Id="rId4" Type="http://schemas.openxmlformats.org/officeDocument/2006/relationships/tags" Target="../tags/tag531.xml"/></Relationships>
</file>

<file path=ppt/slides/_rels/slide152.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532.xml"/></Relationships>
</file>

<file path=ppt/slides/_rels/slide153.xml.rels><?xml version="1.0" encoding="UTF-8" standalone="yes"?>
<Relationships xmlns="http://schemas.openxmlformats.org/package/2006/relationships"><Relationship Id="rId3" Type="http://schemas.openxmlformats.org/officeDocument/2006/relationships/tags" Target="../tags/tag535.xml"/><Relationship Id="rId2" Type="http://schemas.openxmlformats.org/officeDocument/2006/relationships/tags" Target="../tags/tag534.xml"/><Relationship Id="rId1" Type="http://schemas.openxmlformats.org/officeDocument/2006/relationships/tags" Target="../tags/tag533.xml"/><Relationship Id="rId5" Type="http://schemas.openxmlformats.org/officeDocument/2006/relationships/slideLayout" Target="../slideLayouts/slideLayout3.xml"/><Relationship Id="rId4" Type="http://schemas.openxmlformats.org/officeDocument/2006/relationships/tags" Target="../tags/tag536.xml"/></Relationships>
</file>

<file path=ppt/slides/_rels/slide154.xml.rels><?xml version="1.0" encoding="UTF-8" standalone="yes"?>
<Relationships xmlns="http://schemas.openxmlformats.org/package/2006/relationships"><Relationship Id="rId3" Type="http://schemas.openxmlformats.org/officeDocument/2006/relationships/tags" Target="../tags/tag539.xml"/><Relationship Id="rId2" Type="http://schemas.openxmlformats.org/officeDocument/2006/relationships/tags" Target="../tags/tag538.xml"/><Relationship Id="rId1" Type="http://schemas.openxmlformats.org/officeDocument/2006/relationships/tags" Target="../tags/tag537.xml"/><Relationship Id="rId4"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541.xml"/><Relationship Id="rId1" Type="http://schemas.openxmlformats.org/officeDocument/2006/relationships/tags" Target="../tags/tag540.xml"/></Relationships>
</file>

<file path=ppt/slides/_rels/slide156.xml.rels><?xml version="1.0" encoding="UTF-8" standalone="yes"?>
<Relationships xmlns="http://schemas.openxmlformats.org/package/2006/relationships"><Relationship Id="rId3" Type="http://schemas.openxmlformats.org/officeDocument/2006/relationships/tags" Target="../tags/tag544.xml"/><Relationship Id="rId2" Type="http://schemas.openxmlformats.org/officeDocument/2006/relationships/tags" Target="../tags/tag543.xml"/><Relationship Id="rId1" Type="http://schemas.openxmlformats.org/officeDocument/2006/relationships/tags" Target="../tags/tag542.xml"/><Relationship Id="rId4" Type="http://schemas.openxmlformats.org/officeDocument/2006/relationships/slideLayout" Target="../slideLayouts/slideLayout3.xml"/></Relationships>
</file>

<file path=ppt/slides/_rels/slide15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slideLayout" Target="../slideLayouts/slideLayout3.xml"/><Relationship Id="rId1" Type="http://schemas.openxmlformats.org/officeDocument/2006/relationships/tags" Target="../tags/tag545.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3.xml"/></Relationships>
</file>

<file path=ppt/slides/_rels/slide160.xml.rels><?xml version="1.0" encoding="UTF-8" standalone="yes"?>
<Relationships xmlns="http://schemas.openxmlformats.org/package/2006/relationships"><Relationship Id="rId3" Type="http://schemas.openxmlformats.org/officeDocument/2006/relationships/tags" Target="../tags/tag548.xml"/><Relationship Id="rId2" Type="http://schemas.openxmlformats.org/officeDocument/2006/relationships/tags" Target="../tags/tag547.xml"/><Relationship Id="rId1" Type="http://schemas.openxmlformats.org/officeDocument/2006/relationships/tags" Target="../tags/tag546.xml"/><Relationship Id="rId4" Type="http://schemas.openxmlformats.org/officeDocument/2006/relationships/slideLayout" Target="../slideLayouts/slideLayout3.xml"/></Relationships>
</file>

<file path=ppt/slides/_rels/slide161.xml.rels><?xml version="1.0" encoding="UTF-8" standalone="yes"?>
<Relationships xmlns="http://schemas.openxmlformats.org/package/2006/relationships"><Relationship Id="rId3" Type="http://schemas.openxmlformats.org/officeDocument/2006/relationships/tags" Target="../tags/tag551.xml"/><Relationship Id="rId2" Type="http://schemas.openxmlformats.org/officeDocument/2006/relationships/tags" Target="../tags/tag550.xml"/><Relationship Id="rId1" Type="http://schemas.openxmlformats.org/officeDocument/2006/relationships/tags" Target="../tags/tag549.xml"/><Relationship Id="rId4" Type="http://schemas.openxmlformats.org/officeDocument/2006/relationships/slideLayout" Target="../slideLayouts/slideLayout3.xml"/></Relationships>
</file>

<file path=ppt/slides/_rels/slide162.xml.rels><?xml version="1.0" encoding="UTF-8" standalone="yes"?>
<Relationships xmlns="http://schemas.openxmlformats.org/package/2006/relationships"><Relationship Id="rId3" Type="http://schemas.openxmlformats.org/officeDocument/2006/relationships/tags" Target="../tags/tag554.xml"/><Relationship Id="rId2" Type="http://schemas.openxmlformats.org/officeDocument/2006/relationships/tags" Target="../tags/tag553.xml"/><Relationship Id="rId1" Type="http://schemas.openxmlformats.org/officeDocument/2006/relationships/tags" Target="../tags/tag552.xml"/><Relationship Id="rId5" Type="http://schemas.openxmlformats.org/officeDocument/2006/relationships/slideLayout" Target="../slideLayouts/slideLayout3.xml"/><Relationship Id="rId4" Type="http://schemas.openxmlformats.org/officeDocument/2006/relationships/tags" Target="../tags/tag555.xml"/></Relationships>
</file>

<file path=ppt/slides/_rels/slide163.xml.rels><?xml version="1.0" encoding="UTF-8" standalone="yes"?>
<Relationships xmlns="http://schemas.openxmlformats.org/package/2006/relationships"><Relationship Id="rId3" Type="http://schemas.openxmlformats.org/officeDocument/2006/relationships/tags" Target="../tags/tag558.xml"/><Relationship Id="rId2" Type="http://schemas.openxmlformats.org/officeDocument/2006/relationships/tags" Target="../tags/tag557.xml"/><Relationship Id="rId1" Type="http://schemas.openxmlformats.org/officeDocument/2006/relationships/tags" Target="../tags/tag556.xml"/><Relationship Id="rId4" Type="http://schemas.openxmlformats.org/officeDocument/2006/relationships/slideLayout" Target="../slideLayouts/slideLayout3.xml"/></Relationships>
</file>

<file path=ppt/slides/_rels/slide164.xml.rels><?xml version="1.0" encoding="UTF-8" standalone="yes"?>
<Relationships xmlns="http://schemas.openxmlformats.org/package/2006/relationships"><Relationship Id="rId3" Type="http://schemas.openxmlformats.org/officeDocument/2006/relationships/tags" Target="../tags/tag561.xml"/><Relationship Id="rId2" Type="http://schemas.openxmlformats.org/officeDocument/2006/relationships/tags" Target="../tags/tag560.xml"/><Relationship Id="rId1" Type="http://schemas.openxmlformats.org/officeDocument/2006/relationships/tags" Target="../tags/tag559.xml"/><Relationship Id="rId4" Type="http://schemas.openxmlformats.org/officeDocument/2006/relationships/slideLayout" Target="../slideLayouts/slideLayout3.xml"/></Relationships>
</file>

<file path=ppt/slides/_rels/slide165.xml.rels><?xml version="1.0" encoding="UTF-8" standalone="yes"?>
<Relationships xmlns="http://schemas.openxmlformats.org/package/2006/relationships"><Relationship Id="rId3" Type="http://schemas.openxmlformats.org/officeDocument/2006/relationships/tags" Target="../tags/tag564.xml"/><Relationship Id="rId2" Type="http://schemas.openxmlformats.org/officeDocument/2006/relationships/tags" Target="../tags/tag563.xml"/><Relationship Id="rId1" Type="http://schemas.openxmlformats.org/officeDocument/2006/relationships/tags" Target="../tags/tag562.xml"/><Relationship Id="rId4" Type="http://schemas.openxmlformats.org/officeDocument/2006/relationships/slideLayout" Target="../slideLayouts/slideLayout3.xml"/></Relationships>
</file>

<file path=ppt/slides/_rels/slide166.xml.rels><?xml version="1.0" encoding="UTF-8" standalone="yes"?>
<Relationships xmlns="http://schemas.openxmlformats.org/package/2006/relationships"><Relationship Id="rId3" Type="http://schemas.openxmlformats.org/officeDocument/2006/relationships/tags" Target="../tags/tag567.xml"/><Relationship Id="rId2" Type="http://schemas.openxmlformats.org/officeDocument/2006/relationships/tags" Target="../tags/tag566.xml"/><Relationship Id="rId1" Type="http://schemas.openxmlformats.org/officeDocument/2006/relationships/tags" Target="../tags/tag565.xml"/><Relationship Id="rId5" Type="http://schemas.openxmlformats.org/officeDocument/2006/relationships/slideLayout" Target="../slideLayouts/slideLayout3.xml"/><Relationship Id="rId4" Type="http://schemas.openxmlformats.org/officeDocument/2006/relationships/tags" Target="../tags/tag568.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8.xml.rels><?xml version="1.0" encoding="UTF-8" standalone="yes"?>
<Relationships xmlns="http://schemas.openxmlformats.org/package/2006/relationships"><Relationship Id="rId3" Type="http://schemas.openxmlformats.org/officeDocument/2006/relationships/tags" Target="../tags/tag571.xml"/><Relationship Id="rId2" Type="http://schemas.openxmlformats.org/officeDocument/2006/relationships/tags" Target="../tags/tag570.xml"/><Relationship Id="rId1" Type="http://schemas.openxmlformats.org/officeDocument/2006/relationships/tags" Target="../tags/tag569.xml"/><Relationship Id="rId4" Type="http://schemas.openxmlformats.org/officeDocument/2006/relationships/slideLayout" Target="../slideLayouts/slideLayout3.xml"/></Relationships>
</file>

<file path=ppt/slides/_rels/slide169.xml.rels><?xml version="1.0" encoding="UTF-8" standalone="yes"?>
<Relationships xmlns="http://schemas.openxmlformats.org/package/2006/relationships"><Relationship Id="rId3" Type="http://schemas.openxmlformats.org/officeDocument/2006/relationships/tags" Target="../tags/tag574.xml"/><Relationship Id="rId2" Type="http://schemas.openxmlformats.org/officeDocument/2006/relationships/tags" Target="../tags/tag573.xml"/><Relationship Id="rId1" Type="http://schemas.openxmlformats.org/officeDocument/2006/relationships/tags" Target="../tags/tag572.xml"/><Relationship Id="rId4"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130.xml"/><Relationship Id="rId1" Type="http://schemas.openxmlformats.org/officeDocument/2006/relationships/tags" Target="../tags/tag129.xml"/><Relationship Id="rId4" Type="http://schemas.openxmlformats.org/officeDocument/2006/relationships/notesSlide" Target="../notesSlides/notesSlide10.xml"/></Relationships>
</file>

<file path=ppt/slides/_rels/slide170.xml.rels><?xml version="1.0" encoding="UTF-8" standalone="yes"?>
<Relationships xmlns="http://schemas.openxmlformats.org/package/2006/relationships"><Relationship Id="rId3" Type="http://schemas.openxmlformats.org/officeDocument/2006/relationships/tags" Target="../tags/tag577.xml"/><Relationship Id="rId2" Type="http://schemas.openxmlformats.org/officeDocument/2006/relationships/tags" Target="../tags/tag576.xml"/><Relationship Id="rId1" Type="http://schemas.openxmlformats.org/officeDocument/2006/relationships/tags" Target="../tags/tag575.xml"/><Relationship Id="rId4" Type="http://schemas.openxmlformats.org/officeDocument/2006/relationships/slideLayout" Target="../slideLayouts/slideLayout3.xml"/></Relationships>
</file>

<file path=ppt/slides/_rels/slide171.xml.rels><?xml version="1.0" encoding="UTF-8" standalone="yes"?>
<Relationships xmlns="http://schemas.openxmlformats.org/package/2006/relationships"><Relationship Id="rId3" Type="http://schemas.openxmlformats.org/officeDocument/2006/relationships/tags" Target="../tags/tag580.xml"/><Relationship Id="rId7" Type="http://schemas.openxmlformats.org/officeDocument/2006/relationships/slideLayout" Target="../slideLayouts/slideLayout3.xml"/><Relationship Id="rId2" Type="http://schemas.openxmlformats.org/officeDocument/2006/relationships/tags" Target="../tags/tag579.xml"/><Relationship Id="rId1" Type="http://schemas.openxmlformats.org/officeDocument/2006/relationships/tags" Target="../tags/tag578.xml"/><Relationship Id="rId6" Type="http://schemas.openxmlformats.org/officeDocument/2006/relationships/tags" Target="../tags/tag583.xml"/><Relationship Id="rId5" Type="http://schemas.openxmlformats.org/officeDocument/2006/relationships/tags" Target="../tags/tag582.xml"/><Relationship Id="rId4" Type="http://schemas.openxmlformats.org/officeDocument/2006/relationships/tags" Target="../tags/tag581.xml"/></Relationships>
</file>

<file path=ppt/slides/_rels/slide172.xml.rels><?xml version="1.0" encoding="UTF-8" standalone="yes"?>
<Relationships xmlns="http://schemas.openxmlformats.org/package/2006/relationships"><Relationship Id="rId3" Type="http://schemas.openxmlformats.org/officeDocument/2006/relationships/tags" Target="../tags/tag586.xml"/><Relationship Id="rId2" Type="http://schemas.openxmlformats.org/officeDocument/2006/relationships/tags" Target="../tags/tag585.xml"/><Relationship Id="rId1" Type="http://schemas.openxmlformats.org/officeDocument/2006/relationships/tags" Target="../tags/tag584.xml"/><Relationship Id="rId5" Type="http://schemas.openxmlformats.org/officeDocument/2006/relationships/slideLayout" Target="../slideLayouts/slideLayout3.xml"/><Relationship Id="rId4" Type="http://schemas.openxmlformats.org/officeDocument/2006/relationships/tags" Target="../tags/tag587.xml"/></Relationships>
</file>

<file path=ppt/slides/_rels/slide173.xml.rels><?xml version="1.0" encoding="UTF-8" standalone="yes"?>
<Relationships xmlns="http://schemas.openxmlformats.org/package/2006/relationships"><Relationship Id="rId3" Type="http://schemas.openxmlformats.org/officeDocument/2006/relationships/tags" Target="../tags/tag590.xml"/><Relationship Id="rId2" Type="http://schemas.openxmlformats.org/officeDocument/2006/relationships/tags" Target="../tags/tag589.xml"/><Relationship Id="rId1" Type="http://schemas.openxmlformats.org/officeDocument/2006/relationships/tags" Target="../tags/tag588.xml"/><Relationship Id="rId5" Type="http://schemas.openxmlformats.org/officeDocument/2006/relationships/slideLayout" Target="../slideLayouts/slideLayout3.xml"/><Relationship Id="rId4" Type="http://schemas.openxmlformats.org/officeDocument/2006/relationships/tags" Target="../tags/tag591.xml"/></Relationships>
</file>

<file path=ppt/slides/_rels/slide174.xml.rels><?xml version="1.0" encoding="UTF-8" standalone="yes"?>
<Relationships xmlns="http://schemas.openxmlformats.org/package/2006/relationships"><Relationship Id="rId8" Type="http://schemas.openxmlformats.org/officeDocument/2006/relationships/tags" Target="../tags/tag599.xml"/><Relationship Id="rId13" Type="http://schemas.openxmlformats.org/officeDocument/2006/relationships/image" Target="../media/image33.jpeg"/><Relationship Id="rId3" Type="http://schemas.openxmlformats.org/officeDocument/2006/relationships/tags" Target="../tags/tag594.xml"/><Relationship Id="rId7" Type="http://schemas.openxmlformats.org/officeDocument/2006/relationships/tags" Target="../tags/tag598.xml"/><Relationship Id="rId12" Type="http://schemas.openxmlformats.org/officeDocument/2006/relationships/image" Target="../media/image32.jpeg"/><Relationship Id="rId2" Type="http://schemas.openxmlformats.org/officeDocument/2006/relationships/tags" Target="../tags/tag593.xml"/><Relationship Id="rId1" Type="http://schemas.openxmlformats.org/officeDocument/2006/relationships/tags" Target="../tags/tag592.xml"/><Relationship Id="rId6" Type="http://schemas.openxmlformats.org/officeDocument/2006/relationships/tags" Target="../tags/tag597.xml"/><Relationship Id="rId11" Type="http://schemas.openxmlformats.org/officeDocument/2006/relationships/image" Target="../media/image31.jpeg"/><Relationship Id="rId5" Type="http://schemas.openxmlformats.org/officeDocument/2006/relationships/tags" Target="../tags/tag596.xml"/><Relationship Id="rId10" Type="http://schemas.openxmlformats.org/officeDocument/2006/relationships/slideLayout" Target="../slideLayouts/slideLayout3.xml"/><Relationship Id="rId4" Type="http://schemas.openxmlformats.org/officeDocument/2006/relationships/tags" Target="../tags/tag595.xml"/><Relationship Id="rId9" Type="http://schemas.openxmlformats.org/officeDocument/2006/relationships/tags" Target="../tags/tag600.xml"/></Relationships>
</file>

<file path=ppt/slides/_rels/slide175.xml.rels><?xml version="1.0" encoding="UTF-8" standalone="yes"?>
<Relationships xmlns="http://schemas.openxmlformats.org/package/2006/relationships"><Relationship Id="rId8" Type="http://schemas.openxmlformats.org/officeDocument/2006/relationships/image" Target="../media/image34.jpeg"/><Relationship Id="rId3" Type="http://schemas.openxmlformats.org/officeDocument/2006/relationships/tags" Target="../tags/tag603.xml"/><Relationship Id="rId7" Type="http://schemas.openxmlformats.org/officeDocument/2006/relationships/slideLayout" Target="../slideLayouts/slideLayout3.xml"/><Relationship Id="rId2" Type="http://schemas.openxmlformats.org/officeDocument/2006/relationships/tags" Target="../tags/tag602.xml"/><Relationship Id="rId1" Type="http://schemas.openxmlformats.org/officeDocument/2006/relationships/tags" Target="../tags/tag601.xml"/><Relationship Id="rId6" Type="http://schemas.openxmlformats.org/officeDocument/2006/relationships/tags" Target="../tags/tag606.xml"/><Relationship Id="rId5" Type="http://schemas.openxmlformats.org/officeDocument/2006/relationships/tags" Target="../tags/tag605.xml"/><Relationship Id="rId10" Type="http://schemas.openxmlformats.org/officeDocument/2006/relationships/image" Target="../media/image36.jpeg"/><Relationship Id="rId4" Type="http://schemas.openxmlformats.org/officeDocument/2006/relationships/tags" Target="../tags/tag604.xml"/><Relationship Id="rId9" Type="http://schemas.openxmlformats.org/officeDocument/2006/relationships/image" Target="../media/image35.jpeg"/></Relationships>
</file>

<file path=ppt/slides/_rels/slide176.xml.rels><?xml version="1.0" encoding="UTF-8" standalone="yes"?>
<Relationships xmlns="http://schemas.openxmlformats.org/package/2006/relationships"><Relationship Id="rId3" Type="http://schemas.openxmlformats.org/officeDocument/2006/relationships/tags" Target="../tags/tag609.xml"/><Relationship Id="rId2" Type="http://schemas.openxmlformats.org/officeDocument/2006/relationships/tags" Target="../tags/tag608.xml"/><Relationship Id="rId1" Type="http://schemas.openxmlformats.org/officeDocument/2006/relationships/tags" Target="../tags/tag607.xml"/><Relationship Id="rId6" Type="http://schemas.openxmlformats.org/officeDocument/2006/relationships/image" Target="../media/image37.png"/><Relationship Id="rId5" Type="http://schemas.openxmlformats.org/officeDocument/2006/relationships/slideLayout" Target="../slideLayouts/slideLayout3.xml"/><Relationship Id="rId4" Type="http://schemas.openxmlformats.org/officeDocument/2006/relationships/tags" Target="../tags/tag610.xml"/></Relationships>
</file>

<file path=ppt/slides/_rels/slide177.xml.rels><?xml version="1.0" encoding="UTF-8" standalone="yes"?>
<Relationships xmlns="http://schemas.openxmlformats.org/package/2006/relationships"><Relationship Id="rId3" Type="http://schemas.openxmlformats.org/officeDocument/2006/relationships/tags" Target="../tags/tag613.xml"/><Relationship Id="rId2" Type="http://schemas.openxmlformats.org/officeDocument/2006/relationships/tags" Target="../tags/tag612.xml"/><Relationship Id="rId1" Type="http://schemas.openxmlformats.org/officeDocument/2006/relationships/tags" Target="../tags/tag611.xml"/><Relationship Id="rId4" Type="http://schemas.openxmlformats.org/officeDocument/2006/relationships/slideLayout" Target="../slideLayouts/slideLayout3.xml"/></Relationships>
</file>

<file path=ppt/slides/_rels/slide178.xml.rels><?xml version="1.0" encoding="UTF-8" standalone="yes"?>
<Relationships xmlns="http://schemas.openxmlformats.org/package/2006/relationships"><Relationship Id="rId3" Type="http://schemas.openxmlformats.org/officeDocument/2006/relationships/tags" Target="../tags/tag616.xml"/><Relationship Id="rId2" Type="http://schemas.openxmlformats.org/officeDocument/2006/relationships/tags" Target="../tags/tag615.xml"/><Relationship Id="rId1" Type="http://schemas.openxmlformats.org/officeDocument/2006/relationships/tags" Target="../tags/tag614.xml"/><Relationship Id="rId4" Type="http://schemas.openxmlformats.org/officeDocument/2006/relationships/slideLayout" Target="../slideLayouts/slideLayout3.xml"/></Relationships>
</file>

<file path=ppt/slides/_rels/slide179.xml.rels><?xml version="1.0" encoding="UTF-8" standalone="yes"?>
<Relationships xmlns="http://schemas.openxmlformats.org/package/2006/relationships"><Relationship Id="rId3" Type="http://schemas.openxmlformats.org/officeDocument/2006/relationships/tags" Target="../tags/tag619.xml"/><Relationship Id="rId2" Type="http://schemas.openxmlformats.org/officeDocument/2006/relationships/tags" Target="../tags/tag618.xml"/><Relationship Id="rId1" Type="http://schemas.openxmlformats.org/officeDocument/2006/relationships/tags" Target="../tags/tag617.xml"/><Relationship Id="rId4"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131.xml"/></Relationships>
</file>

<file path=ppt/slides/_rels/slide18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621.xml"/><Relationship Id="rId1" Type="http://schemas.openxmlformats.org/officeDocument/2006/relationships/tags" Target="../tags/tag620.xml"/></Relationships>
</file>

<file path=ppt/slides/_rels/slide181.xml.rels><?xml version="1.0" encoding="UTF-8" standalone="yes"?>
<Relationships xmlns="http://schemas.openxmlformats.org/package/2006/relationships"><Relationship Id="rId3" Type="http://schemas.openxmlformats.org/officeDocument/2006/relationships/tags" Target="../tags/tag624.xml"/><Relationship Id="rId2" Type="http://schemas.openxmlformats.org/officeDocument/2006/relationships/tags" Target="../tags/tag623.xml"/><Relationship Id="rId1" Type="http://schemas.openxmlformats.org/officeDocument/2006/relationships/tags" Target="../tags/tag622.xml"/><Relationship Id="rId5" Type="http://schemas.openxmlformats.org/officeDocument/2006/relationships/image" Target="../media/image38.png"/><Relationship Id="rId4" Type="http://schemas.openxmlformats.org/officeDocument/2006/relationships/slideLayout" Target="../slideLayouts/slideLayout3.xml"/></Relationships>
</file>

<file path=ppt/slides/_rels/slide182.xml.rels><?xml version="1.0" encoding="UTF-8" standalone="yes"?>
<Relationships xmlns="http://schemas.openxmlformats.org/package/2006/relationships"><Relationship Id="rId3" Type="http://schemas.openxmlformats.org/officeDocument/2006/relationships/tags" Target="../tags/tag627.xml"/><Relationship Id="rId2" Type="http://schemas.openxmlformats.org/officeDocument/2006/relationships/tags" Target="../tags/tag626.xml"/><Relationship Id="rId1" Type="http://schemas.openxmlformats.org/officeDocument/2006/relationships/tags" Target="../tags/tag625.xml"/><Relationship Id="rId5" Type="http://schemas.openxmlformats.org/officeDocument/2006/relationships/slideLayout" Target="../slideLayouts/slideLayout3.xml"/><Relationship Id="rId4" Type="http://schemas.openxmlformats.org/officeDocument/2006/relationships/tags" Target="../tags/tag628.xml"/></Relationships>
</file>

<file path=ppt/slides/_rels/slide183.xml.rels><?xml version="1.0" encoding="UTF-8" standalone="yes"?>
<Relationships xmlns="http://schemas.openxmlformats.org/package/2006/relationships"><Relationship Id="rId3" Type="http://schemas.openxmlformats.org/officeDocument/2006/relationships/tags" Target="../tags/tag631.xml"/><Relationship Id="rId7" Type="http://schemas.openxmlformats.org/officeDocument/2006/relationships/image" Target="../media/image39.png"/><Relationship Id="rId2" Type="http://schemas.openxmlformats.org/officeDocument/2006/relationships/tags" Target="../tags/tag630.xml"/><Relationship Id="rId1" Type="http://schemas.openxmlformats.org/officeDocument/2006/relationships/tags" Target="../tags/tag629.xml"/><Relationship Id="rId6" Type="http://schemas.openxmlformats.org/officeDocument/2006/relationships/slideLayout" Target="../slideLayouts/slideLayout3.xml"/><Relationship Id="rId5" Type="http://schemas.openxmlformats.org/officeDocument/2006/relationships/tags" Target="../tags/tag633.xml"/><Relationship Id="rId4" Type="http://schemas.openxmlformats.org/officeDocument/2006/relationships/tags" Target="../tags/tag632.xml"/></Relationships>
</file>

<file path=ppt/slides/_rels/slide184.xml.rels><?xml version="1.0" encoding="UTF-8" standalone="yes"?>
<Relationships xmlns="http://schemas.openxmlformats.org/package/2006/relationships"><Relationship Id="rId3" Type="http://schemas.openxmlformats.org/officeDocument/2006/relationships/tags" Target="../tags/tag636.xml"/><Relationship Id="rId2" Type="http://schemas.openxmlformats.org/officeDocument/2006/relationships/tags" Target="../tags/tag635.xml"/><Relationship Id="rId1" Type="http://schemas.openxmlformats.org/officeDocument/2006/relationships/tags" Target="../tags/tag634.xml"/><Relationship Id="rId4" Type="http://schemas.openxmlformats.org/officeDocument/2006/relationships/slideLayout" Target="../slideLayouts/slideLayout3.xml"/></Relationships>
</file>

<file path=ppt/slides/_rels/slide185.xml.rels><?xml version="1.0" encoding="UTF-8" standalone="yes"?>
<Relationships xmlns="http://schemas.openxmlformats.org/package/2006/relationships"><Relationship Id="rId3" Type="http://schemas.openxmlformats.org/officeDocument/2006/relationships/tags" Target="../tags/tag639.xml"/><Relationship Id="rId2" Type="http://schemas.openxmlformats.org/officeDocument/2006/relationships/tags" Target="../tags/tag638.xml"/><Relationship Id="rId1" Type="http://schemas.openxmlformats.org/officeDocument/2006/relationships/tags" Target="../tags/tag637.xml"/><Relationship Id="rId4" Type="http://schemas.openxmlformats.org/officeDocument/2006/relationships/slideLayout" Target="../slideLayouts/slideLayout3.xml"/></Relationships>
</file>

<file path=ppt/slides/_rels/slide186.xml.rels><?xml version="1.0" encoding="UTF-8" standalone="yes"?>
<Relationships xmlns="http://schemas.openxmlformats.org/package/2006/relationships"><Relationship Id="rId3" Type="http://schemas.openxmlformats.org/officeDocument/2006/relationships/tags" Target="../tags/tag642.xml"/><Relationship Id="rId2" Type="http://schemas.openxmlformats.org/officeDocument/2006/relationships/tags" Target="../tags/tag641.xml"/><Relationship Id="rId1" Type="http://schemas.openxmlformats.org/officeDocument/2006/relationships/tags" Target="../tags/tag640.xml"/><Relationship Id="rId6" Type="http://schemas.openxmlformats.org/officeDocument/2006/relationships/image" Target="../media/image40.png"/><Relationship Id="rId5" Type="http://schemas.openxmlformats.org/officeDocument/2006/relationships/slideLayout" Target="../slideLayouts/slideLayout3.xml"/><Relationship Id="rId4" Type="http://schemas.openxmlformats.org/officeDocument/2006/relationships/tags" Target="../tags/tag643.xml"/></Relationships>
</file>

<file path=ppt/slides/_rels/slide187.xml.rels><?xml version="1.0" encoding="UTF-8" standalone="yes"?>
<Relationships xmlns="http://schemas.openxmlformats.org/package/2006/relationships"><Relationship Id="rId3" Type="http://schemas.openxmlformats.org/officeDocument/2006/relationships/tags" Target="../tags/tag646.xml"/><Relationship Id="rId2" Type="http://schemas.openxmlformats.org/officeDocument/2006/relationships/tags" Target="../tags/tag645.xml"/><Relationship Id="rId1" Type="http://schemas.openxmlformats.org/officeDocument/2006/relationships/tags" Target="../tags/tag644.xml"/><Relationship Id="rId4" Type="http://schemas.openxmlformats.org/officeDocument/2006/relationships/slideLayout" Target="../slideLayouts/slideLayout3.xml"/></Relationships>
</file>

<file path=ppt/slides/_rels/slide188.xml.rels><?xml version="1.0" encoding="UTF-8" standalone="yes"?>
<Relationships xmlns="http://schemas.openxmlformats.org/package/2006/relationships"><Relationship Id="rId3" Type="http://schemas.openxmlformats.org/officeDocument/2006/relationships/tags" Target="../tags/tag649.xml"/><Relationship Id="rId2" Type="http://schemas.openxmlformats.org/officeDocument/2006/relationships/tags" Target="../tags/tag648.xml"/><Relationship Id="rId1" Type="http://schemas.openxmlformats.org/officeDocument/2006/relationships/tags" Target="../tags/tag647.xml"/><Relationship Id="rId4" Type="http://schemas.openxmlformats.org/officeDocument/2006/relationships/slideLayout" Target="../slideLayouts/slideLayout3.xml"/></Relationships>
</file>

<file path=ppt/slides/_rels/slide189.xml.rels><?xml version="1.0" encoding="UTF-8" standalone="yes"?>
<Relationships xmlns="http://schemas.openxmlformats.org/package/2006/relationships"><Relationship Id="rId3" Type="http://schemas.openxmlformats.org/officeDocument/2006/relationships/tags" Target="../tags/tag652.xml"/><Relationship Id="rId7" Type="http://schemas.openxmlformats.org/officeDocument/2006/relationships/image" Target="../media/image43.png"/><Relationship Id="rId2" Type="http://schemas.openxmlformats.org/officeDocument/2006/relationships/tags" Target="../tags/tag651.xml"/><Relationship Id="rId1" Type="http://schemas.openxmlformats.org/officeDocument/2006/relationships/tags" Target="../tags/tag650.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90.xml.rels><?xml version="1.0" encoding="UTF-8" standalone="yes"?>
<Relationships xmlns="http://schemas.openxmlformats.org/package/2006/relationships"><Relationship Id="rId3" Type="http://schemas.openxmlformats.org/officeDocument/2006/relationships/tags" Target="../tags/tag655.xml"/><Relationship Id="rId2" Type="http://schemas.openxmlformats.org/officeDocument/2006/relationships/tags" Target="../tags/tag654.xml"/><Relationship Id="rId1" Type="http://schemas.openxmlformats.org/officeDocument/2006/relationships/tags" Target="../tags/tag653.xml"/><Relationship Id="rId4" Type="http://schemas.openxmlformats.org/officeDocument/2006/relationships/slideLayout" Target="../slideLayouts/slideLayout3.xml"/></Relationships>
</file>

<file path=ppt/slides/_rels/slide191.xml.rels><?xml version="1.0" encoding="UTF-8" standalone="yes"?>
<Relationships xmlns="http://schemas.openxmlformats.org/package/2006/relationships"><Relationship Id="rId3" Type="http://schemas.openxmlformats.org/officeDocument/2006/relationships/tags" Target="../tags/tag658.xml"/><Relationship Id="rId2" Type="http://schemas.openxmlformats.org/officeDocument/2006/relationships/tags" Target="../tags/tag657.xml"/><Relationship Id="rId1" Type="http://schemas.openxmlformats.org/officeDocument/2006/relationships/tags" Target="../tags/tag656.xml"/><Relationship Id="rId4" Type="http://schemas.openxmlformats.org/officeDocument/2006/relationships/slideLayout" Target="../slideLayouts/slideLayout3.xml"/></Relationships>
</file>

<file path=ppt/slides/_rels/slide192.xml.rels><?xml version="1.0" encoding="UTF-8" standalone="yes"?>
<Relationships xmlns="http://schemas.openxmlformats.org/package/2006/relationships"><Relationship Id="rId3" Type="http://schemas.openxmlformats.org/officeDocument/2006/relationships/tags" Target="../tags/tag661.xml"/><Relationship Id="rId2" Type="http://schemas.openxmlformats.org/officeDocument/2006/relationships/tags" Target="../tags/tag660.xml"/><Relationship Id="rId1" Type="http://schemas.openxmlformats.org/officeDocument/2006/relationships/tags" Target="../tags/tag659.xml"/><Relationship Id="rId4" Type="http://schemas.openxmlformats.org/officeDocument/2006/relationships/slideLayout" Target="../slideLayouts/slideLayout3.xml"/></Relationships>
</file>

<file path=ppt/slides/_rels/slide193.xml.rels><?xml version="1.0" encoding="UTF-8" standalone="yes"?>
<Relationships xmlns="http://schemas.openxmlformats.org/package/2006/relationships"><Relationship Id="rId3" Type="http://schemas.openxmlformats.org/officeDocument/2006/relationships/tags" Target="../tags/tag664.xml"/><Relationship Id="rId2" Type="http://schemas.openxmlformats.org/officeDocument/2006/relationships/tags" Target="../tags/tag663.xml"/><Relationship Id="rId1" Type="http://schemas.openxmlformats.org/officeDocument/2006/relationships/tags" Target="../tags/tag662.xml"/><Relationship Id="rId6" Type="http://schemas.openxmlformats.org/officeDocument/2006/relationships/image" Target="../media/image44.png"/><Relationship Id="rId5" Type="http://schemas.openxmlformats.org/officeDocument/2006/relationships/slideLayout" Target="../slideLayouts/slideLayout3.xml"/><Relationship Id="rId4" Type="http://schemas.openxmlformats.org/officeDocument/2006/relationships/tags" Target="../tags/tag665.xml"/></Relationships>
</file>

<file path=ppt/slides/_rels/slide194.xml.rels><?xml version="1.0" encoding="UTF-8" standalone="yes"?>
<Relationships xmlns="http://schemas.openxmlformats.org/package/2006/relationships"><Relationship Id="rId3" Type="http://schemas.openxmlformats.org/officeDocument/2006/relationships/tags" Target="../tags/tag668.xml"/><Relationship Id="rId2" Type="http://schemas.openxmlformats.org/officeDocument/2006/relationships/tags" Target="../tags/tag667.xml"/><Relationship Id="rId1" Type="http://schemas.openxmlformats.org/officeDocument/2006/relationships/tags" Target="../tags/tag666.xml"/><Relationship Id="rId4" Type="http://schemas.openxmlformats.org/officeDocument/2006/relationships/slideLayout" Target="../slideLayouts/slideLayout3.xml"/></Relationships>
</file>

<file path=ppt/slides/_rels/slide195.xml.rels><?xml version="1.0" encoding="UTF-8" standalone="yes"?>
<Relationships xmlns="http://schemas.openxmlformats.org/package/2006/relationships"><Relationship Id="rId3" Type="http://schemas.openxmlformats.org/officeDocument/2006/relationships/tags" Target="../tags/tag671.xml"/><Relationship Id="rId2" Type="http://schemas.openxmlformats.org/officeDocument/2006/relationships/tags" Target="../tags/tag670.xml"/><Relationship Id="rId1" Type="http://schemas.openxmlformats.org/officeDocument/2006/relationships/tags" Target="../tags/tag669.xml"/><Relationship Id="rId5" Type="http://schemas.openxmlformats.org/officeDocument/2006/relationships/slideLayout" Target="../slideLayouts/slideLayout3.xml"/><Relationship Id="rId4" Type="http://schemas.openxmlformats.org/officeDocument/2006/relationships/tags" Target="../tags/tag672.xml"/></Relationships>
</file>

<file path=ppt/slides/_rels/slide196.xml.rels><?xml version="1.0" encoding="UTF-8" standalone="yes"?>
<Relationships xmlns="http://schemas.openxmlformats.org/package/2006/relationships"><Relationship Id="rId3" Type="http://schemas.openxmlformats.org/officeDocument/2006/relationships/tags" Target="../tags/tag675.xml"/><Relationship Id="rId2" Type="http://schemas.openxmlformats.org/officeDocument/2006/relationships/tags" Target="../tags/tag674.xml"/><Relationship Id="rId1" Type="http://schemas.openxmlformats.org/officeDocument/2006/relationships/tags" Target="../tags/tag673.xml"/><Relationship Id="rId4" Type="http://schemas.openxmlformats.org/officeDocument/2006/relationships/slideLayout" Target="../slideLayouts/slideLayout3.xml"/></Relationships>
</file>

<file path=ppt/slides/_rels/slide197.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3.xml"/><Relationship Id="rId1" Type="http://schemas.openxmlformats.org/officeDocument/2006/relationships/tags" Target="../tags/tag676.xml"/></Relationships>
</file>

<file path=ppt/slides/_rels/slide198.xml.rels><?xml version="1.0" encoding="UTF-8" standalone="yes"?>
<Relationships xmlns="http://schemas.openxmlformats.org/package/2006/relationships"><Relationship Id="rId3" Type="http://schemas.openxmlformats.org/officeDocument/2006/relationships/tags" Target="../tags/tag679.xml"/><Relationship Id="rId2" Type="http://schemas.openxmlformats.org/officeDocument/2006/relationships/tags" Target="../tags/tag678.xml"/><Relationship Id="rId1" Type="http://schemas.openxmlformats.org/officeDocument/2006/relationships/tags" Target="../tags/tag677.xml"/><Relationship Id="rId4" Type="http://schemas.openxmlformats.org/officeDocument/2006/relationships/slideLayout" Target="../slideLayouts/slideLayout3.xml"/></Relationships>
</file>

<file path=ppt/slides/_rels/slide199.xml.rels><?xml version="1.0" encoding="UTF-8" standalone="yes"?>
<Relationships xmlns="http://schemas.openxmlformats.org/package/2006/relationships"><Relationship Id="rId3" Type="http://schemas.openxmlformats.org/officeDocument/2006/relationships/tags" Target="../tags/tag682.xml"/><Relationship Id="rId2" Type="http://schemas.openxmlformats.org/officeDocument/2006/relationships/tags" Target="../tags/tag681.xml"/><Relationship Id="rId1" Type="http://schemas.openxmlformats.org/officeDocument/2006/relationships/tags" Target="../tags/tag680.xml"/><Relationship Id="rId4"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tags" Target="../tags/tag59.xml"/><Relationship Id="rId2" Type="http://schemas.openxmlformats.org/officeDocument/2006/relationships/tags" Target="../tags/tag58.xml"/><Relationship Id="rId1" Type="http://schemas.openxmlformats.org/officeDocument/2006/relationships/tags" Target="../tags/tag57.xml"/><Relationship Id="rId4"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tags" Target="../tags/tag139.xml"/><Relationship Id="rId13" Type="http://schemas.openxmlformats.org/officeDocument/2006/relationships/tags" Target="../tags/tag144.xml"/><Relationship Id="rId3" Type="http://schemas.openxmlformats.org/officeDocument/2006/relationships/tags" Target="../tags/tag134.xml"/><Relationship Id="rId7" Type="http://schemas.openxmlformats.org/officeDocument/2006/relationships/tags" Target="../tags/tag138.xml"/><Relationship Id="rId12" Type="http://schemas.openxmlformats.org/officeDocument/2006/relationships/tags" Target="../tags/tag143.xml"/><Relationship Id="rId2" Type="http://schemas.openxmlformats.org/officeDocument/2006/relationships/tags" Target="../tags/tag133.xml"/><Relationship Id="rId16" Type="http://schemas.openxmlformats.org/officeDocument/2006/relationships/slideLayout" Target="../slideLayouts/slideLayout3.xml"/><Relationship Id="rId1" Type="http://schemas.openxmlformats.org/officeDocument/2006/relationships/tags" Target="../tags/tag132.xml"/><Relationship Id="rId6" Type="http://schemas.openxmlformats.org/officeDocument/2006/relationships/tags" Target="../tags/tag137.xml"/><Relationship Id="rId11" Type="http://schemas.openxmlformats.org/officeDocument/2006/relationships/tags" Target="../tags/tag142.xml"/><Relationship Id="rId5" Type="http://schemas.openxmlformats.org/officeDocument/2006/relationships/tags" Target="../tags/tag136.xml"/><Relationship Id="rId15" Type="http://schemas.openxmlformats.org/officeDocument/2006/relationships/tags" Target="../tags/tag146.xml"/><Relationship Id="rId10" Type="http://schemas.openxmlformats.org/officeDocument/2006/relationships/tags" Target="../tags/tag141.xml"/><Relationship Id="rId4" Type="http://schemas.openxmlformats.org/officeDocument/2006/relationships/tags" Target="../tags/tag135.xml"/><Relationship Id="rId9" Type="http://schemas.openxmlformats.org/officeDocument/2006/relationships/tags" Target="../tags/tag140.xml"/><Relationship Id="rId14" Type="http://schemas.openxmlformats.org/officeDocument/2006/relationships/tags" Target="../tags/tag145.xml"/></Relationships>
</file>

<file path=ppt/slides/_rels/slide200.xml.rels><?xml version="1.0" encoding="UTF-8" standalone="yes"?>
<Relationships xmlns="http://schemas.openxmlformats.org/package/2006/relationships"><Relationship Id="rId3" Type="http://schemas.openxmlformats.org/officeDocument/2006/relationships/tags" Target="../tags/tag685.xml"/><Relationship Id="rId2" Type="http://schemas.openxmlformats.org/officeDocument/2006/relationships/tags" Target="../tags/tag684.xml"/><Relationship Id="rId1" Type="http://schemas.openxmlformats.org/officeDocument/2006/relationships/tags" Target="../tags/tag683.xml"/><Relationship Id="rId4" Type="http://schemas.openxmlformats.org/officeDocument/2006/relationships/slideLayout" Target="../slideLayouts/slideLayout3.xml"/></Relationships>
</file>

<file path=ppt/slides/_rels/slide201.xml.rels><?xml version="1.0" encoding="UTF-8" standalone="yes"?>
<Relationships xmlns="http://schemas.openxmlformats.org/package/2006/relationships"><Relationship Id="rId3" Type="http://schemas.openxmlformats.org/officeDocument/2006/relationships/tags" Target="../tags/tag688.xml"/><Relationship Id="rId2" Type="http://schemas.openxmlformats.org/officeDocument/2006/relationships/tags" Target="../tags/tag687.xml"/><Relationship Id="rId1" Type="http://schemas.openxmlformats.org/officeDocument/2006/relationships/tags" Target="../tags/tag686.xml"/><Relationship Id="rId4" Type="http://schemas.openxmlformats.org/officeDocument/2006/relationships/slideLayout" Target="../slideLayouts/slideLayout3.xml"/></Relationships>
</file>

<file path=ppt/slides/_rels/slide202.xml.rels><?xml version="1.0" encoding="UTF-8" standalone="yes"?>
<Relationships xmlns="http://schemas.openxmlformats.org/package/2006/relationships"><Relationship Id="rId3" Type="http://schemas.openxmlformats.org/officeDocument/2006/relationships/tags" Target="../tags/tag691.xml"/><Relationship Id="rId2" Type="http://schemas.openxmlformats.org/officeDocument/2006/relationships/tags" Target="../tags/tag690.xml"/><Relationship Id="rId1" Type="http://schemas.openxmlformats.org/officeDocument/2006/relationships/tags" Target="../tags/tag689.xml"/><Relationship Id="rId4"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3" Type="http://schemas.openxmlformats.org/officeDocument/2006/relationships/tags" Target="../tags/tag694.xml"/><Relationship Id="rId2" Type="http://schemas.openxmlformats.org/officeDocument/2006/relationships/tags" Target="../tags/tag693.xml"/><Relationship Id="rId1" Type="http://schemas.openxmlformats.org/officeDocument/2006/relationships/tags" Target="../tags/tag692.xml"/><Relationship Id="rId4" Type="http://schemas.openxmlformats.org/officeDocument/2006/relationships/slideLayout" Target="../slideLayouts/slideLayout3.xml"/></Relationships>
</file>

<file path=ppt/slides/_rels/slide204.xml.rels><?xml version="1.0" encoding="UTF-8" standalone="yes"?>
<Relationships xmlns="http://schemas.openxmlformats.org/package/2006/relationships"><Relationship Id="rId3" Type="http://schemas.openxmlformats.org/officeDocument/2006/relationships/tags" Target="../tags/tag697.xml"/><Relationship Id="rId2" Type="http://schemas.openxmlformats.org/officeDocument/2006/relationships/tags" Target="../tags/tag696.xml"/><Relationship Id="rId1" Type="http://schemas.openxmlformats.org/officeDocument/2006/relationships/tags" Target="../tags/tag695.xml"/><Relationship Id="rId4" Type="http://schemas.openxmlformats.org/officeDocument/2006/relationships/slideLayout" Target="../slideLayouts/slideLayout3.xml"/></Relationships>
</file>

<file path=ppt/slides/_rels/slide20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slideLayout" Target="../slideLayouts/slideLayout3.xml"/><Relationship Id="rId1" Type="http://schemas.openxmlformats.org/officeDocument/2006/relationships/tags" Target="../tags/tag698.xml"/></Relationships>
</file>

<file path=ppt/slides/_rels/slide20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slideLayout" Target="../slideLayouts/slideLayout3.xml"/><Relationship Id="rId1" Type="http://schemas.openxmlformats.org/officeDocument/2006/relationships/tags" Target="../tags/tag699.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slideLayout" Target="../slideLayouts/slideLayout3.xml"/><Relationship Id="rId1" Type="http://schemas.openxmlformats.org/officeDocument/2006/relationships/tags" Target="../tags/tag700.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3.xml"/><Relationship Id="rId1" Type="http://schemas.openxmlformats.org/officeDocument/2006/relationships/tags" Target="../tags/tag14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slideLayout" Target="../slideLayouts/slideLayout3.xml"/><Relationship Id="rId1" Type="http://schemas.openxmlformats.org/officeDocument/2006/relationships/tags" Target="../tags/tag701.xml"/></Relationships>
</file>

<file path=ppt/slides/_rels/slide21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slideLayout" Target="../slideLayouts/slideLayout3.xml"/><Relationship Id="rId1" Type="http://schemas.openxmlformats.org/officeDocument/2006/relationships/tags" Target="../tags/tag702.xml"/></Relationships>
</file>

<file path=ppt/slides/_rels/slide21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slideLayout" Target="../slideLayouts/slideLayout3.xml"/><Relationship Id="rId1" Type="http://schemas.openxmlformats.org/officeDocument/2006/relationships/tags" Target="../tags/tag703.xml"/></Relationships>
</file>

<file path=ppt/slides/_rels/slide21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slideLayout" Target="../slideLayouts/slideLayout3.xml"/><Relationship Id="rId1" Type="http://schemas.openxmlformats.org/officeDocument/2006/relationships/tags" Target="../tags/tag704.xml"/></Relationships>
</file>

<file path=ppt/slides/_rels/slide21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706.xml"/><Relationship Id="rId1" Type="http://schemas.openxmlformats.org/officeDocument/2006/relationships/tags" Target="../tags/tag705.xml"/><Relationship Id="rId4" Type="http://schemas.openxmlformats.org/officeDocument/2006/relationships/image" Target="../media/image52.png"/></Relationships>
</file>

<file path=ppt/slides/_rels/slide21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slideLayout" Target="../slideLayouts/slideLayout3.xml"/><Relationship Id="rId1" Type="http://schemas.openxmlformats.org/officeDocument/2006/relationships/tags" Target="../tags/tag707.xml"/></Relationships>
</file>

<file path=ppt/slides/_rels/slide21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709.xml"/><Relationship Id="rId1" Type="http://schemas.openxmlformats.org/officeDocument/2006/relationships/tags" Target="../tags/tag708.xml"/><Relationship Id="rId5" Type="http://schemas.openxmlformats.org/officeDocument/2006/relationships/image" Target="../media/image55.png"/><Relationship Id="rId4" Type="http://schemas.openxmlformats.org/officeDocument/2006/relationships/image" Target="../media/image54.png"/></Relationships>
</file>

<file path=ppt/slides/_rels/slide21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slideLayout" Target="../slideLayouts/slideLayout3.xml"/><Relationship Id="rId1" Type="http://schemas.openxmlformats.org/officeDocument/2006/relationships/tags" Target="../tags/tag710.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tags" Target="../tags/tag150.xml"/><Relationship Id="rId2" Type="http://schemas.openxmlformats.org/officeDocument/2006/relationships/tags" Target="../tags/tag149.xml"/><Relationship Id="rId1" Type="http://schemas.openxmlformats.org/officeDocument/2006/relationships/tags" Target="../tags/tag148.xml"/><Relationship Id="rId5" Type="http://schemas.openxmlformats.org/officeDocument/2006/relationships/notesSlide" Target="../notesSlides/notesSlide13.xml"/><Relationship Id="rId4"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tags" Target="../tags/tag153.xml"/><Relationship Id="rId2" Type="http://schemas.openxmlformats.org/officeDocument/2006/relationships/tags" Target="../tags/tag152.xml"/><Relationship Id="rId1" Type="http://schemas.openxmlformats.org/officeDocument/2006/relationships/tags" Target="../tags/tag151.xml"/><Relationship Id="rId5" Type="http://schemas.openxmlformats.org/officeDocument/2006/relationships/notesSlide" Target="../notesSlides/notesSlide14.xml"/><Relationship Id="rId4"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155.xml"/><Relationship Id="rId1" Type="http://schemas.openxmlformats.org/officeDocument/2006/relationships/tags" Target="../tags/tag15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3.xml"/><Relationship Id="rId1" Type="http://schemas.openxmlformats.org/officeDocument/2006/relationships/tags" Target="../tags/tag15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61.xml"/><Relationship Id="rId1" Type="http://schemas.openxmlformats.org/officeDocument/2006/relationships/tags" Target="../tags/tag60.xml"/></Relationships>
</file>

<file path=ppt/slides/_rels/slide3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3.xml"/><Relationship Id="rId1" Type="http://schemas.openxmlformats.org/officeDocument/2006/relationships/tags" Target="../tags/tag157.xml"/></Relationships>
</file>

<file path=ppt/slides/_rels/slide3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tags" Target="../tags/tag160.xml"/><Relationship Id="rId2" Type="http://schemas.openxmlformats.org/officeDocument/2006/relationships/tags" Target="../tags/tag159.xml"/><Relationship Id="rId1" Type="http://schemas.openxmlformats.org/officeDocument/2006/relationships/tags" Target="../tags/tag158.xml"/><Relationship Id="rId4"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tags" Target="../tags/tag163.xml"/><Relationship Id="rId2" Type="http://schemas.openxmlformats.org/officeDocument/2006/relationships/tags" Target="../tags/tag162.xml"/><Relationship Id="rId1" Type="http://schemas.openxmlformats.org/officeDocument/2006/relationships/tags" Target="../tags/tag161.xml"/><Relationship Id="rId4"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tags" Target="../tags/tag166.xml"/><Relationship Id="rId2" Type="http://schemas.openxmlformats.org/officeDocument/2006/relationships/tags" Target="../tags/tag165.xml"/><Relationship Id="rId1" Type="http://schemas.openxmlformats.org/officeDocument/2006/relationships/tags" Target="../tags/tag164.xml"/><Relationship Id="rId4"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Layout" Target="../slideLayouts/slideLayout3.xml"/><Relationship Id="rId1" Type="http://schemas.openxmlformats.org/officeDocument/2006/relationships/tags" Target="../tags/tag16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tags" Target="../tags/tag170.xml"/><Relationship Id="rId2" Type="http://schemas.openxmlformats.org/officeDocument/2006/relationships/tags" Target="../tags/tag169.xml"/><Relationship Id="rId1" Type="http://schemas.openxmlformats.org/officeDocument/2006/relationships/tags" Target="../tags/tag168.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tags" Target="../tags/tag173.xml"/><Relationship Id="rId2" Type="http://schemas.openxmlformats.org/officeDocument/2006/relationships/tags" Target="../tags/tag172.xml"/><Relationship Id="rId1" Type="http://schemas.openxmlformats.org/officeDocument/2006/relationships/tags" Target="../tags/tag171.xml"/><Relationship Id="rId5" Type="http://schemas.openxmlformats.org/officeDocument/2006/relationships/notesSlide" Target="../notesSlides/notesSlide17.xml"/><Relationship Id="rId4"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tags" Target="../tags/tag176.xml"/><Relationship Id="rId2" Type="http://schemas.openxmlformats.org/officeDocument/2006/relationships/tags" Target="../tags/tag175.xml"/><Relationship Id="rId1" Type="http://schemas.openxmlformats.org/officeDocument/2006/relationships/tags" Target="../tags/tag174.xml"/><Relationship Id="rId4"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tags" Target="../tags/tag179.xml"/><Relationship Id="rId2" Type="http://schemas.openxmlformats.org/officeDocument/2006/relationships/tags" Target="../tags/tag178.xml"/><Relationship Id="rId1" Type="http://schemas.openxmlformats.org/officeDocument/2006/relationships/tags" Target="../tags/tag177.xml"/><Relationship Id="rId4"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8" Type="http://schemas.openxmlformats.org/officeDocument/2006/relationships/tags" Target="../tags/tag187.xml"/><Relationship Id="rId3" Type="http://schemas.openxmlformats.org/officeDocument/2006/relationships/tags" Target="../tags/tag182.xml"/><Relationship Id="rId7" Type="http://schemas.openxmlformats.org/officeDocument/2006/relationships/tags" Target="../tags/tag186.xml"/><Relationship Id="rId2" Type="http://schemas.openxmlformats.org/officeDocument/2006/relationships/tags" Target="../tags/tag181.xml"/><Relationship Id="rId1" Type="http://schemas.openxmlformats.org/officeDocument/2006/relationships/tags" Target="../tags/tag180.xml"/><Relationship Id="rId6" Type="http://schemas.openxmlformats.org/officeDocument/2006/relationships/tags" Target="../tags/tag185.xml"/><Relationship Id="rId5" Type="http://schemas.openxmlformats.org/officeDocument/2006/relationships/tags" Target="../tags/tag184.xml"/><Relationship Id="rId10" Type="http://schemas.openxmlformats.org/officeDocument/2006/relationships/slideLayout" Target="../slideLayouts/slideLayout3.xml"/><Relationship Id="rId4" Type="http://schemas.openxmlformats.org/officeDocument/2006/relationships/tags" Target="../tags/tag183.xml"/><Relationship Id="rId9" Type="http://schemas.openxmlformats.org/officeDocument/2006/relationships/tags" Target="../tags/tag188.xml"/></Relationships>
</file>

<file path=ppt/slides/_rels/slide44.xml.rels><?xml version="1.0" encoding="UTF-8" standalone="yes"?>
<Relationships xmlns="http://schemas.openxmlformats.org/package/2006/relationships"><Relationship Id="rId3" Type="http://schemas.openxmlformats.org/officeDocument/2006/relationships/tags" Target="../tags/tag191.xml"/><Relationship Id="rId2" Type="http://schemas.openxmlformats.org/officeDocument/2006/relationships/tags" Target="../tags/tag190.xml"/><Relationship Id="rId1" Type="http://schemas.openxmlformats.org/officeDocument/2006/relationships/tags" Target="../tags/tag189.xml"/><Relationship Id="rId4"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tags" Target="../tags/tag194.xml"/><Relationship Id="rId2" Type="http://schemas.openxmlformats.org/officeDocument/2006/relationships/tags" Target="../tags/tag193.xml"/><Relationship Id="rId1" Type="http://schemas.openxmlformats.org/officeDocument/2006/relationships/tags" Target="../tags/tag192.xml"/><Relationship Id="rId6" Type="http://schemas.openxmlformats.org/officeDocument/2006/relationships/slideLayout" Target="../slideLayouts/slideLayout3.xml"/><Relationship Id="rId5" Type="http://schemas.openxmlformats.org/officeDocument/2006/relationships/tags" Target="../tags/tag196.xml"/><Relationship Id="rId4" Type="http://schemas.openxmlformats.org/officeDocument/2006/relationships/tags" Target="../tags/tag195.xml"/></Relationships>
</file>

<file path=ppt/slides/_rels/slide46.xml.rels><?xml version="1.0" encoding="UTF-8" standalone="yes"?>
<Relationships xmlns="http://schemas.openxmlformats.org/package/2006/relationships"><Relationship Id="rId3" Type="http://schemas.openxmlformats.org/officeDocument/2006/relationships/tags" Target="../tags/tag199.xml"/><Relationship Id="rId2" Type="http://schemas.openxmlformats.org/officeDocument/2006/relationships/tags" Target="../tags/tag198.xml"/><Relationship Id="rId1" Type="http://schemas.openxmlformats.org/officeDocument/2006/relationships/tags" Target="../tags/tag197.xml"/><Relationship Id="rId5" Type="http://schemas.openxmlformats.org/officeDocument/2006/relationships/slideLayout" Target="../slideLayouts/slideLayout3.xml"/><Relationship Id="rId4" Type="http://schemas.openxmlformats.org/officeDocument/2006/relationships/tags" Target="../tags/tag200.xml"/></Relationships>
</file>

<file path=ppt/slides/_rels/slide47.xml.rels><?xml version="1.0" encoding="UTF-8" standalone="yes"?>
<Relationships xmlns="http://schemas.openxmlformats.org/package/2006/relationships"><Relationship Id="rId3" Type="http://schemas.openxmlformats.org/officeDocument/2006/relationships/tags" Target="../tags/tag203.xml"/><Relationship Id="rId2" Type="http://schemas.openxmlformats.org/officeDocument/2006/relationships/tags" Target="../tags/tag202.xml"/><Relationship Id="rId1" Type="http://schemas.openxmlformats.org/officeDocument/2006/relationships/tags" Target="../tags/tag201.xml"/><Relationship Id="rId6" Type="http://schemas.openxmlformats.org/officeDocument/2006/relationships/slideLayout" Target="../slideLayouts/slideLayout3.xml"/><Relationship Id="rId5" Type="http://schemas.openxmlformats.org/officeDocument/2006/relationships/tags" Target="../tags/tag205.xml"/><Relationship Id="rId4" Type="http://schemas.openxmlformats.org/officeDocument/2006/relationships/tags" Target="../tags/tag204.xml"/></Relationships>
</file>

<file path=ppt/slides/_rels/slide48.xml.rels><?xml version="1.0" encoding="UTF-8" standalone="yes"?>
<Relationships xmlns="http://schemas.openxmlformats.org/package/2006/relationships"><Relationship Id="rId3" Type="http://schemas.openxmlformats.org/officeDocument/2006/relationships/tags" Target="../tags/tag208.xml"/><Relationship Id="rId2" Type="http://schemas.openxmlformats.org/officeDocument/2006/relationships/tags" Target="../tags/tag207.xml"/><Relationship Id="rId1" Type="http://schemas.openxmlformats.org/officeDocument/2006/relationships/tags" Target="../tags/tag206.xml"/><Relationship Id="rId6" Type="http://schemas.openxmlformats.org/officeDocument/2006/relationships/image" Target="../media/image20.png"/><Relationship Id="rId5" Type="http://schemas.openxmlformats.org/officeDocument/2006/relationships/slideLayout" Target="../slideLayouts/slideLayout3.xml"/><Relationship Id="rId4" Type="http://schemas.openxmlformats.org/officeDocument/2006/relationships/tags" Target="../tags/tag209.xml"/></Relationships>
</file>

<file path=ppt/slides/_rels/slide49.xml.rels><?xml version="1.0" encoding="UTF-8" standalone="yes"?>
<Relationships xmlns="http://schemas.openxmlformats.org/package/2006/relationships"><Relationship Id="rId3" Type="http://schemas.openxmlformats.org/officeDocument/2006/relationships/tags" Target="../tags/tag212.xml"/><Relationship Id="rId2" Type="http://schemas.openxmlformats.org/officeDocument/2006/relationships/tags" Target="../tags/tag211.xml"/><Relationship Id="rId1" Type="http://schemas.openxmlformats.org/officeDocument/2006/relationships/tags" Target="../tags/tag210.xml"/><Relationship Id="rId4"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3" Type="http://schemas.openxmlformats.org/officeDocument/2006/relationships/tags" Target="../tags/tag74.xml"/><Relationship Id="rId18" Type="http://schemas.openxmlformats.org/officeDocument/2006/relationships/tags" Target="../tags/tag79.xml"/><Relationship Id="rId26" Type="http://schemas.openxmlformats.org/officeDocument/2006/relationships/tags" Target="../tags/tag87.xml"/><Relationship Id="rId39" Type="http://schemas.openxmlformats.org/officeDocument/2006/relationships/tags" Target="../tags/tag100.xml"/><Relationship Id="rId21" Type="http://schemas.openxmlformats.org/officeDocument/2006/relationships/tags" Target="../tags/tag82.xml"/><Relationship Id="rId34" Type="http://schemas.openxmlformats.org/officeDocument/2006/relationships/tags" Target="../tags/tag95.xml"/><Relationship Id="rId42" Type="http://schemas.openxmlformats.org/officeDocument/2006/relationships/tags" Target="../tags/tag103.xml"/><Relationship Id="rId7" Type="http://schemas.openxmlformats.org/officeDocument/2006/relationships/tags" Target="../tags/tag68.xml"/><Relationship Id="rId2" Type="http://schemas.openxmlformats.org/officeDocument/2006/relationships/tags" Target="../tags/tag63.xml"/><Relationship Id="rId16" Type="http://schemas.openxmlformats.org/officeDocument/2006/relationships/tags" Target="../tags/tag77.xml"/><Relationship Id="rId29" Type="http://schemas.openxmlformats.org/officeDocument/2006/relationships/tags" Target="../tags/tag90.xml"/><Relationship Id="rId1" Type="http://schemas.openxmlformats.org/officeDocument/2006/relationships/tags" Target="../tags/tag62.xml"/><Relationship Id="rId6" Type="http://schemas.openxmlformats.org/officeDocument/2006/relationships/tags" Target="../tags/tag67.xml"/><Relationship Id="rId11" Type="http://schemas.openxmlformats.org/officeDocument/2006/relationships/tags" Target="../tags/tag72.xml"/><Relationship Id="rId24" Type="http://schemas.openxmlformats.org/officeDocument/2006/relationships/tags" Target="../tags/tag85.xml"/><Relationship Id="rId32" Type="http://schemas.openxmlformats.org/officeDocument/2006/relationships/tags" Target="../tags/tag93.xml"/><Relationship Id="rId37" Type="http://schemas.openxmlformats.org/officeDocument/2006/relationships/tags" Target="../tags/tag98.xml"/><Relationship Id="rId40" Type="http://schemas.openxmlformats.org/officeDocument/2006/relationships/tags" Target="../tags/tag101.xml"/><Relationship Id="rId45" Type="http://schemas.openxmlformats.org/officeDocument/2006/relationships/notesSlide" Target="../notesSlides/notesSlide2.xml"/><Relationship Id="rId5" Type="http://schemas.openxmlformats.org/officeDocument/2006/relationships/tags" Target="../tags/tag66.xml"/><Relationship Id="rId15" Type="http://schemas.openxmlformats.org/officeDocument/2006/relationships/tags" Target="../tags/tag76.xml"/><Relationship Id="rId23" Type="http://schemas.openxmlformats.org/officeDocument/2006/relationships/tags" Target="../tags/tag84.xml"/><Relationship Id="rId28" Type="http://schemas.openxmlformats.org/officeDocument/2006/relationships/tags" Target="../tags/tag89.xml"/><Relationship Id="rId36" Type="http://schemas.openxmlformats.org/officeDocument/2006/relationships/tags" Target="../tags/tag97.xml"/><Relationship Id="rId10" Type="http://schemas.openxmlformats.org/officeDocument/2006/relationships/tags" Target="../tags/tag71.xml"/><Relationship Id="rId19" Type="http://schemas.openxmlformats.org/officeDocument/2006/relationships/tags" Target="../tags/tag80.xml"/><Relationship Id="rId31" Type="http://schemas.openxmlformats.org/officeDocument/2006/relationships/tags" Target="../tags/tag92.xml"/><Relationship Id="rId44" Type="http://schemas.openxmlformats.org/officeDocument/2006/relationships/slideLayout" Target="../slideLayouts/slideLayout3.xml"/><Relationship Id="rId4" Type="http://schemas.openxmlformats.org/officeDocument/2006/relationships/tags" Target="../tags/tag65.xml"/><Relationship Id="rId9" Type="http://schemas.openxmlformats.org/officeDocument/2006/relationships/tags" Target="../tags/tag70.xml"/><Relationship Id="rId14" Type="http://schemas.openxmlformats.org/officeDocument/2006/relationships/tags" Target="../tags/tag75.xml"/><Relationship Id="rId22" Type="http://schemas.openxmlformats.org/officeDocument/2006/relationships/tags" Target="../tags/tag83.xml"/><Relationship Id="rId27" Type="http://schemas.openxmlformats.org/officeDocument/2006/relationships/tags" Target="../tags/tag88.xml"/><Relationship Id="rId30" Type="http://schemas.openxmlformats.org/officeDocument/2006/relationships/tags" Target="../tags/tag91.xml"/><Relationship Id="rId35" Type="http://schemas.openxmlformats.org/officeDocument/2006/relationships/tags" Target="../tags/tag96.xml"/><Relationship Id="rId43" Type="http://schemas.openxmlformats.org/officeDocument/2006/relationships/tags" Target="../tags/tag104.xml"/><Relationship Id="rId8" Type="http://schemas.openxmlformats.org/officeDocument/2006/relationships/tags" Target="../tags/tag69.xml"/><Relationship Id="rId3" Type="http://schemas.openxmlformats.org/officeDocument/2006/relationships/tags" Target="../tags/tag64.xml"/><Relationship Id="rId12" Type="http://schemas.openxmlformats.org/officeDocument/2006/relationships/tags" Target="../tags/tag73.xml"/><Relationship Id="rId17" Type="http://schemas.openxmlformats.org/officeDocument/2006/relationships/tags" Target="../tags/tag78.xml"/><Relationship Id="rId25" Type="http://schemas.openxmlformats.org/officeDocument/2006/relationships/tags" Target="../tags/tag86.xml"/><Relationship Id="rId33" Type="http://schemas.openxmlformats.org/officeDocument/2006/relationships/tags" Target="../tags/tag94.xml"/><Relationship Id="rId38" Type="http://schemas.openxmlformats.org/officeDocument/2006/relationships/tags" Target="../tags/tag99.xml"/><Relationship Id="rId20" Type="http://schemas.openxmlformats.org/officeDocument/2006/relationships/tags" Target="../tags/tag81.xml"/><Relationship Id="rId41" Type="http://schemas.openxmlformats.org/officeDocument/2006/relationships/tags" Target="../tags/tag10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tags" Target="../tags/tag215.xml"/><Relationship Id="rId2" Type="http://schemas.openxmlformats.org/officeDocument/2006/relationships/tags" Target="../tags/tag214.xml"/><Relationship Id="rId1" Type="http://schemas.openxmlformats.org/officeDocument/2006/relationships/tags" Target="../tags/tag213.xml"/><Relationship Id="rId4"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tags" Target="../tags/tag218.xml"/><Relationship Id="rId2" Type="http://schemas.openxmlformats.org/officeDocument/2006/relationships/tags" Target="../tags/tag217.xml"/><Relationship Id="rId1" Type="http://schemas.openxmlformats.org/officeDocument/2006/relationships/tags" Target="../tags/tag216.xml"/><Relationship Id="rId4"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tags" Target="../tags/tag221.xml"/><Relationship Id="rId2" Type="http://schemas.openxmlformats.org/officeDocument/2006/relationships/tags" Target="../tags/tag220.xml"/><Relationship Id="rId1" Type="http://schemas.openxmlformats.org/officeDocument/2006/relationships/tags" Target="../tags/tag219.xml"/><Relationship Id="rId5" Type="http://schemas.openxmlformats.org/officeDocument/2006/relationships/slideLayout" Target="../slideLayouts/slideLayout3.xml"/><Relationship Id="rId4" Type="http://schemas.openxmlformats.org/officeDocument/2006/relationships/tags" Target="../tags/tag222.xml"/></Relationships>
</file>

<file path=ppt/slides/_rels/slide54.xml.rels><?xml version="1.0" encoding="UTF-8" standalone="yes"?>
<Relationships xmlns="http://schemas.openxmlformats.org/package/2006/relationships"><Relationship Id="rId3" Type="http://schemas.openxmlformats.org/officeDocument/2006/relationships/tags" Target="../tags/tag225.xml"/><Relationship Id="rId2" Type="http://schemas.openxmlformats.org/officeDocument/2006/relationships/tags" Target="../tags/tag224.xml"/><Relationship Id="rId1" Type="http://schemas.openxmlformats.org/officeDocument/2006/relationships/tags" Target="../tags/tag223.xml"/><Relationship Id="rId5" Type="http://schemas.openxmlformats.org/officeDocument/2006/relationships/slideLayout" Target="../slideLayouts/slideLayout3.xml"/><Relationship Id="rId4" Type="http://schemas.openxmlformats.org/officeDocument/2006/relationships/tags" Target="../tags/tag226.xml"/></Relationships>
</file>

<file path=ppt/slides/_rels/slide55.xml.rels><?xml version="1.0" encoding="UTF-8" standalone="yes"?>
<Relationships xmlns="http://schemas.openxmlformats.org/package/2006/relationships"><Relationship Id="rId8" Type="http://schemas.openxmlformats.org/officeDocument/2006/relationships/slideLayout" Target="../slideLayouts/slideLayout3.xml"/><Relationship Id="rId3" Type="http://schemas.openxmlformats.org/officeDocument/2006/relationships/tags" Target="../tags/tag229.xml"/><Relationship Id="rId7" Type="http://schemas.openxmlformats.org/officeDocument/2006/relationships/tags" Target="../tags/tag233.xml"/><Relationship Id="rId2" Type="http://schemas.openxmlformats.org/officeDocument/2006/relationships/tags" Target="../tags/tag228.xml"/><Relationship Id="rId1" Type="http://schemas.openxmlformats.org/officeDocument/2006/relationships/tags" Target="../tags/tag227.xml"/><Relationship Id="rId6" Type="http://schemas.openxmlformats.org/officeDocument/2006/relationships/tags" Target="../tags/tag232.xml"/><Relationship Id="rId5" Type="http://schemas.openxmlformats.org/officeDocument/2006/relationships/tags" Target="../tags/tag231.xml"/><Relationship Id="rId4" Type="http://schemas.openxmlformats.org/officeDocument/2006/relationships/tags" Target="../tags/tag230.xml"/></Relationships>
</file>

<file path=ppt/slides/_rels/slide56.xml.rels><?xml version="1.0" encoding="UTF-8" standalone="yes"?>
<Relationships xmlns="http://schemas.openxmlformats.org/package/2006/relationships"><Relationship Id="rId3" Type="http://schemas.openxmlformats.org/officeDocument/2006/relationships/tags" Target="../tags/tag236.xml"/><Relationship Id="rId2" Type="http://schemas.openxmlformats.org/officeDocument/2006/relationships/tags" Target="../tags/tag235.xml"/><Relationship Id="rId1" Type="http://schemas.openxmlformats.org/officeDocument/2006/relationships/tags" Target="../tags/tag234.xml"/><Relationship Id="rId4"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slideLayout" Target="../slideLayouts/slideLayout3.xml"/><Relationship Id="rId1" Type="http://schemas.openxmlformats.org/officeDocument/2006/relationships/tags" Target="../tags/tag237.xml"/></Relationships>
</file>

<file path=ppt/slides/_rels/slide5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239.xml"/><Relationship Id="rId1" Type="http://schemas.openxmlformats.org/officeDocument/2006/relationships/tags" Target="../tags/tag238.xml"/></Relationships>
</file>

<file path=ppt/slides/_rels/slide59.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240.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105.xml"/></Relationships>
</file>

<file path=ppt/slides/_rels/slide60.xml.rels><?xml version="1.0" encoding="UTF-8" standalone="yes"?>
<Relationships xmlns="http://schemas.openxmlformats.org/package/2006/relationships"><Relationship Id="rId3" Type="http://schemas.openxmlformats.org/officeDocument/2006/relationships/tags" Target="../tags/tag243.xml"/><Relationship Id="rId2" Type="http://schemas.openxmlformats.org/officeDocument/2006/relationships/tags" Target="../tags/tag242.xml"/><Relationship Id="rId1" Type="http://schemas.openxmlformats.org/officeDocument/2006/relationships/tags" Target="../tags/tag241.xml"/><Relationship Id="rId4"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tags" Target="../tags/tag246.xml"/><Relationship Id="rId2" Type="http://schemas.openxmlformats.org/officeDocument/2006/relationships/tags" Target="../tags/tag245.xml"/><Relationship Id="rId1" Type="http://schemas.openxmlformats.org/officeDocument/2006/relationships/tags" Target="../tags/tag244.xml"/><Relationship Id="rId4"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248.xml"/><Relationship Id="rId1" Type="http://schemas.openxmlformats.org/officeDocument/2006/relationships/tags" Target="../tags/tag247.xml"/></Relationships>
</file>

<file path=ppt/slides/_rels/slide63.xml.rels><?xml version="1.0" encoding="UTF-8" standalone="yes"?>
<Relationships xmlns="http://schemas.openxmlformats.org/package/2006/relationships"><Relationship Id="rId3" Type="http://schemas.openxmlformats.org/officeDocument/2006/relationships/tags" Target="../tags/tag251.xml"/><Relationship Id="rId2" Type="http://schemas.openxmlformats.org/officeDocument/2006/relationships/tags" Target="../tags/tag250.xml"/><Relationship Id="rId1" Type="http://schemas.openxmlformats.org/officeDocument/2006/relationships/tags" Target="../tags/tag249.xml"/><Relationship Id="rId5" Type="http://schemas.openxmlformats.org/officeDocument/2006/relationships/notesSlide" Target="../notesSlides/notesSlide18.xml"/><Relationship Id="rId4"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tags" Target="../tags/tag254.xml"/><Relationship Id="rId2" Type="http://schemas.openxmlformats.org/officeDocument/2006/relationships/tags" Target="../tags/tag253.xml"/><Relationship Id="rId1" Type="http://schemas.openxmlformats.org/officeDocument/2006/relationships/tags" Target="../tags/tag252.xml"/><Relationship Id="rId5" Type="http://schemas.openxmlformats.org/officeDocument/2006/relationships/notesSlide" Target="../notesSlides/notesSlide19.xml"/><Relationship Id="rId4"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tags" Target="../tags/tag257.xml"/><Relationship Id="rId2" Type="http://schemas.openxmlformats.org/officeDocument/2006/relationships/tags" Target="../tags/tag256.xml"/><Relationship Id="rId1" Type="http://schemas.openxmlformats.org/officeDocument/2006/relationships/tags" Target="../tags/tag255.xml"/><Relationship Id="rId4"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slideLayout" Target="../slideLayouts/slideLayout3.xml"/><Relationship Id="rId1" Type="http://schemas.openxmlformats.org/officeDocument/2006/relationships/tags" Target="../tags/tag258.xml"/></Relationships>
</file>

<file path=ppt/slides/_rels/slide67.xml.rels><?xml version="1.0" encoding="UTF-8" standalone="yes"?>
<Relationships xmlns="http://schemas.openxmlformats.org/package/2006/relationships"><Relationship Id="rId3" Type="http://schemas.openxmlformats.org/officeDocument/2006/relationships/tags" Target="../tags/tag261.xml"/><Relationship Id="rId2" Type="http://schemas.openxmlformats.org/officeDocument/2006/relationships/tags" Target="../tags/tag260.xml"/><Relationship Id="rId1" Type="http://schemas.openxmlformats.org/officeDocument/2006/relationships/tags" Target="../tags/tag259.xml"/><Relationship Id="rId4"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3" Type="http://schemas.openxmlformats.org/officeDocument/2006/relationships/tags" Target="../tags/tag264.xml"/><Relationship Id="rId2" Type="http://schemas.openxmlformats.org/officeDocument/2006/relationships/tags" Target="../tags/tag263.xml"/><Relationship Id="rId1" Type="http://schemas.openxmlformats.org/officeDocument/2006/relationships/tags" Target="../tags/tag262.xml"/><Relationship Id="rId4"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3" Type="http://schemas.openxmlformats.org/officeDocument/2006/relationships/tags" Target="../tags/tag267.xml"/><Relationship Id="rId2" Type="http://schemas.openxmlformats.org/officeDocument/2006/relationships/tags" Target="../tags/tag266.xml"/><Relationship Id="rId1" Type="http://schemas.openxmlformats.org/officeDocument/2006/relationships/tags" Target="../tags/tag265.xml"/><Relationship Id="rId6" Type="http://schemas.openxmlformats.org/officeDocument/2006/relationships/notesSlide" Target="../notesSlides/notesSlide20.xml"/><Relationship Id="rId5" Type="http://schemas.openxmlformats.org/officeDocument/2006/relationships/slideLayout" Target="../slideLayouts/slideLayout3.xml"/><Relationship Id="rId4" Type="http://schemas.openxmlformats.org/officeDocument/2006/relationships/tags" Target="../tags/tag26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tags" Target="../tags/tag271.xml"/><Relationship Id="rId2" Type="http://schemas.openxmlformats.org/officeDocument/2006/relationships/tags" Target="../tags/tag270.xml"/><Relationship Id="rId1" Type="http://schemas.openxmlformats.org/officeDocument/2006/relationships/tags" Target="../tags/tag269.xml"/><Relationship Id="rId6" Type="http://schemas.openxmlformats.org/officeDocument/2006/relationships/notesSlide" Target="../notesSlides/notesSlide21.xml"/><Relationship Id="rId5" Type="http://schemas.openxmlformats.org/officeDocument/2006/relationships/slideLayout" Target="../slideLayouts/slideLayout3.xml"/><Relationship Id="rId4" Type="http://schemas.openxmlformats.org/officeDocument/2006/relationships/tags" Target="../tags/tag272.xml"/></Relationships>
</file>

<file path=ppt/slides/_rels/slide71.xml.rels><?xml version="1.0" encoding="UTF-8" standalone="yes"?>
<Relationships xmlns="http://schemas.openxmlformats.org/package/2006/relationships"><Relationship Id="rId3" Type="http://schemas.openxmlformats.org/officeDocument/2006/relationships/tags" Target="../tags/tag275.xml"/><Relationship Id="rId7" Type="http://schemas.openxmlformats.org/officeDocument/2006/relationships/notesSlide" Target="../notesSlides/notesSlide22.xml"/><Relationship Id="rId2" Type="http://schemas.openxmlformats.org/officeDocument/2006/relationships/tags" Target="../tags/tag274.xml"/><Relationship Id="rId1" Type="http://schemas.openxmlformats.org/officeDocument/2006/relationships/tags" Target="../tags/tag273.xml"/><Relationship Id="rId6" Type="http://schemas.openxmlformats.org/officeDocument/2006/relationships/slideLayout" Target="../slideLayouts/slideLayout3.xml"/><Relationship Id="rId5" Type="http://schemas.openxmlformats.org/officeDocument/2006/relationships/tags" Target="../tags/tag277.xml"/><Relationship Id="rId4" Type="http://schemas.openxmlformats.org/officeDocument/2006/relationships/tags" Target="../tags/tag276.xml"/></Relationships>
</file>

<file path=ppt/slides/_rels/slide72.xml.rels><?xml version="1.0" encoding="UTF-8" standalone="yes"?>
<Relationships xmlns="http://schemas.openxmlformats.org/package/2006/relationships"><Relationship Id="rId3" Type="http://schemas.openxmlformats.org/officeDocument/2006/relationships/tags" Target="../tags/tag280.xml"/><Relationship Id="rId7" Type="http://schemas.openxmlformats.org/officeDocument/2006/relationships/notesSlide" Target="../notesSlides/notesSlide23.xml"/><Relationship Id="rId2" Type="http://schemas.openxmlformats.org/officeDocument/2006/relationships/tags" Target="../tags/tag279.xml"/><Relationship Id="rId1" Type="http://schemas.openxmlformats.org/officeDocument/2006/relationships/tags" Target="../tags/tag278.xml"/><Relationship Id="rId6" Type="http://schemas.openxmlformats.org/officeDocument/2006/relationships/slideLayout" Target="../slideLayouts/slideLayout3.xml"/><Relationship Id="rId5" Type="http://schemas.openxmlformats.org/officeDocument/2006/relationships/tags" Target="../tags/tag282.xml"/><Relationship Id="rId4" Type="http://schemas.openxmlformats.org/officeDocument/2006/relationships/tags" Target="../tags/tag281.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3.xml"/><Relationship Id="rId1" Type="http://schemas.openxmlformats.org/officeDocument/2006/relationships/tags" Target="../tags/tag28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3" Type="http://schemas.openxmlformats.org/officeDocument/2006/relationships/tags" Target="../tags/tag286.xml"/><Relationship Id="rId2" Type="http://schemas.openxmlformats.org/officeDocument/2006/relationships/tags" Target="../tags/tag285.xml"/><Relationship Id="rId1" Type="http://schemas.openxmlformats.org/officeDocument/2006/relationships/tags" Target="../tags/tag284.xml"/><Relationship Id="rId5" Type="http://schemas.openxmlformats.org/officeDocument/2006/relationships/notesSlide" Target="../notesSlides/notesSlide25.xml"/><Relationship Id="rId4"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288.xml"/><Relationship Id="rId1" Type="http://schemas.openxmlformats.org/officeDocument/2006/relationships/tags" Target="../tags/tag287.xml"/></Relationships>
</file>

<file path=ppt/slides/_rels/slide78.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3.xml"/><Relationship Id="rId1" Type="http://schemas.openxmlformats.org/officeDocument/2006/relationships/tags" Target="../tags/tag289.xml"/></Relationships>
</file>

<file path=ppt/slides/_rels/slide79.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3.xml"/><Relationship Id="rId1" Type="http://schemas.openxmlformats.org/officeDocument/2006/relationships/tags" Target="../tags/tag29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3" Type="http://schemas.openxmlformats.org/officeDocument/2006/relationships/tags" Target="../tags/tag293.xml"/><Relationship Id="rId2" Type="http://schemas.openxmlformats.org/officeDocument/2006/relationships/tags" Target="../tags/tag292.xml"/><Relationship Id="rId1" Type="http://schemas.openxmlformats.org/officeDocument/2006/relationships/tags" Target="../tags/tag291.xml"/><Relationship Id="rId4"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295.xml"/><Relationship Id="rId1" Type="http://schemas.openxmlformats.org/officeDocument/2006/relationships/tags" Target="../tags/tag294.xml"/></Relationships>
</file>

<file path=ppt/slides/_rels/slide82.xml.rels><?xml version="1.0" encoding="UTF-8" standalone="yes"?>
<Relationships xmlns="http://schemas.openxmlformats.org/package/2006/relationships"><Relationship Id="rId3" Type="http://schemas.openxmlformats.org/officeDocument/2006/relationships/tags" Target="../tags/tag298.xml"/><Relationship Id="rId2" Type="http://schemas.openxmlformats.org/officeDocument/2006/relationships/tags" Target="../tags/tag297.xml"/><Relationship Id="rId1" Type="http://schemas.openxmlformats.org/officeDocument/2006/relationships/tags" Target="../tags/tag296.xml"/><Relationship Id="rId6" Type="http://schemas.openxmlformats.org/officeDocument/2006/relationships/notesSlide" Target="../notesSlides/notesSlide28.xml"/><Relationship Id="rId5" Type="http://schemas.openxmlformats.org/officeDocument/2006/relationships/slideLayout" Target="../slideLayouts/slideLayout3.xml"/><Relationship Id="rId4" Type="http://schemas.openxmlformats.org/officeDocument/2006/relationships/tags" Target="../tags/tag299.xml"/></Relationships>
</file>

<file path=ppt/slides/_rels/slide83.xml.rels><?xml version="1.0" encoding="UTF-8" standalone="yes"?>
<Relationships xmlns="http://schemas.openxmlformats.org/package/2006/relationships"><Relationship Id="rId3" Type="http://schemas.openxmlformats.org/officeDocument/2006/relationships/tags" Target="../tags/tag302.xml"/><Relationship Id="rId2" Type="http://schemas.openxmlformats.org/officeDocument/2006/relationships/tags" Target="../tags/tag301.xml"/><Relationship Id="rId1" Type="http://schemas.openxmlformats.org/officeDocument/2006/relationships/tags" Target="../tags/tag300.xml"/><Relationship Id="rId5" Type="http://schemas.openxmlformats.org/officeDocument/2006/relationships/notesSlide" Target="../notesSlides/notesSlide29.xml"/><Relationship Id="rId4"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3" Type="http://schemas.openxmlformats.org/officeDocument/2006/relationships/tags" Target="../tags/tag305.xml"/><Relationship Id="rId2" Type="http://schemas.openxmlformats.org/officeDocument/2006/relationships/tags" Target="../tags/tag304.xml"/><Relationship Id="rId1" Type="http://schemas.openxmlformats.org/officeDocument/2006/relationships/tags" Target="../tags/tag303.xml"/><Relationship Id="rId5" Type="http://schemas.openxmlformats.org/officeDocument/2006/relationships/slideLayout" Target="../slideLayouts/slideLayout3.xml"/><Relationship Id="rId4" Type="http://schemas.openxmlformats.org/officeDocument/2006/relationships/tags" Target="../tags/tag306.xml"/></Relationships>
</file>

<file path=ppt/slides/_rels/slide85.xml.rels><?xml version="1.0" encoding="UTF-8" standalone="yes"?>
<Relationships xmlns="http://schemas.openxmlformats.org/package/2006/relationships"><Relationship Id="rId3" Type="http://schemas.openxmlformats.org/officeDocument/2006/relationships/tags" Target="../tags/tag309.xml"/><Relationship Id="rId2" Type="http://schemas.openxmlformats.org/officeDocument/2006/relationships/tags" Target="../tags/tag308.xml"/><Relationship Id="rId1" Type="http://schemas.openxmlformats.org/officeDocument/2006/relationships/tags" Target="../tags/tag307.xml"/><Relationship Id="rId5" Type="http://schemas.openxmlformats.org/officeDocument/2006/relationships/slideLayout" Target="../slideLayouts/slideLayout3.xml"/><Relationship Id="rId4" Type="http://schemas.openxmlformats.org/officeDocument/2006/relationships/tags" Target="../tags/tag310.xml"/></Relationships>
</file>

<file path=ppt/slides/_rels/slide86.xml.rels><?xml version="1.0" encoding="UTF-8" standalone="yes"?>
<Relationships xmlns="http://schemas.openxmlformats.org/package/2006/relationships"><Relationship Id="rId3" Type="http://schemas.openxmlformats.org/officeDocument/2006/relationships/tags" Target="../tags/tag313.xml"/><Relationship Id="rId2" Type="http://schemas.openxmlformats.org/officeDocument/2006/relationships/tags" Target="../tags/tag312.xml"/><Relationship Id="rId1" Type="http://schemas.openxmlformats.org/officeDocument/2006/relationships/tags" Target="../tags/tag311.xml"/><Relationship Id="rId5" Type="http://schemas.openxmlformats.org/officeDocument/2006/relationships/slideLayout" Target="../slideLayouts/slideLayout3.xml"/><Relationship Id="rId4" Type="http://schemas.openxmlformats.org/officeDocument/2006/relationships/tags" Target="../tags/tag314.xml"/></Relationships>
</file>

<file path=ppt/slides/_rels/slide87.xml.rels><?xml version="1.0" encoding="UTF-8" standalone="yes"?>
<Relationships xmlns="http://schemas.openxmlformats.org/package/2006/relationships"><Relationship Id="rId3" Type="http://schemas.openxmlformats.org/officeDocument/2006/relationships/tags" Target="../tags/tag317.xml"/><Relationship Id="rId2" Type="http://schemas.openxmlformats.org/officeDocument/2006/relationships/tags" Target="../tags/tag316.xml"/><Relationship Id="rId1" Type="http://schemas.openxmlformats.org/officeDocument/2006/relationships/tags" Target="../tags/tag315.xml"/><Relationship Id="rId4"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3" Type="http://schemas.openxmlformats.org/officeDocument/2006/relationships/tags" Target="../tags/tag320.xml"/><Relationship Id="rId2" Type="http://schemas.openxmlformats.org/officeDocument/2006/relationships/tags" Target="../tags/tag319.xml"/><Relationship Id="rId1" Type="http://schemas.openxmlformats.org/officeDocument/2006/relationships/tags" Target="../tags/tag318.xml"/><Relationship Id="rId6" Type="http://schemas.openxmlformats.org/officeDocument/2006/relationships/notesSlide" Target="../notesSlides/notesSlide30.xml"/><Relationship Id="rId5" Type="http://schemas.openxmlformats.org/officeDocument/2006/relationships/slideLayout" Target="../slideLayouts/slideLayout4.xml"/><Relationship Id="rId4" Type="http://schemas.openxmlformats.org/officeDocument/2006/relationships/tags" Target="../tags/tag321.xml"/></Relationships>
</file>

<file path=ppt/slides/_rels/slide89.xml.rels><?xml version="1.0" encoding="UTF-8" standalone="yes"?>
<Relationships xmlns="http://schemas.openxmlformats.org/package/2006/relationships"><Relationship Id="rId3" Type="http://schemas.openxmlformats.org/officeDocument/2006/relationships/tags" Target="../tags/tag324.xml"/><Relationship Id="rId2" Type="http://schemas.openxmlformats.org/officeDocument/2006/relationships/tags" Target="../tags/tag323.xml"/><Relationship Id="rId1" Type="http://schemas.openxmlformats.org/officeDocument/2006/relationships/tags" Target="../tags/tag322.xml"/><Relationship Id="rId4"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3.xml"/><Relationship Id="rId1" Type="http://schemas.openxmlformats.org/officeDocument/2006/relationships/tags" Target="../tags/tag106.xml"/><Relationship Id="rId4" Type="http://schemas.openxmlformats.org/officeDocument/2006/relationships/image" Target="../media/image5.png"/></Relationships>
</file>

<file path=ppt/slides/_rels/slide90.xml.rels><?xml version="1.0" encoding="UTF-8" standalone="yes"?>
<Relationships xmlns="http://schemas.openxmlformats.org/package/2006/relationships"><Relationship Id="rId3" Type="http://schemas.openxmlformats.org/officeDocument/2006/relationships/tags" Target="../tags/tag327.xml"/><Relationship Id="rId2" Type="http://schemas.openxmlformats.org/officeDocument/2006/relationships/tags" Target="../tags/tag326.xml"/><Relationship Id="rId1" Type="http://schemas.openxmlformats.org/officeDocument/2006/relationships/tags" Target="../tags/tag325.xml"/><Relationship Id="rId5" Type="http://schemas.openxmlformats.org/officeDocument/2006/relationships/notesSlide" Target="../notesSlides/notesSlide31.xml"/><Relationship Id="rId4"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3" Type="http://schemas.openxmlformats.org/officeDocument/2006/relationships/tags" Target="../tags/tag330.xml"/><Relationship Id="rId2" Type="http://schemas.openxmlformats.org/officeDocument/2006/relationships/tags" Target="../tags/tag329.xml"/><Relationship Id="rId1" Type="http://schemas.openxmlformats.org/officeDocument/2006/relationships/tags" Target="../tags/tag328.xml"/><Relationship Id="rId4"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3" Type="http://schemas.openxmlformats.org/officeDocument/2006/relationships/tags" Target="../tags/tag333.xml"/><Relationship Id="rId2" Type="http://schemas.openxmlformats.org/officeDocument/2006/relationships/tags" Target="../tags/tag332.xml"/><Relationship Id="rId1" Type="http://schemas.openxmlformats.org/officeDocument/2006/relationships/tags" Target="../tags/tag331.xml"/><Relationship Id="rId4"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3" Type="http://schemas.openxmlformats.org/officeDocument/2006/relationships/tags" Target="../tags/tag336.xml"/><Relationship Id="rId2" Type="http://schemas.openxmlformats.org/officeDocument/2006/relationships/tags" Target="../tags/tag335.xml"/><Relationship Id="rId1" Type="http://schemas.openxmlformats.org/officeDocument/2006/relationships/tags" Target="../tags/tag334.xml"/><Relationship Id="rId4"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3" Type="http://schemas.openxmlformats.org/officeDocument/2006/relationships/tags" Target="../tags/tag339.xml"/><Relationship Id="rId7" Type="http://schemas.openxmlformats.org/officeDocument/2006/relationships/image" Target="../media/image23.emf"/><Relationship Id="rId2" Type="http://schemas.openxmlformats.org/officeDocument/2006/relationships/tags" Target="../tags/tag338.xml"/><Relationship Id="rId1" Type="http://schemas.openxmlformats.org/officeDocument/2006/relationships/tags" Target="../tags/tag337.xml"/><Relationship Id="rId6" Type="http://schemas.openxmlformats.org/officeDocument/2006/relationships/oleObject" Target="../embeddings/oleObject1.bin"/><Relationship Id="rId5" Type="http://schemas.openxmlformats.org/officeDocument/2006/relationships/slideLayout" Target="../slideLayouts/slideLayout3.xml"/><Relationship Id="rId4" Type="http://schemas.openxmlformats.org/officeDocument/2006/relationships/tags" Target="../tags/tag340.xml"/></Relationships>
</file>

<file path=ppt/slides/_rels/slide95.xml.rels><?xml version="1.0" encoding="UTF-8" standalone="yes"?>
<Relationships xmlns="http://schemas.openxmlformats.org/package/2006/relationships"><Relationship Id="rId3" Type="http://schemas.openxmlformats.org/officeDocument/2006/relationships/tags" Target="../tags/tag343.xml"/><Relationship Id="rId2" Type="http://schemas.openxmlformats.org/officeDocument/2006/relationships/tags" Target="../tags/tag342.xml"/><Relationship Id="rId1" Type="http://schemas.openxmlformats.org/officeDocument/2006/relationships/tags" Target="../tags/tag341.xml"/><Relationship Id="rId5" Type="http://schemas.openxmlformats.org/officeDocument/2006/relationships/slideLayout" Target="../slideLayouts/slideLayout3.xml"/><Relationship Id="rId4" Type="http://schemas.openxmlformats.org/officeDocument/2006/relationships/tags" Target="../tags/tag344.xml"/></Relationships>
</file>

<file path=ppt/slides/_rels/slide96.xml.rels><?xml version="1.0" encoding="UTF-8" standalone="yes"?>
<Relationships xmlns="http://schemas.openxmlformats.org/package/2006/relationships"><Relationship Id="rId3" Type="http://schemas.openxmlformats.org/officeDocument/2006/relationships/tags" Target="../tags/tag347.xml"/><Relationship Id="rId2" Type="http://schemas.openxmlformats.org/officeDocument/2006/relationships/tags" Target="../tags/tag346.xml"/><Relationship Id="rId1" Type="http://schemas.openxmlformats.org/officeDocument/2006/relationships/tags" Target="../tags/tag345.xml"/><Relationship Id="rId4"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3" Type="http://schemas.openxmlformats.org/officeDocument/2006/relationships/tags" Target="../tags/tag350.xml"/><Relationship Id="rId2" Type="http://schemas.openxmlformats.org/officeDocument/2006/relationships/tags" Target="../tags/tag349.xml"/><Relationship Id="rId1" Type="http://schemas.openxmlformats.org/officeDocument/2006/relationships/tags" Target="../tags/tag348.xml"/><Relationship Id="rId4"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8" Type="http://schemas.openxmlformats.org/officeDocument/2006/relationships/tags" Target="../tags/tag358.xml"/><Relationship Id="rId3" Type="http://schemas.openxmlformats.org/officeDocument/2006/relationships/tags" Target="../tags/tag353.xml"/><Relationship Id="rId7" Type="http://schemas.openxmlformats.org/officeDocument/2006/relationships/tags" Target="../tags/tag357.xml"/><Relationship Id="rId12" Type="http://schemas.openxmlformats.org/officeDocument/2006/relationships/slideLayout" Target="../slideLayouts/slideLayout3.xml"/><Relationship Id="rId2" Type="http://schemas.openxmlformats.org/officeDocument/2006/relationships/tags" Target="../tags/tag352.xml"/><Relationship Id="rId1" Type="http://schemas.openxmlformats.org/officeDocument/2006/relationships/tags" Target="../tags/tag351.xml"/><Relationship Id="rId6" Type="http://schemas.openxmlformats.org/officeDocument/2006/relationships/tags" Target="../tags/tag356.xml"/><Relationship Id="rId11" Type="http://schemas.openxmlformats.org/officeDocument/2006/relationships/tags" Target="../tags/tag361.xml"/><Relationship Id="rId5" Type="http://schemas.openxmlformats.org/officeDocument/2006/relationships/tags" Target="../tags/tag355.xml"/><Relationship Id="rId10" Type="http://schemas.openxmlformats.org/officeDocument/2006/relationships/tags" Target="../tags/tag360.xml"/><Relationship Id="rId4" Type="http://schemas.openxmlformats.org/officeDocument/2006/relationships/tags" Target="../tags/tag354.xml"/><Relationship Id="rId9" Type="http://schemas.openxmlformats.org/officeDocument/2006/relationships/tags" Target="../tags/tag359.xml"/></Relationships>
</file>

<file path=ppt/slides/_rels/slide99.xml.rels><?xml version="1.0" encoding="UTF-8" standalone="yes"?>
<Relationships xmlns="http://schemas.openxmlformats.org/package/2006/relationships"><Relationship Id="rId3" Type="http://schemas.openxmlformats.org/officeDocument/2006/relationships/tags" Target="../tags/tag364.xml"/><Relationship Id="rId2" Type="http://schemas.openxmlformats.org/officeDocument/2006/relationships/tags" Target="../tags/tag363.xml"/><Relationship Id="rId1" Type="http://schemas.openxmlformats.org/officeDocument/2006/relationships/tags" Target="../tags/tag362.xml"/><Relationship Id="rId4"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4" name="矩形 3"/>
          <p:cNvSpPr/>
          <p:nvPr/>
        </p:nvSpPr>
        <p:spPr>
          <a:xfrm>
            <a:off x="351790" y="299720"/>
            <a:ext cx="8467090" cy="6337935"/>
          </a:xfrm>
          <a:prstGeom prst="rect">
            <a:avLst/>
          </a:prstGeom>
          <a:solidFill>
            <a:srgbClr val="034EA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dirty="0"/>
          </a:p>
        </p:txBody>
      </p:sp>
      <p:sp>
        <p:nvSpPr>
          <p:cNvPr id="5" name="矩形 4"/>
          <p:cNvSpPr/>
          <p:nvPr/>
        </p:nvSpPr>
        <p:spPr>
          <a:xfrm>
            <a:off x="920750" y="789940"/>
            <a:ext cx="7354570" cy="5358130"/>
          </a:xfrm>
          <a:prstGeom prst="rect">
            <a:avLst/>
          </a:prstGeom>
          <a:solidFill>
            <a:schemeClr val="bg1"/>
          </a:solidFill>
          <a:ln>
            <a:noFill/>
          </a:ln>
          <a:effectLst>
            <a:outerShdw blurRad="188232" sx="104000" sy="104000" algn="ctr"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dirty="0"/>
          </a:p>
        </p:txBody>
      </p:sp>
      <p:pic>
        <p:nvPicPr>
          <p:cNvPr id="1026" name="Picture 2" descr="西北工业大学- 维基百科，自由的百科全书"/>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1240" y="1012825"/>
            <a:ext cx="1831340" cy="1831340"/>
          </a:xfrm>
          <a:prstGeom prst="rect">
            <a:avLst/>
          </a:prstGeom>
          <a:noFill/>
          <a:extLst>
            <a:ext uri="{909E8E84-426E-40DD-AFC4-6F175D3DCCD1}">
              <a14:hiddenFill xmlns:a14="http://schemas.microsoft.com/office/drawing/2010/main">
                <a:solidFill>
                  <a:srgbClr val="FFFFFF"/>
                </a:solidFill>
              </a14:hiddenFill>
            </a:ext>
          </a:extLst>
        </p:spPr>
      </p:pic>
      <p:sp>
        <p:nvSpPr>
          <p:cNvPr id="6" name="文本框 5"/>
          <p:cNvSpPr txBox="1"/>
          <p:nvPr/>
        </p:nvSpPr>
        <p:spPr>
          <a:xfrm>
            <a:off x="1564055" y="2912193"/>
            <a:ext cx="6015888" cy="645160"/>
          </a:xfrm>
          <a:prstGeom prst="rect">
            <a:avLst/>
          </a:prstGeom>
          <a:noFill/>
        </p:spPr>
        <p:txBody>
          <a:bodyPr wrap="square" rtlCol="0">
            <a:spAutoFit/>
          </a:bodyPr>
          <a:lstStyle/>
          <a:p>
            <a:pPr algn="dist"/>
            <a:r>
              <a:rPr kumimoji="1" lang="zh-CN" altLang="en-US" sz="3600" b="1" dirty="0">
                <a:solidFill>
                  <a:srgbClr val="034DA0"/>
                </a:solidFill>
                <a:latin typeface="+mn-ea"/>
                <a:sym typeface="+mn-ea"/>
              </a:rPr>
              <a:t>面向对象编程与设计</a:t>
            </a:r>
            <a:endParaRPr kumimoji="1" lang="zh-CN" altLang="en-US" sz="3600" b="1" dirty="0">
              <a:solidFill>
                <a:srgbClr val="034DA0"/>
              </a:solidFill>
              <a:latin typeface="+mn-ea"/>
            </a:endParaRPr>
          </a:p>
        </p:txBody>
      </p:sp>
      <p:cxnSp>
        <p:nvCxnSpPr>
          <p:cNvPr id="8" name="直线连接符 7"/>
          <p:cNvCxnSpPr/>
          <p:nvPr/>
        </p:nvCxnSpPr>
        <p:spPr>
          <a:xfrm>
            <a:off x="1564055" y="3708551"/>
            <a:ext cx="5924139"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1416685" y="3799205"/>
            <a:ext cx="6219190" cy="306705"/>
          </a:xfrm>
          <a:prstGeom prst="rect">
            <a:avLst/>
          </a:prstGeom>
          <a:noFill/>
        </p:spPr>
        <p:txBody>
          <a:bodyPr wrap="square" rtlCol="0">
            <a:spAutoFit/>
          </a:bodyPr>
          <a:lstStyle/>
          <a:p>
            <a:pPr algn="dist"/>
            <a:r>
              <a:rPr kumimoji="1" lang="en-US" altLang="zh-CN" sz="1400" b="1" kern="1000" dirty="0">
                <a:solidFill>
                  <a:schemeClr val="tx1">
                    <a:lumMod val="50000"/>
                    <a:lumOff val="50000"/>
                  </a:schemeClr>
                </a:solidFill>
                <a:uFillTx/>
              </a:rPr>
              <a:t>Object-Oriented</a:t>
            </a:r>
            <a:r>
              <a:rPr kumimoji="1" lang="zh-CN" altLang="en-US" sz="1400" b="1" kern="1000" dirty="0">
                <a:solidFill>
                  <a:schemeClr val="tx1">
                    <a:lumMod val="50000"/>
                    <a:lumOff val="50000"/>
                  </a:schemeClr>
                </a:solidFill>
                <a:uFillTx/>
              </a:rPr>
              <a:t> </a:t>
            </a:r>
            <a:r>
              <a:rPr kumimoji="1" lang="en-US" altLang="zh-CN" sz="1400" b="1" kern="1000" dirty="0">
                <a:solidFill>
                  <a:schemeClr val="tx1">
                    <a:lumMod val="50000"/>
                    <a:lumOff val="50000"/>
                  </a:schemeClr>
                </a:solidFill>
                <a:uFillTx/>
                <a:sym typeface="+mn-ea"/>
              </a:rPr>
              <a:t>Programming</a:t>
            </a:r>
            <a:r>
              <a:rPr kumimoji="1" lang="zh-CN" altLang="en-US" sz="1400" b="1" kern="1000" dirty="0">
                <a:solidFill>
                  <a:schemeClr val="tx1">
                    <a:lumMod val="50000"/>
                    <a:lumOff val="50000"/>
                  </a:schemeClr>
                </a:solidFill>
                <a:uFillTx/>
              </a:rPr>
              <a:t> </a:t>
            </a:r>
            <a:r>
              <a:rPr kumimoji="1" lang="en-US" altLang="zh-CN" sz="1400" b="1" kern="1000" dirty="0">
                <a:solidFill>
                  <a:schemeClr val="tx1">
                    <a:lumMod val="50000"/>
                    <a:lumOff val="50000"/>
                  </a:schemeClr>
                </a:solidFill>
                <a:uFillTx/>
              </a:rPr>
              <a:t>and</a:t>
            </a:r>
            <a:r>
              <a:rPr kumimoji="1" lang="zh-CN" altLang="en-US" sz="1400" b="1" kern="1000" dirty="0">
                <a:solidFill>
                  <a:schemeClr val="tx1">
                    <a:lumMod val="50000"/>
                    <a:lumOff val="50000"/>
                  </a:schemeClr>
                </a:solidFill>
                <a:uFillTx/>
              </a:rPr>
              <a:t> </a:t>
            </a:r>
            <a:r>
              <a:rPr kumimoji="1" lang="en-US" altLang="zh-CN" sz="1400" b="1" kern="1000" dirty="0">
                <a:solidFill>
                  <a:schemeClr val="tx1">
                    <a:lumMod val="50000"/>
                    <a:lumOff val="50000"/>
                  </a:schemeClr>
                </a:solidFill>
                <a:uFillTx/>
                <a:sym typeface="+mn-ea"/>
              </a:rPr>
              <a:t>Design</a:t>
            </a:r>
            <a:r>
              <a:rPr kumimoji="1" lang="zh-CN" altLang="en-US" sz="1400" b="1" kern="1000" dirty="0">
                <a:solidFill>
                  <a:schemeClr val="tx1">
                    <a:lumMod val="50000"/>
                    <a:lumOff val="50000"/>
                  </a:schemeClr>
                </a:solidFill>
                <a:uFillTx/>
              </a:rPr>
              <a:t> </a:t>
            </a:r>
            <a:endParaRPr kumimoji="1" lang="en-US" altLang="zh-CN" sz="1400" b="1" kern="1000" dirty="0">
              <a:solidFill>
                <a:schemeClr val="tx1">
                  <a:lumMod val="50000"/>
                  <a:lumOff val="50000"/>
                </a:schemeClr>
              </a:solidFill>
              <a:uFillTx/>
            </a:endParaRPr>
          </a:p>
        </p:txBody>
      </p:sp>
      <p:sp>
        <p:nvSpPr>
          <p:cNvPr id="10" name="文本框 9"/>
          <p:cNvSpPr txBox="1"/>
          <p:nvPr/>
        </p:nvSpPr>
        <p:spPr>
          <a:xfrm>
            <a:off x="1464945" y="4196715"/>
            <a:ext cx="6641465" cy="1753235"/>
          </a:xfrm>
          <a:prstGeom prst="rect">
            <a:avLst/>
          </a:prstGeom>
          <a:noFill/>
        </p:spPr>
        <p:txBody>
          <a:bodyPr wrap="square" rtlCol="0">
            <a:spAutoFit/>
          </a:bodyPr>
          <a:lstStyle/>
          <a:p>
            <a:pPr algn="ctr">
              <a:lnSpc>
                <a:spcPct val="150000"/>
              </a:lnSpc>
            </a:pPr>
            <a:r>
              <a:rPr kumimoji="1" lang="zh-CN" altLang="en-US" sz="2400" b="1" dirty="0">
                <a:solidFill>
                  <a:schemeClr val="tx1">
                    <a:lumMod val="65000"/>
                    <a:lumOff val="35000"/>
                  </a:schemeClr>
                </a:solidFill>
                <a:latin typeface="+mn-ea"/>
                <a:cs typeface="+mn-ea"/>
              </a:rPr>
              <a:t>王犇</a:t>
            </a:r>
            <a:r>
              <a:rPr kumimoji="1" lang="en-US" altLang="zh-CN" sz="2400" b="1" dirty="0">
                <a:solidFill>
                  <a:schemeClr val="tx1">
                    <a:lumMod val="65000"/>
                    <a:lumOff val="35000"/>
                  </a:schemeClr>
                </a:solidFill>
                <a:latin typeface="+mn-ea"/>
                <a:cs typeface="+mn-ea"/>
              </a:rPr>
              <a:t>      </a:t>
            </a:r>
            <a:r>
              <a:rPr kumimoji="1" lang="zh-CN" altLang="en-US" sz="2400" b="1" dirty="0">
                <a:solidFill>
                  <a:schemeClr val="tx1">
                    <a:lumMod val="65000"/>
                    <a:lumOff val="35000"/>
                  </a:schemeClr>
                </a:solidFill>
                <a:latin typeface="+mn-ea"/>
                <a:cs typeface="+mn-ea"/>
              </a:rPr>
              <a:t>石亦磊</a:t>
            </a:r>
          </a:p>
          <a:p>
            <a:pPr algn="ctr">
              <a:lnSpc>
                <a:spcPct val="150000"/>
              </a:lnSpc>
            </a:pPr>
            <a:r>
              <a:rPr kumimoji="1" lang="zh-CN" altLang="en-US" sz="2400" b="1" dirty="0">
                <a:solidFill>
                  <a:schemeClr val="tx1">
                    <a:lumMod val="65000"/>
                    <a:lumOff val="35000"/>
                  </a:schemeClr>
                </a:solidFill>
                <a:latin typeface="+mn-ea"/>
                <a:cs typeface="+mn-ea"/>
              </a:rPr>
              <a:t>邮箱：</a:t>
            </a:r>
            <a:r>
              <a:rPr kumimoji="1" lang="en-US" altLang="zh-CN" sz="2000" b="1" dirty="0">
                <a:solidFill>
                  <a:schemeClr val="tx1">
                    <a:lumMod val="65000"/>
                    <a:lumOff val="35000"/>
                  </a:schemeClr>
                </a:solidFill>
                <a:latin typeface="+mn-ea"/>
                <a:cs typeface="+mn-ea"/>
              </a:rPr>
              <a:t>wben    yilei_shi {@nwpu.edu.cn}</a:t>
            </a:r>
            <a:endParaRPr kumimoji="1" lang="zh-CN" altLang="en-US" sz="2000" b="1" dirty="0">
              <a:solidFill>
                <a:schemeClr val="tx1">
                  <a:lumMod val="65000"/>
                  <a:lumOff val="35000"/>
                </a:schemeClr>
              </a:solidFill>
              <a:latin typeface="+mn-ea"/>
              <a:cs typeface="+mn-ea"/>
            </a:endParaRPr>
          </a:p>
          <a:p>
            <a:pPr algn="ctr">
              <a:lnSpc>
                <a:spcPct val="150000"/>
              </a:lnSpc>
            </a:pPr>
            <a:r>
              <a:rPr kumimoji="1" lang="zh-CN" altLang="en-US" sz="2400" b="1" dirty="0">
                <a:solidFill>
                  <a:schemeClr val="tx1">
                    <a:lumMod val="65000"/>
                    <a:lumOff val="35000"/>
                  </a:schemeClr>
                </a:solidFill>
                <a:latin typeface="+mn-ea"/>
                <a:cs typeface="+mn-ea"/>
              </a:rPr>
              <a:t>手机：</a:t>
            </a:r>
            <a:r>
              <a:rPr kumimoji="1" lang="en-US" altLang="zh-CN" sz="2000" b="1" dirty="0">
                <a:solidFill>
                  <a:schemeClr val="tx1">
                    <a:lumMod val="65000"/>
                    <a:lumOff val="35000"/>
                  </a:schemeClr>
                </a:solidFill>
                <a:latin typeface="+mn-ea"/>
                <a:cs typeface="+mn-ea"/>
              </a:rPr>
              <a:t>13571490019    13564460874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fontScale="50000"/>
          </a:bodyPr>
          <a:lstStyle/>
          <a:p>
            <a:pPr marL="0" indent="0" defTabSz="914400" latinLnBrk="0">
              <a:lnSpc>
                <a:spcPct val="130000"/>
              </a:lnSpc>
              <a:buSzTx/>
              <a:buNone/>
            </a:pPr>
            <a:r>
              <a:rPr lang="zh-CN" altLang="en-US" sz="5600">
                <a:solidFill>
                  <a:srgbClr val="034EA2"/>
                </a:solidFill>
                <a:latin typeface="+mn-ea"/>
                <a:cs typeface="+mn-ea"/>
                <a:sym typeface="+mn-ea"/>
              </a:rPr>
              <a:t>Java支持的应用开发举例</a:t>
            </a:r>
            <a:endParaRPr lang="zh-CN" altLang="en-US" sz="5600" b="1" baseline="0">
              <a:solidFill>
                <a:srgbClr val="034EA2"/>
              </a:solidFill>
              <a:latin typeface="+mn-ea"/>
              <a:cs typeface="+mn-ea"/>
            </a:endParaRPr>
          </a:p>
          <a:p>
            <a:pPr lvl="1" algn="l" defTabSz="914400" latinLnBrk="0">
              <a:lnSpc>
                <a:spcPct val="130000"/>
              </a:lnSpc>
              <a:buSzTx/>
            </a:pPr>
            <a:r>
              <a:rPr lang="zh-CN" altLang="en-US" sz="3600">
                <a:latin typeface="+mn-ea"/>
                <a:cs typeface="+mn-ea"/>
                <a:sym typeface="+mn-ea"/>
              </a:rPr>
              <a:t>支持桌面版 （单机版）</a:t>
            </a:r>
            <a:r>
              <a:rPr lang="zh-CN" altLang="en-US" sz="3600">
                <a:solidFill>
                  <a:srgbClr val="034DA0"/>
                </a:solidFill>
                <a:latin typeface="+mn-ea"/>
                <a:cs typeface="+mn-ea"/>
                <a:sym typeface="+mn-ea"/>
              </a:rPr>
              <a:t>原生界面软件开发</a:t>
            </a:r>
            <a:r>
              <a:rPr lang="zh-CN" altLang="en-US" sz="3600">
                <a:latin typeface="+mn-ea"/>
                <a:cs typeface="+mn-ea"/>
                <a:sym typeface="+mn-ea"/>
              </a:rPr>
              <a:t>。以idea为集成开发平台，使用JavaFX框架开发java原生界面程。</a:t>
            </a:r>
            <a:endParaRPr lang="zh-CN" altLang="en-US" sz="3600" b="1">
              <a:latin typeface="+mn-ea"/>
              <a:cs typeface="+mn-ea"/>
            </a:endParaRPr>
          </a:p>
          <a:p>
            <a:pPr lvl="1" algn="l" defTabSz="914400" latinLnBrk="0">
              <a:lnSpc>
                <a:spcPct val="130000"/>
              </a:lnSpc>
              <a:buSzTx/>
            </a:pPr>
            <a:r>
              <a:rPr lang="zh-CN" altLang="en-US" sz="3600">
                <a:latin typeface="+mn-ea"/>
                <a:cs typeface="+mn-ea"/>
                <a:sym typeface="+mn-ea"/>
              </a:rPr>
              <a:t>支持基于</a:t>
            </a:r>
            <a:r>
              <a:rPr lang="en-US" altLang="zh-CN" sz="3600">
                <a:latin typeface="+mn-ea"/>
                <a:cs typeface="+mn-ea"/>
                <a:sym typeface="+mn-ea"/>
              </a:rPr>
              <a:t>Web</a:t>
            </a:r>
            <a:r>
              <a:rPr lang="zh-CN" altLang="en-US" sz="3600">
                <a:latin typeface="+mn-ea"/>
                <a:cs typeface="+mn-ea"/>
                <a:sym typeface="+mn-ea"/>
              </a:rPr>
              <a:t>的</a:t>
            </a:r>
            <a:r>
              <a:rPr lang="zh-CN" altLang="en-US" sz="3600">
                <a:solidFill>
                  <a:srgbClr val="034DA0"/>
                </a:solidFill>
                <a:latin typeface="+mn-ea"/>
                <a:cs typeface="+mn-ea"/>
                <a:sym typeface="+mn-ea"/>
              </a:rPr>
              <a:t>企业级应用软件开发</a:t>
            </a:r>
            <a:r>
              <a:rPr lang="zh-CN" altLang="en-US" sz="3600">
                <a:latin typeface="+mn-ea"/>
                <a:cs typeface="+mn-ea"/>
                <a:sym typeface="+mn-ea"/>
              </a:rPr>
              <a:t>。以Spring为代表的后端框架，借助前端技术开发界面，或使用</a:t>
            </a:r>
            <a:r>
              <a:rPr lang="en-US" altLang="zh-CN" sz="3600">
                <a:latin typeface="+mn-ea"/>
                <a:cs typeface="+mn-ea"/>
                <a:sym typeface="+mn-ea"/>
              </a:rPr>
              <a:t>E</a:t>
            </a:r>
            <a:r>
              <a:rPr lang="zh-CN" altLang="en-US" sz="3600">
                <a:latin typeface="+mn-ea"/>
                <a:cs typeface="+mn-ea"/>
                <a:sym typeface="+mn-ea"/>
              </a:rPr>
              <a:t>lectron把前端资源打包为桌面程序。</a:t>
            </a:r>
            <a:endParaRPr lang="zh-CN" altLang="en-US" sz="3600" b="1" baseline="0">
              <a:latin typeface="+mn-ea"/>
              <a:cs typeface="+mn-ea"/>
            </a:endParaRPr>
          </a:p>
          <a:p>
            <a:pPr lvl="1" algn="l" defTabSz="914400" latinLnBrk="0">
              <a:lnSpc>
                <a:spcPct val="130000"/>
              </a:lnSpc>
              <a:buSzTx/>
            </a:pPr>
            <a:r>
              <a:rPr lang="zh-CN" altLang="en-US" sz="3600">
                <a:latin typeface="+mn-ea"/>
                <a:cs typeface="+mn-ea"/>
                <a:sym typeface="+mn-ea"/>
              </a:rPr>
              <a:t>支持</a:t>
            </a:r>
            <a:r>
              <a:rPr lang="zh-CN" altLang="en-US" sz="3600">
                <a:solidFill>
                  <a:srgbClr val="034DA0"/>
                </a:solidFill>
                <a:latin typeface="+mn-ea"/>
                <a:cs typeface="+mn-ea"/>
                <a:sym typeface="+mn-ea"/>
              </a:rPr>
              <a:t>Eclipse插件开发</a:t>
            </a:r>
            <a:r>
              <a:rPr lang="zh-CN" altLang="en-US" sz="3600">
                <a:latin typeface="+mn-ea"/>
                <a:cs typeface="+mn-ea"/>
                <a:sym typeface="+mn-ea"/>
              </a:rPr>
              <a:t>。以Eclipse IDE为插件开发平台，以JDT和PDE（Eclipse SDK）为主要开发环境进行插件开发。</a:t>
            </a:r>
            <a:endParaRPr lang="zh-CN" altLang="en-US" sz="3600" b="1" baseline="0">
              <a:latin typeface="+mn-ea"/>
              <a:cs typeface="+mn-ea"/>
            </a:endParaRPr>
          </a:p>
          <a:p>
            <a:pPr lvl="1" algn="l" defTabSz="914400" latinLnBrk="0">
              <a:lnSpc>
                <a:spcPct val="130000"/>
              </a:lnSpc>
              <a:buSzTx/>
            </a:pPr>
            <a:r>
              <a:rPr lang="zh-CN" altLang="en-US" sz="3600">
                <a:latin typeface="+mn-ea"/>
                <a:cs typeface="+mn-ea"/>
                <a:sym typeface="+mn-ea"/>
              </a:rPr>
              <a:t>支持</a:t>
            </a:r>
            <a:r>
              <a:rPr lang="zh-CN" altLang="en-US" sz="3600">
                <a:solidFill>
                  <a:srgbClr val="034DA0"/>
                </a:solidFill>
                <a:latin typeface="+mn-ea"/>
                <a:cs typeface="+mn-ea"/>
                <a:sym typeface="+mn-ea"/>
              </a:rPr>
              <a:t>idea插件开发</a:t>
            </a:r>
            <a:r>
              <a:rPr lang="zh-CN" altLang="en-US" sz="3600">
                <a:latin typeface="+mn-ea"/>
                <a:cs typeface="+mn-ea"/>
                <a:sym typeface="+mn-ea"/>
              </a:rPr>
              <a:t>。以idea IDE为插件开发平台，以InteliJ SDK为主要开发环境，以Swing为组件界面开发库进行插件开发。</a:t>
            </a:r>
            <a:endParaRPr lang="zh-CN" altLang="en-US" sz="3600" b="1" baseline="0">
              <a:latin typeface="+mn-ea"/>
              <a:cs typeface="+mn-ea"/>
            </a:endParaRPr>
          </a:p>
          <a:p>
            <a:pPr lvl="1" algn="l" defTabSz="914400" latinLnBrk="0">
              <a:lnSpc>
                <a:spcPct val="130000"/>
              </a:lnSpc>
              <a:buSzTx/>
            </a:pPr>
            <a:r>
              <a:rPr lang="zh-CN" altLang="en-US" sz="3600">
                <a:latin typeface="+mn-ea"/>
                <a:cs typeface="+mn-ea"/>
                <a:sym typeface="+mn-ea"/>
              </a:rPr>
              <a:t>支持</a:t>
            </a:r>
            <a:r>
              <a:rPr lang="zh-CN" altLang="en-US" sz="3600">
                <a:solidFill>
                  <a:srgbClr val="034DA0"/>
                </a:solidFill>
                <a:latin typeface="+mn-ea"/>
                <a:cs typeface="+mn-ea"/>
                <a:sym typeface="+mn-ea"/>
              </a:rPr>
              <a:t>AI相关的算法任务构建</a:t>
            </a:r>
            <a:r>
              <a:rPr lang="zh-CN" altLang="en-US" sz="3600">
                <a:latin typeface="+mn-ea"/>
                <a:cs typeface="+mn-ea"/>
                <a:sym typeface="+mn-ea"/>
              </a:rPr>
              <a:t>。Java机器学习相关的库有Java-ML，RapidMiner和Weka（同时提供GUI平台和Java API）。Java深度学习相关的库有Neuroph，Deeplearning4j，以及OpenNLP，CoreNLP等等。</a:t>
            </a:r>
          </a:p>
        </p:txBody>
      </p:sp>
      <p:sp>
        <p:nvSpPr>
          <p:cNvPr id="3" name="标题 2"/>
          <p:cNvSpPr>
            <a:spLocks noGrp="1"/>
          </p:cNvSpPr>
          <p:nvPr>
            <p:ph type="title"/>
          </p:nvPr>
        </p:nvSpPr>
        <p:spPr/>
        <p:txBody>
          <a:bodyPr/>
          <a:lstStyle/>
          <a:p>
            <a:r>
              <a:rPr lang="en-US" altLang="zh-CN">
                <a:sym typeface="+mn-ea"/>
              </a:rPr>
              <a:t>2.1.1 Java</a:t>
            </a:r>
            <a:r>
              <a:rPr lang="zh-CN" altLang="en-US">
                <a:sym typeface="+mn-ea"/>
              </a:rPr>
              <a:t>语言概述</a:t>
            </a:r>
            <a:r>
              <a:rPr lang="en-US" altLang="zh-CN">
                <a:sym typeface="+mn-ea"/>
              </a:rPr>
              <a:t> </a:t>
            </a:r>
            <a:r>
              <a:rPr lang="en-US" altLang="zh-CN" sz="2400">
                <a:sym typeface="+mn-ea"/>
              </a:rPr>
              <a:t>7/10</a:t>
            </a:r>
          </a:p>
        </p:txBody>
      </p:sp>
      <p:sp>
        <p:nvSpPr>
          <p:cNvPr id="4" name="日期占位符 3"/>
          <p:cNvSpPr>
            <a:spLocks noGrp="1"/>
          </p:cNvSpPr>
          <p:nvPr>
            <p:ph type="dt" sz="half" idx="10"/>
          </p:nvPr>
        </p:nvSpPr>
        <p:spPr/>
        <p:txBody>
          <a:bodyPr/>
          <a:lstStyle/>
          <a:p>
            <a:fld id="{8BEB6EB5-CC0D-C94C-91B9-9EA1B45E848E}" type="datetime1">
              <a:rPr kumimoji="1" lang="zh-CN" altLang="en-US" smtClean="0"/>
              <a:t>2024/10/16</a:t>
            </a:fld>
            <a:endParaRPr kumimoji="1" lang="zh-CN" altLang="en-US" sz="900"/>
          </a:p>
        </p:txBody>
      </p:sp>
      <p:sp>
        <p:nvSpPr>
          <p:cNvPr id="5" name="页脚占位符 4"/>
          <p:cNvSpPr>
            <a:spLocks noGrp="1"/>
          </p:cNvSpPr>
          <p:nvPr>
            <p:ph type="ftr" sz="quarter" idx="11"/>
          </p:nvPr>
        </p:nvSpPr>
        <p:spPr/>
        <p:txBody>
          <a:bodyPr/>
          <a:lstStyle/>
          <a:p>
            <a:r>
              <a:rPr kumimoji="1" lang="zh-CN" altLang="en-US" dirty="0"/>
              <a:t>西北工业大学软件学院</a:t>
            </a:r>
            <a:endParaRPr kumimoji="1" lang="zh-CN" altLang="en-US" sz="900" dirty="0"/>
          </a:p>
        </p:txBody>
      </p:sp>
      <p:sp>
        <p:nvSpPr>
          <p:cNvPr id="6" name="灯片编号占位符 5"/>
          <p:cNvSpPr>
            <a:spLocks noGrp="1"/>
          </p:cNvSpPr>
          <p:nvPr>
            <p:ph type="sldNum" sz="quarter" idx="12"/>
          </p:nvPr>
        </p:nvSpPr>
        <p:spPr/>
        <p:txBody>
          <a:bodyPr/>
          <a:lstStyle/>
          <a:p>
            <a:fld id="{5A1A6423-77BD-D842-A714-25250E903C41}" type="slidenum">
              <a:rPr kumimoji="1" lang="zh-CN" altLang="en-US" smtClean="0"/>
              <a:t>10</a:t>
            </a:fld>
            <a:endParaRPr kumimoji="1" lang="zh-CN" altLang="en-US" sz="900"/>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en-US" altLang="zh-CN" sz="2800">
                <a:solidFill>
                  <a:srgbClr val="034EA2"/>
                </a:solidFill>
                <a:effectLst/>
                <a:sym typeface="+mn-ea"/>
              </a:rPr>
              <a:t>finally</a:t>
            </a:r>
            <a:endParaRPr lang="zh-CN" altLang="en-US" sz="2400" dirty="0">
              <a:sym typeface="+mn-ea"/>
            </a:endParaRPr>
          </a:p>
          <a:p>
            <a:endParaRPr lang="zh-CN" altLang="en-US" sz="2400" dirty="0"/>
          </a:p>
        </p:txBody>
      </p:sp>
      <p:sp>
        <p:nvSpPr>
          <p:cNvPr id="3" name="标题 2"/>
          <p:cNvSpPr>
            <a:spLocks noGrp="1"/>
          </p:cNvSpPr>
          <p:nvPr>
            <p:ph type="title"/>
          </p:nvPr>
        </p:nvSpPr>
        <p:spPr/>
        <p:txBody>
          <a:bodyPr/>
          <a:lstStyle/>
          <a:p>
            <a:r>
              <a:rPr lang="en-US" altLang="zh-CN">
                <a:sym typeface="+mn-ea"/>
              </a:rPr>
              <a:t>2.1.7 Java</a:t>
            </a:r>
            <a:r>
              <a:rPr lang="zh-CN" altLang="en-US">
                <a:sym typeface="+mn-ea"/>
              </a:rPr>
              <a:t>异常处理</a:t>
            </a:r>
            <a:r>
              <a:rPr lang="en-US" altLang="zh-CN">
                <a:sym typeface="+mn-ea"/>
              </a:rPr>
              <a:t> </a:t>
            </a:r>
            <a:r>
              <a:rPr lang="en-US" altLang="zh-CN" sz="2400">
                <a:sym typeface="+mn-ea"/>
              </a:rPr>
              <a:t>19/23</a:t>
            </a:r>
          </a:p>
        </p:txBody>
      </p:sp>
      <p:sp>
        <p:nvSpPr>
          <p:cNvPr id="4" name="日期占位符 3"/>
          <p:cNvSpPr>
            <a:spLocks noGrp="1"/>
          </p:cNvSpPr>
          <p:nvPr>
            <p:ph type="dt" sz="half" idx="10"/>
          </p:nvPr>
        </p:nvSpPr>
        <p:spPr/>
        <p:txBody>
          <a:bodyPr/>
          <a:lstStyle/>
          <a:p>
            <a:fld id="{8BEB6EB5-CC0D-C94C-91B9-9EA1B45E848E}" type="datetime1">
              <a:rPr kumimoji="1" lang="zh-CN" altLang="en-US" smtClean="0"/>
              <a:t>2024/10/16</a:t>
            </a:fld>
            <a:endParaRPr kumimoji="1" lang="zh-CN" altLang="en-US" sz="900"/>
          </a:p>
        </p:txBody>
      </p:sp>
      <p:sp>
        <p:nvSpPr>
          <p:cNvPr id="5" name="页脚占位符 4"/>
          <p:cNvSpPr>
            <a:spLocks noGrp="1"/>
          </p:cNvSpPr>
          <p:nvPr>
            <p:ph type="ftr" sz="quarter" idx="11"/>
          </p:nvPr>
        </p:nvSpPr>
        <p:spPr/>
        <p:txBody>
          <a:bodyPr/>
          <a:lstStyle/>
          <a:p>
            <a:r>
              <a:rPr kumimoji="1" lang="zh-CN" altLang="en-US" dirty="0"/>
              <a:t>西北工业大学软件学院</a:t>
            </a:r>
            <a:endParaRPr kumimoji="1" lang="zh-CN" altLang="en-US" sz="900" dirty="0"/>
          </a:p>
        </p:txBody>
      </p:sp>
      <p:sp>
        <p:nvSpPr>
          <p:cNvPr id="6" name="灯片编号占位符 5"/>
          <p:cNvSpPr>
            <a:spLocks noGrp="1"/>
          </p:cNvSpPr>
          <p:nvPr>
            <p:ph type="sldNum" sz="quarter" idx="12"/>
          </p:nvPr>
        </p:nvSpPr>
        <p:spPr/>
        <p:txBody>
          <a:bodyPr/>
          <a:lstStyle/>
          <a:p>
            <a:fld id="{5A1A6423-77BD-D842-A714-25250E903C41}" type="slidenum">
              <a:rPr kumimoji="1" lang="zh-CN" altLang="en-US" smtClean="0"/>
              <a:t>100</a:t>
            </a:fld>
            <a:endParaRPr kumimoji="1" lang="zh-CN" altLang="en-US" sz="900"/>
          </a:p>
        </p:txBody>
      </p:sp>
      <p:sp>
        <p:nvSpPr>
          <p:cNvPr id="7176" name="AutoShape 4"/>
          <p:cNvSpPr/>
          <p:nvPr>
            <p:custDataLst>
              <p:tags r:id="rId1"/>
            </p:custDataLst>
          </p:nvPr>
        </p:nvSpPr>
        <p:spPr>
          <a:xfrm>
            <a:off x="252730" y="1193165"/>
            <a:ext cx="8650605" cy="5178425"/>
          </a:xfrm>
          <a:prstGeom prst="flowChartAlternateProcess">
            <a:avLst/>
          </a:prstGeom>
          <a:solidFill>
            <a:schemeClr val="bg1"/>
          </a:solidFill>
          <a:ln w="12700" cap="flat" cmpd="sng">
            <a:solidFill>
              <a:schemeClr val="hlink"/>
            </a:solidFill>
            <a:prstDash val="dash"/>
            <a:miter/>
            <a:headEnd type="none" w="med" len="med"/>
            <a:tailEnd type="none" w="med" len="med"/>
          </a:ln>
        </p:spPr>
        <p:txBody>
          <a:bodyPr wrap="none" anchor="ctr" anchorCtr="0"/>
          <a:lstStyle>
            <a:lvl1pPr marL="469900" indent="-469900" algn="l" rtl="0" eaLnBrk="0" fontAlgn="base" hangingPunct="0">
              <a:spcBef>
                <a:spcPct val="20000"/>
              </a:spcBef>
              <a:spcAft>
                <a:spcPct val="0"/>
              </a:spcAft>
              <a:buClr>
                <a:schemeClr val="accent2"/>
              </a:buClr>
              <a:buFont typeface="Wingdings" panose="05000000000000000000" pitchFamily="2" charset="2"/>
              <a:buChar char="o"/>
              <a:defRPr sz="3000" b="0">
                <a:solidFill>
                  <a:schemeClr val="tx1"/>
                </a:solidFill>
                <a:latin typeface="+mn-lt"/>
                <a:ea typeface="+mn-ea"/>
                <a:cs typeface="+mn-cs"/>
              </a:defRPr>
            </a:lvl1pPr>
            <a:lvl2pPr marL="908050" indent="-436880" algn="l" rtl="0" eaLnBrk="0" fontAlgn="base" hangingPunct="0">
              <a:spcBef>
                <a:spcPct val="20000"/>
              </a:spcBef>
              <a:spcAft>
                <a:spcPct val="0"/>
              </a:spcAft>
              <a:buClr>
                <a:schemeClr val="accent2"/>
              </a:buClr>
              <a:buFont typeface="Wingdings" panose="05000000000000000000" pitchFamily="2" charset="2"/>
              <a:buChar char="n"/>
              <a:defRPr sz="2600">
                <a:solidFill>
                  <a:schemeClr val="tx1"/>
                </a:solidFill>
                <a:latin typeface="Verdana" panose="020B0604030504040204" pitchFamily="34" charset="0"/>
                <a:ea typeface="+mn-ea"/>
              </a:defRPr>
            </a:lvl2pPr>
            <a:lvl3pPr marL="1304925" indent="-395605" algn="l" rtl="0" eaLnBrk="0" fontAlgn="base" hangingPunct="0">
              <a:spcBef>
                <a:spcPct val="20000"/>
              </a:spcBef>
              <a:spcAft>
                <a:spcPct val="0"/>
              </a:spcAft>
              <a:buClr>
                <a:schemeClr val="accent2"/>
              </a:buClr>
              <a:buFont typeface="Wingdings" panose="05000000000000000000" pitchFamily="2" charset="2"/>
              <a:buChar char="o"/>
              <a:defRPr sz="2300">
                <a:solidFill>
                  <a:schemeClr val="tx1"/>
                </a:solidFill>
                <a:latin typeface="Verdana" panose="020B0604030504040204" pitchFamily="34" charset="0"/>
                <a:ea typeface="+mn-ea"/>
              </a:defRPr>
            </a:lvl3pPr>
            <a:lvl4pPr marL="1694180" indent="-387350" algn="l" rtl="0" eaLnBrk="0" fontAlgn="base" hangingPunct="0">
              <a:spcBef>
                <a:spcPct val="20000"/>
              </a:spcBef>
              <a:spcAft>
                <a:spcPct val="0"/>
              </a:spcAft>
              <a:buClr>
                <a:schemeClr val="accent2"/>
              </a:buClr>
              <a:buFont typeface="Wingdings" panose="05000000000000000000" pitchFamily="2" charset="2"/>
              <a:buChar char="n"/>
              <a:defRPr sz="2000">
                <a:solidFill>
                  <a:schemeClr val="tx1"/>
                </a:solidFill>
                <a:latin typeface="Verdana" panose="020B0604030504040204" pitchFamily="34" charset="0"/>
                <a:ea typeface="+mn-ea"/>
              </a:defRPr>
            </a:lvl4pPr>
            <a:lvl5pPr marL="2094230" indent="-398780" algn="l" rtl="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mn-ea"/>
              </a:defRPr>
            </a:lvl5pPr>
          </a:lstStyle>
          <a:p>
            <a:pPr marL="360045" lvl="1" indent="0" algn="l">
              <a:lnSpc>
                <a:spcPct val="120000"/>
              </a:lnSpc>
              <a:spcBef>
                <a:spcPts val="0"/>
              </a:spcBef>
              <a:buNone/>
            </a:pPr>
            <a:r>
              <a:rPr lang="en-US" altLang="zh-CN" sz="2000" b="1">
                <a:effectLst/>
                <a:latin typeface="等线" panose="02010600030101010101" charset="-122"/>
                <a:ea typeface="等线" panose="02010600030101010101" charset="-122"/>
                <a:sym typeface="+mn-ea"/>
              </a:rPr>
              <a:t>BufferedReader br; String line;</a:t>
            </a:r>
          </a:p>
          <a:p>
            <a:pPr marL="360045" lvl="1" indent="0" algn="l">
              <a:lnSpc>
                <a:spcPct val="120000"/>
              </a:lnSpc>
              <a:spcBef>
                <a:spcPts val="0"/>
              </a:spcBef>
              <a:buNone/>
            </a:pPr>
            <a:r>
              <a:rPr lang="en-US" altLang="zh-CN" sz="2000" b="1">
                <a:solidFill>
                  <a:srgbClr val="034EA2"/>
                </a:solidFill>
                <a:effectLst/>
                <a:latin typeface="等线" panose="02010600030101010101" charset="-122"/>
                <a:ea typeface="等线" panose="02010600030101010101" charset="-122"/>
                <a:sym typeface="+mn-ea"/>
              </a:rPr>
              <a:t>try </a:t>
            </a:r>
            <a:r>
              <a:rPr lang="en-US" altLang="zh-CN" sz="2000" b="1">
                <a:effectLst/>
                <a:latin typeface="等线" panose="02010600030101010101" charset="-122"/>
                <a:ea typeface="等线" panose="02010600030101010101" charset="-122"/>
                <a:sym typeface="+mn-ea"/>
              </a:rPr>
              <a:t>{</a:t>
            </a:r>
          </a:p>
          <a:p>
            <a:pPr marL="360045" lvl="2" indent="457200" algn="l">
              <a:lnSpc>
                <a:spcPct val="120000"/>
              </a:lnSpc>
              <a:spcBef>
                <a:spcPts val="0"/>
              </a:spcBef>
              <a:buNone/>
            </a:pPr>
            <a:r>
              <a:rPr lang="en-US" altLang="zh-CN" sz="2000" b="1">
                <a:effectLst/>
                <a:latin typeface="等线" panose="02010600030101010101" charset="-122"/>
                <a:ea typeface="等线" panose="02010600030101010101" charset="-122"/>
                <a:sym typeface="+mn-ea"/>
              </a:rPr>
              <a:t>br = </a:t>
            </a:r>
            <a:r>
              <a:rPr lang="en-US" altLang="zh-CN" sz="2000" b="1">
                <a:solidFill>
                  <a:srgbClr val="034EA2"/>
                </a:solidFill>
                <a:effectLst/>
                <a:latin typeface="等线" panose="02010600030101010101" charset="-122"/>
                <a:ea typeface="等线" panose="02010600030101010101" charset="-122"/>
                <a:sym typeface="+mn-ea"/>
              </a:rPr>
              <a:t>new </a:t>
            </a:r>
            <a:r>
              <a:rPr lang="en-US" altLang="zh-CN" sz="2000" b="1">
                <a:effectLst/>
                <a:latin typeface="等线" panose="02010600030101010101" charset="-122"/>
                <a:ea typeface="等线" panose="02010600030101010101" charset="-122"/>
                <a:sym typeface="+mn-ea"/>
              </a:rPr>
              <a:t>BufferedReader(</a:t>
            </a:r>
            <a:r>
              <a:rPr lang="en-US" altLang="zh-CN" sz="2000" b="1">
                <a:solidFill>
                  <a:srgbClr val="034EA2"/>
                </a:solidFill>
                <a:effectLst/>
                <a:latin typeface="等线" panose="02010600030101010101" charset="-122"/>
                <a:ea typeface="等线" panose="02010600030101010101" charset="-122"/>
                <a:sym typeface="+mn-ea"/>
              </a:rPr>
              <a:t>new </a:t>
            </a:r>
            <a:r>
              <a:rPr lang="en-US" altLang="zh-CN" sz="2000" b="1">
                <a:effectLst/>
                <a:latin typeface="等线" panose="02010600030101010101" charset="-122"/>
                <a:ea typeface="等线" panose="02010600030101010101" charset="-122"/>
                <a:sym typeface="+mn-ea"/>
              </a:rPr>
              <a:t>FileReader("info.txt"));</a:t>
            </a:r>
          </a:p>
          <a:p>
            <a:pPr marL="360045" lvl="2" indent="457200" algn="l">
              <a:lnSpc>
                <a:spcPct val="120000"/>
              </a:lnSpc>
              <a:spcBef>
                <a:spcPts val="0"/>
              </a:spcBef>
              <a:buNone/>
            </a:pPr>
            <a:r>
              <a:rPr lang="en-US" altLang="zh-CN" sz="2000" b="1">
                <a:solidFill>
                  <a:srgbClr val="034EA2"/>
                </a:solidFill>
                <a:effectLst/>
                <a:latin typeface="等线" panose="02010600030101010101" charset="-122"/>
                <a:ea typeface="等线" panose="02010600030101010101" charset="-122"/>
                <a:sym typeface="+mn-ea"/>
              </a:rPr>
              <a:t>while </a:t>
            </a:r>
            <a:r>
              <a:rPr lang="en-US" altLang="zh-CN" sz="2000" b="1">
                <a:effectLst/>
                <a:latin typeface="等线" panose="02010600030101010101" charset="-122"/>
                <a:ea typeface="等线" panose="02010600030101010101" charset="-122"/>
                <a:sym typeface="+mn-ea"/>
              </a:rPr>
              <a:t>((line = br.readLine()) != null) </a:t>
            </a:r>
          </a:p>
          <a:p>
            <a:pPr marL="817245" lvl="4" indent="457200" algn="l">
              <a:lnSpc>
                <a:spcPct val="120000"/>
              </a:lnSpc>
              <a:spcBef>
                <a:spcPts val="0"/>
              </a:spcBef>
              <a:buNone/>
            </a:pPr>
            <a:r>
              <a:rPr lang="en-US" altLang="zh-CN" sz="2000" b="1">
                <a:effectLst/>
                <a:latin typeface="等线" panose="02010600030101010101" charset="-122"/>
                <a:ea typeface="等线" panose="02010600030101010101" charset="-122"/>
                <a:sym typeface="+mn-ea"/>
              </a:rPr>
              <a:t>System.out.println("Line =&gt;"+line);</a:t>
            </a:r>
          </a:p>
          <a:p>
            <a:pPr marL="360045" lvl="1" indent="0" algn="l">
              <a:lnSpc>
                <a:spcPct val="120000"/>
              </a:lnSpc>
              <a:spcBef>
                <a:spcPts val="0"/>
              </a:spcBef>
              <a:buNone/>
            </a:pPr>
            <a:r>
              <a:rPr lang="en-US" altLang="zh-CN" sz="2000" b="1">
                <a:effectLst/>
                <a:latin typeface="等线" panose="02010600030101010101" charset="-122"/>
                <a:ea typeface="等线" panose="02010600030101010101" charset="-122"/>
                <a:sym typeface="+mn-ea"/>
              </a:rPr>
              <a:t>} </a:t>
            </a:r>
            <a:r>
              <a:rPr lang="en-US" altLang="zh-CN" sz="2000" b="1">
                <a:solidFill>
                  <a:srgbClr val="034EA2"/>
                </a:solidFill>
                <a:effectLst/>
                <a:latin typeface="等线" panose="02010600030101010101" charset="-122"/>
                <a:ea typeface="等线" panose="02010600030101010101" charset="-122"/>
                <a:sym typeface="+mn-ea"/>
              </a:rPr>
              <a:t>catch </a:t>
            </a:r>
            <a:r>
              <a:rPr lang="en-US" altLang="zh-CN" sz="2000" b="1">
                <a:effectLst/>
                <a:latin typeface="等线" panose="02010600030101010101" charset="-122"/>
                <a:ea typeface="等线" panose="02010600030101010101" charset="-122"/>
                <a:sym typeface="+mn-ea"/>
              </a:rPr>
              <a:t>(IOException e) {</a:t>
            </a:r>
          </a:p>
          <a:p>
            <a:pPr marL="360045" lvl="1" indent="457200" algn="l">
              <a:lnSpc>
                <a:spcPct val="120000"/>
              </a:lnSpc>
              <a:spcBef>
                <a:spcPts val="0"/>
              </a:spcBef>
              <a:buNone/>
            </a:pPr>
            <a:r>
              <a:rPr lang="en-US" altLang="zh-CN" sz="2000" b="1">
                <a:effectLst/>
                <a:latin typeface="等线" panose="02010600030101010101" charset="-122"/>
                <a:ea typeface="等线" panose="02010600030101010101" charset="-122"/>
                <a:sym typeface="+mn-ea"/>
              </a:rPr>
              <a:t>e.printStackTrace( );</a:t>
            </a:r>
          </a:p>
          <a:p>
            <a:pPr marL="360045" lvl="1" indent="0" algn="l">
              <a:lnSpc>
                <a:spcPct val="120000"/>
              </a:lnSpc>
              <a:spcBef>
                <a:spcPts val="0"/>
              </a:spcBef>
              <a:buNone/>
            </a:pPr>
            <a:r>
              <a:rPr lang="en-US" altLang="zh-CN" sz="2000" b="1">
                <a:effectLst/>
                <a:latin typeface="等线" panose="02010600030101010101" charset="-122"/>
                <a:ea typeface="等线" panose="02010600030101010101" charset="-122"/>
                <a:sym typeface="+mn-ea"/>
              </a:rPr>
              <a:t>} </a:t>
            </a:r>
            <a:r>
              <a:rPr lang="en-US" altLang="zh-CN" sz="2000" b="1">
                <a:solidFill>
                  <a:srgbClr val="034EA2"/>
                </a:solidFill>
                <a:effectLst/>
                <a:latin typeface="等线" panose="02010600030101010101" charset="-122"/>
                <a:ea typeface="等线" panose="02010600030101010101" charset="-122"/>
                <a:sym typeface="+mn-ea"/>
              </a:rPr>
              <a:t>finally </a:t>
            </a:r>
            <a:r>
              <a:rPr lang="en-US" altLang="zh-CN" sz="2000" b="1">
                <a:effectLst/>
                <a:latin typeface="等线" panose="02010600030101010101" charset="-122"/>
                <a:ea typeface="等线" panose="02010600030101010101" charset="-122"/>
                <a:sym typeface="+mn-ea"/>
              </a:rPr>
              <a:t>{</a:t>
            </a:r>
          </a:p>
          <a:p>
            <a:pPr marL="360045" lvl="1" indent="457200" algn="l">
              <a:lnSpc>
                <a:spcPct val="120000"/>
              </a:lnSpc>
              <a:spcBef>
                <a:spcPts val="0"/>
              </a:spcBef>
              <a:buNone/>
            </a:pPr>
            <a:r>
              <a:rPr lang="en-US" altLang="zh-CN" sz="2000" b="1">
                <a:solidFill>
                  <a:srgbClr val="034EA2"/>
                </a:solidFill>
                <a:effectLst/>
                <a:latin typeface="等线" panose="02010600030101010101" charset="-122"/>
                <a:ea typeface="等线" panose="02010600030101010101" charset="-122"/>
                <a:sym typeface="+mn-ea"/>
              </a:rPr>
              <a:t>try </a:t>
            </a:r>
            <a:r>
              <a:rPr lang="en-US" altLang="zh-CN" sz="2000" b="1">
                <a:effectLst/>
                <a:latin typeface="等线" panose="02010600030101010101" charset="-122"/>
                <a:ea typeface="等线" panose="02010600030101010101" charset="-122"/>
                <a:sym typeface="+mn-ea"/>
              </a:rPr>
              <a:t>{ </a:t>
            </a:r>
          </a:p>
          <a:p>
            <a:pPr marL="360045" lvl="3" indent="457200" algn="l">
              <a:lnSpc>
                <a:spcPct val="120000"/>
              </a:lnSpc>
              <a:spcBef>
                <a:spcPts val="0"/>
              </a:spcBef>
              <a:buNone/>
            </a:pPr>
            <a:r>
              <a:rPr lang="en-US" altLang="zh-CN" sz="2000" b="1">
                <a:solidFill>
                  <a:srgbClr val="034EA2"/>
                </a:solidFill>
                <a:effectLst/>
                <a:latin typeface="等线" panose="02010600030101010101" charset="-122"/>
                <a:ea typeface="等线" panose="02010600030101010101" charset="-122"/>
                <a:sym typeface="+mn-ea"/>
              </a:rPr>
              <a:t>if </a:t>
            </a:r>
            <a:r>
              <a:rPr lang="en-US" altLang="zh-CN" sz="2000" b="1">
                <a:effectLst/>
                <a:latin typeface="等线" panose="02010600030101010101" charset="-122"/>
                <a:ea typeface="等线" panose="02010600030101010101" charset="-122"/>
                <a:sym typeface="+mn-ea"/>
              </a:rPr>
              <a:t>(br != null</a:t>
            </a:r>
            <a:r>
              <a:rPr lang="zh-CN" altLang="en-US" sz="2000" b="1">
                <a:effectLst/>
                <a:latin typeface="等线" panose="02010600030101010101" charset="-122"/>
                <a:ea typeface="等线" panose="02010600030101010101" charset="-122"/>
                <a:sym typeface="+mn-ea"/>
              </a:rPr>
              <a:t>）</a:t>
            </a:r>
            <a:r>
              <a:rPr lang="en-US" altLang="zh-CN" sz="2000" b="1">
                <a:effectLst/>
                <a:latin typeface="等线" panose="02010600030101010101" charset="-122"/>
                <a:ea typeface="等线" panose="02010600030101010101" charset="-122"/>
                <a:sym typeface="+mn-ea"/>
              </a:rPr>
              <a:t> br.close(); </a:t>
            </a:r>
          </a:p>
          <a:p>
            <a:pPr marL="360045" lvl="1" indent="457200" algn="l">
              <a:lnSpc>
                <a:spcPct val="120000"/>
              </a:lnSpc>
              <a:spcBef>
                <a:spcPts val="0"/>
              </a:spcBef>
              <a:buNone/>
            </a:pPr>
            <a:r>
              <a:rPr lang="en-US" altLang="zh-CN" sz="2000" b="1">
                <a:solidFill>
                  <a:schemeClr val="tx1"/>
                </a:solidFill>
                <a:effectLst/>
                <a:latin typeface="等线" panose="02010600030101010101" charset="-122"/>
                <a:ea typeface="等线" panose="02010600030101010101" charset="-122"/>
                <a:sym typeface="+mn-ea"/>
              </a:rPr>
              <a:t>} </a:t>
            </a:r>
            <a:r>
              <a:rPr lang="en-US" altLang="zh-CN" sz="2000" b="1">
                <a:solidFill>
                  <a:srgbClr val="034EA2"/>
                </a:solidFill>
                <a:effectLst/>
                <a:latin typeface="等线" panose="02010600030101010101" charset="-122"/>
                <a:ea typeface="等线" panose="02010600030101010101" charset="-122"/>
                <a:sym typeface="+mn-ea"/>
              </a:rPr>
              <a:t>catch </a:t>
            </a:r>
            <a:r>
              <a:rPr lang="en-US" altLang="zh-CN" sz="2000" b="1">
                <a:solidFill>
                  <a:schemeClr val="tx1"/>
                </a:solidFill>
                <a:effectLst/>
                <a:latin typeface="等线" panose="02010600030101010101" charset="-122"/>
                <a:ea typeface="等线" panose="02010600030101010101" charset="-122"/>
                <a:sym typeface="+mn-ea"/>
              </a:rPr>
              <a:t>(IOException e) {</a:t>
            </a:r>
          </a:p>
          <a:p>
            <a:pPr marL="817245" lvl="5" indent="457200" algn="l">
              <a:lnSpc>
                <a:spcPct val="120000"/>
              </a:lnSpc>
              <a:spcBef>
                <a:spcPts val="0"/>
              </a:spcBef>
              <a:buNone/>
            </a:pPr>
            <a:r>
              <a:rPr lang="en-US" altLang="zh-CN" sz="2000" b="1">
                <a:effectLst/>
                <a:latin typeface="等线" panose="02010600030101010101" charset="-122"/>
                <a:ea typeface="等线" panose="02010600030101010101" charset="-122"/>
                <a:sym typeface="+mn-ea"/>
              </a:rPr>
              <a:t>e.printStackTrace( );</a:t>
            </a:r>
          </a:p>
          <a:p>
            <a:pPr marL="360045" lvl="1" indent="457200" algn="l">
              <a:lnSpc>
                <a:spcPct val="120000"/>
              </a:lnSpc>
              <a:spcBef>
                <a:spcPts val="0"/>
              </a:spcBef>
              <a:buNone/>
            </a:pPr>
            <a:r>
              <a:rPr lang="en-US" altLang="zh-CN" sz="2000" b="1">
                <a:solidFill>
                  <a:schemeClr val="tx1"/>
                </a:solidFill>
                <a:effectLst/>
                <a:latin typeface="等线" panose="02010600030101010101" charset="-122"/>
                <a:ea typeface="等线" panose="02010600030101010101" charset="-122"/>
                <a:sym typeface="+mn-ea"/>
              </a:rPr>
              <a:t>}</a:t>
            </a:r>
          </a:p>
          <a:p>
            <a:pPr marL="360045" lvl="1" indent="0" algn="l">
              <a:lnSpc>
                <a:spcPct val="120000"/>
              </a:lnSpc>
              <a:spcBef>
                <a:spcPts val="0"/>
              </a:spcBef>
              <a:buNone/>
            </a:pPr>
            <a:r>
              <a:rPr lang="en-US" altLang="zh-CN" sz="2000" b="1">
                <a:solidFill>
                  <a:schemeClr val="tx1"/>
                </a:solidFill>
                <a:effectLst/>
                <a:latin typeface="等线" panose="02010600030101010101" charset="-122"/>
                <a:ea typeface="等线" panose="02010600030101010101" charset="-122"/>
                <a:sym typeface="+mn-ea"/>
              </a:rPr>
              <a:t>}</a:t>
            </a: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a:lnSpc>
                <a:spcPct val="110000"/>
              </a:lnSpc>
            </a:pPr>
            <a:r>
              <a:rPr lang="en-US" altLang="zh-CN" sz="2800">
                <a:solidFill>
                  <a:srgbClr val="034EA2"/>
                </a:solidFill>
                <a:effectLst/>
                <a:sym typeface="+mn-ea"/>
              </a:rPr>
              <a:t>try-with-resources</a:t>
            </a:r>
            <a:endParaRPr lang="en-US" altLang="zh-CN" sz="2800">
              <a:solidFill>
                <a:srgbClr val="034EA2"/>
              </a:solidFill>
            </a:endParaRPr>
          </a:p>
          <a:p>
            <a:pPr>
              <a:lnSpc>
                <a:spcPct val="130000"/>
              </a:lnSpc>
            </a:pPr>
            <a:r>
              <a:rPr lang="en-US" altLang="zh-CN" sz="2400"/>
              <a:t>Java 7 </a:t>
            </a:r>
            <a:r>
              <a:rPr lang="zh-CN" altLang="en-US" sz="2400"/>
              <a:t>新增的 </a:t>
            </a:r>
            <a:r>
              <a:rPr lang="en-US" altLang="zh-CN" sz="2400">
                <a:solidFill>
                  <a:srgbClr val="034EA2"/>
                </a:solidFill>
                <a:effectLst/>
              </a:rPr>
              <a:t>try-with-resources</a:t>
            </a:r>
            <a:r>
              <a:rPr lang="en-US" altLang="zh-CN" sz="2400"/>
              <a:t> </a:t>
            </a:r>
            <a:r>
              <a:rPr lang="zh-CN" altLang="en-US" sz="2400"/>
              <a:t>来打开资源，并且可以在语句执行完毕后确保每个资源都被自动关闭</a:t>
            </a:r>
            <a:endParaRPr lang="en-US" altLang="zh-CN" sz="2400"/>
          </a:p>
          <a:p>
            <a:endParaRPr kumimoji="0" lang="zh-CN" altLang="en-US" sz="2400" i="1" u="none" strike="noStrike" kern="0" cap="none" spc="0" normalizeH="0" baseline="0" noProof="0" dirty="0">
              <a:solidFill>
                <a:schemeClr val="accent1"/>
              </a:solidFill>
              <a:effectLst>
                <a:outerShdw blurRad="38100" dist="25400" dir="5400000" algn="ctr" rotWithShape="0">
                  <a:srgbClr val="6E747A">
                    <a:alpha val="43000"/>
                  </a:srgbClr>
                </a:outerShdw>
              </a:effectLst>
              <a:uLnTx/>
              <a:uFillTx/>
              <a:latin typeface="等线" panose="02010600030101010101" charset="-122"/>
              <a:ea typeface="等线" panose="02010600030101010101" charset="-122"/>
              <a:cs typeface="等线" panose="02010600030101010101" charset="-122"/>
            </a:endParaRPr>
          </a:p>
        </p:txBody>
      </p:sp>
      <p:sp>
        <p:nvSpPr>
          <p:cNvPr id="3" name="标题 2"/>
          <p:cNvSpPr>
            <a:spLocks noGrp="1"/>
          </p:cNvSpPr>
          <p:nvPr>
            <p:ph type="title"/>
          </p:nvPr>
        </p:nvSpPr>
        <p:spPr/>
        <p:txBody>
          <a:bodyPr/>
          <a:lstStyle/>
          <a:p>
            <a:r>
              <a:rPr lang="en-US" altLang="zh-CN">
                <a:sym typeface="+mn-ea"/>
              </a:rPr>
              <a:t>2.1.7 Java</a:t>
            </a:r>
            <a:r>
              <a:rPr lang="zh-CN" altLang="en-US">
                <a:sym typeface="+mn-ea"/>
              </a:rPr>
              <a:t>异常处理</a:t>
            </a:r>
            <a:r>
              <a:rPr lang="en-US" altLang="zh-CN">
                <a:sym typeface="+mn-ea"/>
              </a:rPr>
              <a:t> </a:t>
            </a:r>
            <a:r>
              <a:rPr lang="en-US" altLang="zh-CN" sz="2400">
                <a:sym typeface="+mn-ea"/>
              </a:rPr>
              <a:t>20/23</a:t>
            </a:r>
          </a:p>
        </p:txBody>
      </p:sp>
      <p:sp>
        <p:nvSpPr>
          <p:cNvPr id="8" name="日期占位符 7"/>
          <p:cNvSpPr>
            <a:spLocks noGrp="1"/>
          </p:cNvSpPr>
          <p:nvPr>
            <p:ph type="dt" sz="half" idx="10"/>
            <p:custDataLst>
              <p:tags r:id="rId1"/>
            </p:custDataLst>
          </p:nvPr>
        </p:nvSpPr>
        <p:spPr/>
        <p:txBody>
          <a:bodyPr/>
          <a:lstStyle/>
          <a:p>
            <a:fld id="{8BEB6EB5-CC0D-C94C-91B9-9EA1B45E848E}" type="datetime1">
              <a:rPr kumimoji="1" lang="zh-CN" altLang="en-US" smtClean="0"/>
              <a:t>2024/10/16</a:t>
            </a:fld>
            <a:endParaRPr kumimoji="1" lang="zh-CN" altLang="en-US" sz="900"/>
          </a:p>
        </p:txBody>
      </p:sp>
      <p:sp>
        <p:nvSpPr>
          <p:cNvPr id="9" name="页脚占位符 8"/>
          <p:cNvSpPr>
            <a:spLocks noGrp="1"/>
          </p:cNvSpPr>
          <p:nvPr>
            <p:ph type="ftr" sz="quarter" idx="11"/>
            <p:custDataLst>
              <p:tags r:id="rId2"/>
            </p:custDataLst>
          </p:nvPr>
        </p:nvSpPr>
        <p:spPr/>
        <p:txBody>
          <a:bodyPr/>
          <a:lstStyle/>
          <a:p>
            <a:r>
              <a:rPr kumimoji="1" lang="zh-CN" altLang="en-US" dirty="0"/>
              <a:t>西北工业大学软件学院</a:t>
            </a:r>
            <a:endParaRPr kumimoji="1" lang="zh-CN" altLang="en-US" sz="900" dirty="0"/>
          </a:p>
        </p:txBody>
      </p:sp>
      <p:sp>
        <p:nvSpPr>
          <p:cNvPr id="10" name="灯片编号占位符 9"/>
          <p:cNvSpPr>
            <a:spLocks noGrp="1"/>
          </p:cNvSpPr>
          <p:nvPr>
            <p:ph type="sldNum" sz="quarter" idx="12"/>
            <p:custDataLst>
              <p:tags r:id="rId3"/>
            </p:custDataLst>
          </p:nvPr>
        </p:nvSpPr>
        <p:spPr/>
        <p:txBody>
          <a:bodyPr/>
          <a:lstStyle/>
          <a:p>
            <a:fld id="{5A1A6423-77BD-D842-A714-25250E903C41}" type="slidenum">
              <a:rPr kumimoji="1" lang="zh-CN" altLang="en-US" smtClean="0"/>
              <a:t>101</a:t>
            </a:fld>
            <a:endParaRPr kumimoji="1" lang="zh-CN" altLang="en-US" sz="900"/>
          </a:p>
        </p:txBody>
      </p:sp>
      <p:sp>
        <p:nvSpPr>
          <p:cNvPr id="7176" name="AutoShape 4"/>
          <p:cNvSpPr/>
          <p:nvPr>
            <p:custDataLst>
              <p:tags r:id="rId4"/>
            </p:custDataLst>
          </p:nvPr>
        </p:nvSpPr>
        <p:spPr>
          <a:xfrm>
            <a:off x="438150" y="3159125"/>
            <a:ext cx="8336280" cy="2601595"/>
          </a:xfrm>
          <a:prstGeom prst="flowChartAlternateProcess">
            <a:avLst/>
          </a:prstGeom>
          <a:solidFill>
            <a:schemeClr val="bg1"/>
          </a:solidFill>
          <a:ln w="12700" cap="flat" cmpd="sng">
            <a:solidFill>
              <a:schemeClr val="hlink"/>
            </a:solidFill>
            <a:prstDash val="dash"/>
            <a:miter/>
            <a:headEnd type="none" w="med" len="med"/>
            <a:tailEnd type="none" w="med" len="med"/>
          </a:ln>
        </p:spPr>
        <p:txBody>
          <a:bodyPr wrap="none" anchor="ctr" anchorCtr="0"/>
          <a:lstStyle>
            <a:lvl1pPr marL="469900" indent="-469900" algn="l" rtl="0" eaLnBrk="0" fontAlgn="base" hangingPunct="0">
              <a:spcBef>
                <a:spcPct val="20000"/>
              </a:spcBef>
              <a:spcAft>
                <a:spcPct val="0"/>
              </a:spcAft>
              <a:buClr>
                <a:schemeClr val="accent2"/>
              </a:buClr>
              <a:buFont typeface="Wingdings" panose="05000000000000000000" pitchFamily="2" charset="2"/>
              <a:buChar char="o"/>
              <a:defRPr sz="3000" b="0">
                <a:solidFill>
                  <a:schemeClr val="tx1"/>
                </a:solidFill>
                <a:latin typeface="+mn-lt"/>
                <a:ea typeface="+mn-ea"/>
                <a:cs typeface="+mn-cs"/>
              </a:defRPr>
            </a:lvl1pPr>
            <a:lvl2pPr marL="908050" indent="-436880" algn="l" rtl="0" eaLnBrk="0" fontAlgn="base" hangingPunct="0">
              <a:spcBef>
                <a:spcPct val="20000"/>
              </a:spcBef>
              <a:spcAft>
                <a:spcPct val="0"/>
              </a:spcAft>
              <a:buClr>
                <a:schemeClr val="accent2"/>
              </a:buClr>
              <a:buFont typeface="Wingdings" panose="05000000000000000000" pitchFamily="2" charset="2"/>
              <a:buChar char="n"/>
              <a:defRPr sz="2600">
                <a:solidFill>
                  <a:schemeClr val="tx1"/>
                </a:solidFill>
                <a:latin typeface="Verdana" panose="020B0604030504040204" pitchFamily="34" charset="0"/>
                <a:ea typeface="+mn-ea"/>
              </a:defRPr>
            </a:lvl2pPr>
            <a:lvl3pPr marL="1304925" indent="-395605" algn="l" rtl="0" eaLnBrk="0" fontAlgn="base" hangingPunct="0">
              <a:spcBef>
                <a:spcPct val="20000"/>
              </a:spcBef>
              <a:spcAft>
                <a:spcPct val="0"/>
              </a:spcAft>
              <a:buClr>
                <a:schemeClr val="accent2"/>
              </a:buClr>
              <a:buFont typeface="Wingdings" panose="05000000000000000000" pitchFamily="2" charset="2"/>
              <a:buChar char="o"/>
              <a:defRPr sz="2300">
                <a:solidFill>
                  <a:schemeClr val="tx1"/>
                </a:solidFill>
                <a:latin typeface="Verdana" panose="020B0604030504040204" pitchFamily="34" charset="0"/>
                <a:ea typeface="+mn-ea"/>
              </a:defRPr>
            </a:lvl3pPr>
            <a:lvl4pPr marL="1694180" indent="-387350" algn="l" rtl="0" eaLnBrk="0" fontAlgn="base" hangingPunct="0">
              <a:spcBef>
                <a:spcPct val="20000"/>
              </a:spcBef>
              <a:spcAft>
                <a:spcPct val="0"/>
              </a:spcAft>
              <a:buClr>
                <a:schemeClr val="accent2"/>
              </a:buClr>
              <a:buFont typeface="Wingdings" panose="05000000000000000000" pitchFamily="2" charset="2"/>
              <a:buChar char="n"/>
              <a:defRPr sz="2000">
                <a:solidFill>
                  <a:schemeClr val="tx1"/>
                </a:solidFill>
                <a:latin typeface="Verdana" panose="020B0604030504040204" pitchFamily="34" charset="0"/>
                <a:ea typeface="+mn-ea"/>
              </a:defRPr>
            </a:lvl4pPr>
            <a:lvl5pPr marL="2094230" indent="-398780" algn="l" rtl="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mn-ea"/>
              </a:defRPr>
            </a:lvl5pPr>
          </a:lstStyle>
          <a:p>
            <a:pPr marL="457200" marR="0" lvl="1" indent="0" algn="l" defTabSz="914400" rtl="0" eaLnBrk="0" fontAlgn="base" latinLnBrk="0" hangingPunct="0">
              <a:lnSpc>
                <a:spcPct val="140000"/>
              </a:lnSpc>
              <a:spcBef>
                <a:spcPct val="20000"/>
              </a:spcBef>
              <a:spcAft>
                <a:spcPct val="0"/>
              </a:spcAft>
              <a:buClr>
                <a:schemeClr val="accent2"/>
              </a:buClr>
              <a:buSzTx/>
              <a:buFont typeface="Wingdings" panose="05000000000000000000" pitchFamily="2" charset="2"/>
              <a:buNone/>
              <a:defRPr/>
            </a:pPr>
            <a:r>
              <a:rPr lang="en-US" altLang="zh-CN" sz="2000" b="1" kern="0" noProof="0" dirty="0">
                <a:solidFill>
                  <a:srgbClr val="034EA2"/>
                </a:solidFill>
                <a:effectLst/>
                <a:uLnTx/>
                <a:uFillTx/>
                <a:latin typeface="等线" panose="02010600030101010101" charset="-122"/>
                <a:ea typeface="等线" panose="02010600030101010101" charset="-122"/>
                <a:cs typeface="等线" panose="02010600030101010101" charset="-122"/>
                <a:sym typeface="+mn-ea"/>
              </a:rPr>
              <a:t>try</a:t>
            </a:r>
            <a:r>
              <a:rPr lang="en-US" altLang="zh-CN" sz="2000" b="1" kern="0" noProof="0" dirty="0">
                <a:solidFill>
                  <a:schemeClr val="tx1"/>
                </a:solidFill>
                <a:effectLst/>
                <a:uLnTx/>
                <a:uFillTx/>
                <a:latin typeface="等线" panose="02010600030101010101" charset="-122"/>
                <a:ea typeface="等线" panose="02010600030101010101" charset="-122"/>
                <a:cs typeface="等线" panose="02010600030101010101" charset="-122"/>
                <a:sym typeface="+mn-ea"/>
              </a:rPr>
              <a:t> (resource declaration) {</a:t>
            </a:r>
            <a:endParaRPr kumimoji="0" lang="en-US" altLang="zh-CN" sz="2000" b="1" u="none" strike="noStrike" kern="0" cap="none" spc="0" normalizeH="0" baseline="0" noProof="0" dirty="0">
              <a:solidFill>
                <a:schemeClr val="tx1"/>
              </a:solidFill>
              <a:effectLst/>
              <a:uLnTx/>
              <a:uFillTx/>
              <a:latin typeface="等线" panose="02010600030101010101" charset="-122"/>
              <a:ea typeface="等线" panose="02010600030101010101" charset="-122"/>
              <a:cs typeface="等线" panose="02010600030101010101" charset="-122"/>
            </a:endParaRPr>
          </a:p>
          <a:p>
            <a:pPr marL="457200" marR="0" lvl="1" indent="0" algn="l" defTabSz="914400" rtl="0" eaLnBrk="0" fontAlgn="base" latinLnBrk="0" hangingPunct="0">
              <a:lnSpc>
                <a:spcPct val="140000"/>
              </a:lnSpc>
              <a:spcBef>
                <a:spcPct val="20000"/>
              </a:spcBef>
              <a:spcAft>
                <a:spcPct val="0"/>
              </a:spcAft>
              <a:buClr>
                <a:schemeClr val="accent2"/>
              </a:buClr>
              <a:buSzTx/>
              <a:buFont typeface="Wingdings" panose="05000000000000000000" pitchFamily="2" charset="2"/>
              <a:buNone/>
              <a:defRPr/>
            </a:pPr>
            <a:r>
              <a:rPr lang="en-US" altLang="zh-CN" sz="2000" b="1" kern="0" noProof="0" dirty="0">
                <a:solidFill>
                  <a:schemeClr val="tx1"/>
                </a:solidFill>
                <a:effectLst/>
                <a:uLnTx/>
                <a:uFillTx/>
                <a:latin typeface="等线" panose="02010600030101010101" charset="-122"/>
                <a:ea typeface="等线" panose="02010600030101010101" charset="-122"/>
                <a:cs typeface="等线" panose="02010600030101010101" charset="-122"/>
                <a:sym typeface="+mn-ea"/>
              </a:rPr>
              <a:t>  	</a:t>
            </a:r>
            <a:r>
              <a:rPr lang="en-US" altLang="zh-CN" sz="2000" b="1" kern="0" noProof="0" dirty="0">
                <a:solidFill>
                  <a:schemeClr val="accent6">
                    <a:lumMod val="75000"/>
                  </a:schemeClr>
                </a:solidFill>
                <a:effectLst/>
                <a:uLnTx/>
                <a:uFillTx/>
                <a:latin typeface="等线" panose="02010600030101010101" charset="-122"/>
                <a:ea typeface="等线" panose="02010600030101010101" charset="-122"/>
                <a:cs typeface="等线" panose="02010600030101010101" charset="-122"/>
                <a:sym typeface="+mn-ea"/>
              </a:rPr>
              <a:t>// </a:t>
            </a:r>
            <a:r>
              <a:rPr lang="zh-CN" altLang="en-US" sz="2000" b="1" kern="0" noProof="0" dirty="0">
                <a:solidFill>
                  <a:schemeClr val="accent6">
                    <a:lumMod val="75000"/>
                  </a:schemeClr>
                </a:solidFill>
                <a:effectLst/>
                <a:uLnTx/>
                <a:uFillTx/>
                <a:latin typeface="等线" panose="02010600030101010101" charset="-122"/>
                <a:ea typeface="等线" panose="02010600030101010101" charset="-122"/>
                <a:cs typeface="等线" panose="02010600030101010101" charset="-122"/>
                <a:sym typeface="+mn-ea"/>
              </a:rPr>
              <a:t>使用的资源</a:t>
            </a:r>
            <a:endParaRPr kumimoji="0" lang="zh-CN" altLang="en-US" sz="2000" b="1" u="none" strike="noStrike" kern="0" cap="none" spc="0" normalizeH="0" baseline="0" noProof="0" dirty="0">
              <a:solidFill>
                <a:schemeClr val="tx1"/>
              </a:solidFill>
              <a:effectLst/>
              <a:uLnTx/>
              <a:uFillTx/>
              <a:latin typeface="等线" panose="02010600030101010101" charset="-122"/>
              <a:ea typeface="等线" panose="02010600030101010101" charset="-122"/>
              <a:cs typeface="等线" panose="02010600030101010101" charset="-122"/>
            </a:endParaRPr>
          </a:p>
          <a:p>
            <a:pPr marL="457200" marR="0" lvl="1" indent="0" algn="l" defTabSz="914400" rtl="0" eaLnBrk="0" fontAlgn="base" latinLnBrk="0" hangingPunct="0">
              <a:lnSpc>
                <a:spcPct val="140000"/>
              </a:lnSpc>
              <a:spcBef>
                <a:spcPct val="20000"/>
              </a:spcBef>
              <a:spcAft>
                <a:spcPct val="0"/>
              </a:spcAft>
              <a:buClr>
                <a:schemeClr val="accent2"/>
              </a:buClr>
              <a:buSzTx/>
              <a:buFont typeface="Wingdings" panose="05000000000000000000" pitchFamily="2" charset="2"/>
              <a:buNone/>
              <a:defRPr/>
            </a:pPr>
            <a:r>
              <a:rPr lang="en-US" altLang="zh-CN" sz="2000" b="1" kern="0" noProof="0" dirty="0">
                <a:solidFill>
                  <a:schemeClr val="tx1"/>
                </a:solidFill>
                <a:effectLst/>
                <a:uLnTx/>
                <a:uFillTx/>
                <a:latin typeface="等线" panose="02010600030101010101" charset="-122"/>
                <a:ea typeface="等线" panose="02010600030101010101" charset="-122"/>
                <a:cs typeface="等线" panose="02010600030101010101" charset="-122"/>
                <a:sym typeface="+mn-ea"/>
              </a:rPr>
              <a:t>} </a:t>
            </a:r>
            <a:r>
              <a:rPr lang="en-US" altLang="zh-CN" sz="2000" b="1" kern="0" noProof="0" dirty="0">
                <a:solidFill>
                  <a:srgbClr val="034EA2"/>
                </a:solidFill>
                <a:effectLst/>
                <a:uLnTx/>
                <a:uFillTx/>
                <a:latin typeface="等线" panose="02010600030101010101" charset="-122"/>
                <a:ea typeface="等线" panose="02010600030101010101" charset="-122"/>
                <a:cs typeface="等线" panose="02010600030101010101" charset="-122"/>
                <a:sym typeface="+mn-ea"/>
              </a:rPr>
              <a:t>catch </a:t>
            </a:r>
            <a:r>
              <a:rPr lang="en-US" altLang="zh-CN" sz="2000" b="1" kern="0" noProof="0" dirty="0">
                <a:solidFill>
                  <a:schemeClr val="tx1"/>
                </a:solidFill>
                <a:effectLst/>
                <a:uLnTx/>
                <a:uFillTx/>
                <a:latin typeface="等线" panose="02010600030101010101" charset="-122"/>
                <a:ea typeface="等线" panose="02010600030101010101" charset="-122"/>
                <a:cs typeface="等线" panose="02010600030101010101" charset="-122"/>
                <a:sym typeface="+mn-ea"/>
              </a:rPr>
              <a:t>(</a:t>
            </a:r>
            <a:r>
              <a:rPr lang="en-US" altLang="zh-CN" sz="2000" b="1" kern="0" noProof="0" dirty="0" err="1">
                <a:solidFill>
                  <a:schemeClr val="tx1"/>
                </a:solidFill>
                <a:effectLst/>
                <a:uLnTx/>
                <a:uFillTx/>
                <a:latin typeface="等线" panose="02010600030101010101" charset="-122"/>
                <a:ea typeface="等线" panose="02010600030101010101" charset="-122"/>
                <a:cs typeface="等线" panose="02010600030101010101" charset="-122"/>
                <a:sym typeface="+mn-ea"/>
              </a:rPr>
              <a:t>ExceptionType</a:t>
            </a:r>
            <a:r>
              <a:rPr lang="en-US" altLang="zh-CN" sz="2000" b="1" kern="0" noProof="0" dirty="0">
                <a:solidFill>
                  <a:schemeClr val="tx1"/>
                </a:solidFill>
                <a:effectLst/>
                <a:uLnTx/>
                <a:uFillTx/>
                <a:latin typeface="等线" panose="02010600030101010101" charset="-122"/>
                <a:ea typeface="等线" panose="02010600030101010101" charset="-122"/>
                <a:cs typeface="等线" panose="02010600030101010101" charset="-122"/>
                <a:sym typeface="+mn-ea"/>
              </a:rPr>
              <a:t> e1) {</a:t>
            </a:r>
            <a:endParaRPr kumimoji="0" lang="en-US" altLang="zh-CN" sz="2000" b="1" u="none" strike="noStrike" kern="0" cap="none" spc="0" normalizeH="0" baseline="0" noProof="0" dirty="0">
              <a:solidFill>
                <a:schemeClr val="tx1"/>
              </a:solidFill>
              <a:effectLst/>
              <a:uLnTx/>
              <a:uFillTx/>
              <a:latin typeface="等线" panose="02010600030101010101" charset="-122"/>
              <a:ea typeface="等线" panose="02010600030101010101" charset="-122"/>
              <a:cs typeface="等线" panose="02010600030101010101" charset="-122"/>
            </a:endParaRPr>
          </a:p>
          <a:p>
            <a:pPr marL="457200" marR="0" lvl="1" indent="0" algn="l" defTabSz="914400" rtl="0" eaLnBrk="0" fontAlgn="base" latinLnBrk="0" hangingPunct="0">
              <a:lnSpc>
                <a:spcPct val="140000"/>
              </a:lnSpc>
              <a:spcBef>
                <a:spcPct val="20000"/>
              </a:spcBef>
              <a:spcAft>
                <a:spcPct val="0"/>
              </a:spcAft>
              <a:buClr>
                <a:schemeClr val="accent2"/>
              </a:buClr>
              <a:buSzTx/>
              <a:buFont typeface="Wingdings" panose="05000000000000000000" pitchFamily="2" charset="2"/>
              <a:buNone/>
              <a:defRPr/>
            </a:pPr>
            <a:r>
              <a:rPr lang="en-US" altLang="zh-CN" sz="2000" b="1" kern="0" noProof="0" dirty="0">
                <a:solidFill>
                  <a:schemeClr val="tx1"/>
                </a:solidFill>
                <a:effectLst/>
                <a:uLnTx/>
                <a:uFillTx/>
                <a:latin typeface="等线" panose="02010600030101010101" charset="-122"/>
                <a:ea typeface="等线" panose="02010600030101010101" charset="-122"/>
                <a:cs typeface="等线" panose="02010600030101010101" charset="-122"/>
                <a:sym typeface="+mn-ea"/>
              </a:rPr>
              <a:t>  	</a:t>
            </a:r>
            <a:r>
              <a:rPr lang="en-US" altLang="zh-CN" sz="2000" b="1" kern="0" noProof="0" dirty="0">
                <a:solidFill>
                  <a:schemeClr val="accent6">
                    <a:lumMod val="75000"/>
                  </a:schemeClr>
                </a:solidFill>
                <a:effectLst/>
                <a:uLnTx/>
                <a:uFillTx/>
                <a:latin typeface="等线" panose="02010600030101010101" charset="-122"/>
                <a:ea typeface="等线" panose="02010600030101010101" charset="-122"/>
                <a:cs typeface="等线" panose="02010600030101010101" charset="-122"/>
                <a:sym typeface="+mn-ea"/>
              </a:rPr>
              <a:t>// </a:t>
            </a:r>
            <a:r>
              <a:rPr lang="zh-CN" altLang="en-US" sz="2000" b="1" kern="0" noProof="0" dirty="0">
                <a:solidFill>
                  <a:schemeClr val="accent6">
                    <a:lumMod val="75000"/>
                  </a:schemeClr>
                </a:solidFill>
                <a:effectLst/>
                <a:uLnTx/>
                <a:uFillTx/>
                <a:latin typeface="等线" panose="02010600030101010101" charset="-122"/>
                <a:ea typeface="等线" panose="02010600030101010101" charset="-122"/>
                <a:cs typeface="等线" panose="02010600030101010101" charset="-122"/>
                <a:sym typeface="+mn-ea"/>
              </a:rPr>
              <a:t>异常块</a:t>
            </a:r>
            <a:endParaRPr kumimoji="0" lang="zh-CN" altLang="en-US" sz="2000" b="1" u="none" strike="noStrike" kern="0" cap="none" spc="0" normalizeH="0" baseline="0" noProof="0" dirty="0">
              <a:solidFill>
                <a:schemeClr val="tx1"/>
              </a:solidFill>
              <a:effectLst/>
              <a:uLnTx/>
              <a:uFillTx/>
              <a:latin typeface="等线" panose="02010600030101010101" charset="-122"/>
              <a:ea typeface="等线" panose="02010600030101010101" charset="-122"/>
              <a:cs typeface="等线" panose="02010600030101010101" charset="-122"/>
            </a:endParaRPr>
          </a:p>
          <a:p>
            <a:pPr marL="457200" marR="0" lvl="1" indent="0" algn="l" defTabSz="914400" rtl="0" eaLnBrk="0" fontAlgn="base" latinLnBrk="0" hangingPunct="0">
              <a:lnSpc>
                <a:spcPct val="140000"/>
              </a:lnSpc>
              <a:spcBef>
                <a:spcPct val="20000"/>
              </a:spcBef>
              <a:spcAft>
                <a:spcPct val="0"/>
              </a:spcAft>
              <a:buClr>
                <a:schemeClr val="accent2"/>
              </a:buClr>
              <a:buSzTx/>
              <a:buFont typeface="Wingdings" panose="05000000000000000000" pitchFamily="2" charset="2"/>
              <a:buNone/>
              <a:defRPr/>
            </a:pPr>
            <a:r>
              <a:rPr lang="en-US" altLang="zh-CN" sz="2000" b="1" kern="0" noProof="0" dirty="0">
                <a:solidFill>
                  <a:schemeClr val="tx1"/>
                </a:solidFill>
                <a:effectLst/>
                <a:uLnTx/>
                <a:uFillTx/>
                <a:latin typeface="等线" panose="02010600030101010101" charset="-122"/>
                <a:ea typeface="等线" panose="02010600030101010101" charset="-122"/>
                <a:cs typeface="等线" panose="02010600030101010101" charset="-122"/>
                <a:sym typeface="+mn-ea"/>
              </a:rPr>
              <a:t>}</a:t>
            </a:r>
            <a:endParaRPr kumimoji="0" lang="zh-CN" altLang="en-US" sz="2000" b="1" u="none" strike="noStrike" kern="0" cap="none" spc="0" normalizeH="0" baseline="0" noProof="0" dirty="0">
              <a:solidFill>
                <a:schemeClr val="tx1"/>
              </a:solidFill>
              <a:effectLst/>
              <a:uLnTx/>
              <a:uFillTx/>
              <a:latin typeface="等线" panose="02010600030101010101" charset="-122"/>
              <a:ea typeface="等线" panose="02010600030101010101" charset="-122"/>
              <a:cs typeface="等线" panose="02010600030101010101" charset="-122"/>
              <a:sym typeface="+mn-ea"/>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03530" y="4577715"/>
            <a:ext cx="8573770" cy="1732280"/>
          </a:xfrm>
        </p:spPr>
        <p:txBody>
          <a:bodyPr>
            <a:normAutofit fontScale="70000"/>
          </a:bodyPr>
          <a:lstStyle/>
          <a:p>
            <a:r>
              <a:rPr lang="zh-CN" altLang="en-US" dirty="0">
                <a:solidFill>
                  <a:srgbClr val="333333"/>
                </a:solidFill>
                <a:latin typeface="等线" panose="02010600030101010101" charset="-122"/>
                <a:ea typeface="等线" panose="02010600030101010101" charset="-122"/>
                <a:cs typeface="等线" panose="02010600030101010101" charset="-122"/>
                <a:sym typeface="+mn-ea"/>
              </a:rPr>
              <a:t>在</a:t>
            </a:r>
            <a:r>
              <a:rPr lang="en-US" altLang="zh-CN" sz="3145">
                <a:solidFill>
                  <a:srgbClr val="034EA2"/>
                </a:solidFill>
                <a:effectLst/>
                <a:latin typeface="等线" panose="02010600030101010101" charset="-122"/>
                <a:ea typeface="等线" panose="02010600030101010101" charset="-122"/>
                <a:sym typeface="+mn-ea"/>
              </a:rPr>
              <a:t> try-with-resources</a:t>
            </a:r>
            <a:r>
              <a:rPr lang="en-US" altLang="zh-CN" sz="3145" dirty="0">
                <a:solidFill>
                  <a:srgbClr val="333333"/>
                </a:solidFill>
                <a:latin typeface="等线" panose="02010600030101010101" charset="-122"/>
                <a:ea typeface="等线" panose="02010600030101010101" charset="-122"/>
                <a:cs typeface="等线" panose="02010600030101010101" charset="-122"/>
                <a:sym typeface="+mn-ea"/>
              </a:rPr>
              <a:t> </a:t>
            </a:r>
            <a:r>
              <a:rPr lang="zh-CN" altLang="en-US" dirty="0">
                <a:solidFill>
                  <a:srgbClr val="333333"/>
                </a:solidFill>
                <a:latin typeface="等线" panose="02010600030101010101" charset="-122"/>
                <a:ea typeface="等线" panose="02010600030101010101" charset="-122"/>
                <a:cs typeface="等线" panose="02010600030101010101" charset="-122"/>
                <a:sym typeface="+mn-ea"/>
              </a:rPr>
              <a:t>语句中声明和实例化 </a:t>
            </a:r>
            <a:r>
              <a:rPr lang="en-US" altLang="zh-CN" dirty="0">
                <a:solidFill>
                  <a:srgbClr val="333333"/>
                </a:solidFill>
                <a:latin typeface="等线" panose="02010600030101010101" charset="-122"/>
                <a:ea typeface="等线" panose="02010600030101010101" charset="-122"/>
                <a:cs typeface="等线" panose="02010600030101010101" charset="-122"/>
                <a:sym typeface="+mn-ea"/>
              </a:rPr>
              <a:t>BufferedReader </a:t>
            </a:r>
            <a:r>
              <a:rPr lang="zh-CN" altLang="en-US" dirty="0">
                <a:solidFill>
                  <a:srgbClr val="333333"/>
                </a:solidFill>
                <a:latin typeface="等线" panose="02010600030101010101" charset="-122"/>
                <a:ea typeface="等线" panose="02010600030101010101" charset="-122"/>
                <a:cs typeface="等线" panose="02010600030101010101" charset="-122"/>
                <a:sym typeface="+mn-ea"/>
              </a:rPr>
              <a:t>可确保语句执行完毕后关闭实例资源，不需要考虑 </a:t>
            </a:r>
            <a:r>
              <a:rPr lang="en-US" altLang="zh-CN" dirty="0">
                <a:solidFill>
                  <a:srgbClr val="333333"/>
                </a:solidFill>
                <a:latin typeface="等线" panose="02010600030101010101" charset="-122"/>
                <a:ea typeface="等线" panose="02010600030101010101" charset="-122"/>
                <a:cs typeface="等线" panose="02010600030101010101" charset="-122"/>
                <a:sym typeface="+mn-ea"/>
              </a:rPr>
              <a:t>try </a:t>
            </a:r>
            <a:r>
              <a:rPr lang="zh-CN" altLang="en-US" dirty="0">
                <a:solidFill>
                  <a:srgbClr val="333333"/>
                </a:solidFill>
                <a:latin typeface="等线" panose="02010600030101010101" charset="-122"/>
                <a:ea typeface="等线" panose="02010600030101010101" charset="-122"/>
                <a:cs typeface="等线" panose="02010600030101010101" charset="-122"/>
                <a:sym typeface="+mn-ea"/>
              </a:rPr>
              <a:t>语句是正常执行还是抛出异常。如果发生异常，可以使用 </a:t>
            </a:r>
            <a:r>
              <a:rPr lang="en-US" altLang="zh-CN" dirty="0">
                <a:solidFill>
                  <a:srgbClr val="333333"/>
                </a:solidFill>
                <a:latin typeface="等线" panose="02010600030101010101" charset="-122"/>
                <a:ea typeface="等线" panose="02010600030101010101" charset="-122"/>
                <a:cs typeface="等线" panose="02010600030101010101" charset="-122"/>
                <a:sym typeface="+mn-ea"/>
              </a:rPr>
              <a:t>catch </a:t>
            </a:r>
            <a:r>
              <a:rPr lang="zh-CN" altLang="en-US" dirty="0">
                <a:solidFill>
                  <a:srgbClr val="333333"/>
                </a:solidFill>
                <a:latin typeface="等线" panose="02010600030101010101" charset="-122"/>
                <a:ea typeface="等线" panose="02010600030101010101" charset="-122"/>
                <a:cs typeface="等线" panose="02010600030101010101" charset="-122"/>
                <a:sym typeface="+mn-ea"/>
              </a:rPr>
              <a:t>来处理异常。</a:t>
            </a:r>
            <a:endParaRPr lang="zh-CN" altLang="en-US" dirty="0">
              <a:solidFill>
                <a:srgbClr val="333333"/>
              </a:solidFill>
              <a:latin typeface="Helvetica Neue"/>
            </a:endParaRPr>
          </a:p>
          <a:p>
            <a:endParaRPr lang="zh-CN" altLang="en-US"/>
          </a:p>
        </p:txBody>
      </p:sp>
      <p:sp>
        <p:nvSpPr>
          <p:cNvPr id="3" name="标题 2"/>
          <p:cNvSpPr>
            <a:spLocks noGrp="1"/>
          </p:cNvSpPr>
          <p:nvPr>
            <p:ph type="title"/>
          </p:nvPr>
        </p:nvSpPr>
        <p:spPr/>
        <p:txBody>
          <a:bodyPr/>
          <a:lstStyle/>
          <a:p>
            <a:r>
              <a:rPr lang="en-US" altLang="zh-CN">
                <a:sym typeface="+mn-ea"/>
              </a:rPr>
              <a:t>2.1.7 Java</a:t>
            </a:r>
            <a:r>
              <a:rPr lang="zh-CN" altLang="en-US">
                <a:sym typeface="+mn-ea"/>
              </a:rPr>
              <a:t>异常处理</a:t>
            </a:r>
            <a:r>
              <a:rPr lang="en-US" altLang="zh-CN">
                <a:sym typeface="+mn-ea"/>
              </a:rPr>
              <a:t> </a:t>
            </a:r>
            <a:r>
              <a:rPr lang="en-US" altLang="zh-CN" sz="2400">
                <a:sym typeface="+mn-ea"/>
              </a:rPr>
              <a:t>21/23</a:t>
            </a:r>
          </a:p>
        </p:txBody>
      </p:sp>
      <p:sp>
        <p:nvSpPr>
          <p:cNvPr id="4" name="日期占位符 3"/>
          <p:cNvSpPr>
            <a:spLocks noGrp="1"/>
          </p:cNvSpPr>
          <p:nvPr>
            <p:ph type="dt" sz="half" idx="10"/>
          </p:nvPr>
        </p:nvSpPr>
        <p:spPr/>
        <p:txBody>
          <a:bodyPr/>
          <a:lstStyle/>
          <a:p>
            <a:fld id="{8BEB6EB5-CC0D-C94C-91B9-9EA1B45E848E}" type="datetime1">
              <a:rPr kumimoji="1" lang="zh-CN" altLang="en-US" smtClean="0"/>
              <a:t>2024/10/16</a:t>
            </a:fld>
            <a:endParaRPr kumimoji="1" lang="zh-CN" altLang="en-US" sz="900"/>
          </a:p>
        </p:txBody>
      </p:sp>
      <p:sp>
        <p:nvSpPr>
          <p:cNvPr id="5" name="页脚占位符 4"/>
          <p:cNvSpPr>
            <a:spLocks noGrp="1"/>
          </p:cNvSpPr>
          <p:nvPr>
            <p:ph type="ftr" sz="quarter" idx="11"/>
          </p:nvPr>
        </p:nvSpPr>
        <p:spPr/>
        <p:txBody>
          <a:bodyPr/>
          <a:lstStyle/>
          <a:p>
            <a:r>
              <a:rPr kumimoji="1" lang="zh-CN" altLang="en-US" dirty="0"/>
              <a:t>西北工业大学软件学院</a:t>
            </a:r>
            <a:endParaRPr kumimoji="1" lang="zh-CN" altLang="en-US" sz="900" dirty="0"/>
          </a:p>
        </p:txBody>
      </p:sp>
      <p:sp>
        <p:nvSpPr>
          <p:cNvPr id="6" name="灯片编号占位符 5"/>
          <p:cNvSpPr>
            <a:spLocks noGrp="1"/>
          </p:cNvSpPr>
          <p:nvPr>
            <p:ph type="sldNum" sz="quarter" idx="12"/>
          </p:nvPr>
        </p:nvSpPr>
        <p:spPr/>
        <p:txBody>
          <a:bodyPr/>
          <a:lstStyle/>
          <a:p>
            <a:fld id="{5A1A6423-77BD-D842-A714-25250E903C41}" type="slidenum">
              <a:rPr kumimoji="1" lang="zh-CN" altLang="en-US" smtClean="0"/>
              <a:t>102</a:t>
            </a:fld>
            <a:endParaRPr kumimoji="1" lang="zh-CN" altLang="en-US" sz="900"/>
          </a:p>
        </p:txBody>
      </p:sp>
      <p:sp>
        <p:nvSpPr>
          <p:cNvPr id="7176" name="AutoShape 4"/>
          <p:cNvSpPr/>
          <p:nvPr>
            <p:custDataLst>
              <p:tags r:id="rId1"/>
            </p:custDataLst>
          </p:nvPr>
        </p:nvSpPr>
        <p:spPr>
          <a:xfrm>
            <a:off x="499745" y="1790065"/>
            <a:ext cx="8169910" cy="2926080"/>
          </a:xfrm>
          <a:prstGeom prst="flowChartAlternateProcess">
            <a:avLst/>
          </a:prstGeom>
          <a:solidFill>
            <a:schemeClr val="bg1"/>
          </a:solidFill>
          <a:ln w="12700" cap="flat" cmpd="sng">
            <a:solidFill>
              <a:schemeClr val="hlink"/>
            </a:solidFill>
            <a:prstDash val="dash"/>
            <a:miter/>
            <a:headEnd type="none" w="med" len="med"/>
            <a:tailEnd type="none" w="med" len="med"/>
          </a:ln>
        </p:spPr>
        <p:txBody>
          <a:bodyPr wrap="none" anchor="ctr" anchorCtr="0"/>
          <a:lstStyle>
            <a:lvl1pPr marL="469900" indent="-469900" algn="l" rtl="0" eaLnBrk="0" fontAlgn="base" hangingPunct="0">
              <a:spcBef>
                <a:spcPct val="20000"/>
              </a:spcBef>
              <a:spcAft>
                <a:spcPct val="0"/>
              </a:spcAft>
              <a:buClr>
                <a:schemeClr val="accent2"/>
              </a:buClr>
              <a:buFont typeface="Wingdings" panose="05000000000000000000" pitchFamily="2" charset="2"/>
              <a:buChar char="o"/>
              <a:defRPr sz="3000" b="0">
                <a:solidFill>
                  <a:schemeClr val="tx1"/>
                </a:solidFill>
                <a:latin typeface="+mn-lt"/>
                <a:ea typeface="+mn-ea"/>
                <a:cs typeface="+mn-cs"/>
              </a:defRPr>
            </a:lvl1pPr>
            <a:lvl2pPr marL="908050" indent="-436880" algn="l" rtl="0" eaLnBrk="0" fontAlgn="base" hangingPunct="0">
              <a:spcBef>
                <a:spcPct val="20000"/>
              </a:spcBef>
              <a:spcAft>
                <a:spcPct val="0"/>
              </a:spcAft>
              <a:buClr>
                <a:schemeClr val="accent2"/>
              </a:buClr>
              <a:buFont typeface="Wingdings" panose="05000000000000000000" pitchFamily="2" charset="2"/>
              <a:buChar char="n"/>
              <a:defRPr sz="2600">
                <a:solidFill>
                  <a:schemeClr val="tx1"/>
                </a:solidFill>
                <a:latin typeface="Verdana" panose="020B0604030504040204" pitchFamily="34" charset="0"/>
                <a:ea typeface="+mn-ea"/>
              </a:defRPr>
            </a:lvl2pPr>
            <a:lvl3pPr marL="1304925" indent="-395605" algn="l" rtl="0" eaLnBrk="0" fontAlgn="base" hangingPunct="0">
              <a:spcBef>
                <a:spcPct val="20000"/>
              </a:spcBef>
              <a:spcAft>
                <a:spcPct val="0"/>
              </a:spcAft>
              <a:buClr>
                <a:schemeClr val="accent2"/>
              </a:buClr>
              <a:buFont typeface="Wingdings" panose="05000000000000000000" pitchFamily="2" charset="2"/>
              <a:buChar char="o"/>
              <a:defRPr sz="2300">
                <a:solidFill>
                  <a:schemeClr val="tx1"/>
                </a:solidFill>
                <a:latin typeface="Verdana" panose="020B0604030504040204" pitchFamily="34" charset="0"/>
                <a:ea typeface="+mn-ea"/>
              </a:defRPr>
            </a:lvl3pPr>
            <a:lvl4pPr marL="1694180" indent="-387350" algn="l" rtl="0" eaLnBrk="0" fontAlgn="base" hangingPunct="0">
              <a:spcBef>
                <a:spcPct val="20000"/>
              </a:spcBef>
              <a:spcAft>
                <a:spcPct val="0"/>
              </a:spcAft>
              <a:buClr>
                <a:schemeClr val="accent2"/>
              </a:buClr>
              <a:buFont typeface="Wingdings" panose="05000000000000000000" pitchFamily="2" charset="2"/>
              <a:buChar char="n"/>
              <a:defRPr sz="2000">
                <a:solidFill>
                  <a:schemeClr val="tx1"/>
                </a:solidFill>
                <a:latin typeface="Verdana" panose="020B0604030504040204" pitchFamily="34" charset="0"/>
                <a:ea typeface="+mn-ea"/>
              </a:defRPr>
            </a:lvl4pPr>
            <a:lvl5pPr marL="2094230" indent="-398780" algn="l" rtl="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mn-ea"/>
              </a:defRPr>
            </a:lvl5pPr>
          </a:lstStyle>
          <a:p>
            <a:pPr marL="360045" lvl="1" indent="0" algn="l">
              <a:lnSpc>
                <a:spcPct val="120000"/>
              </a:lnSpc>
              <a:spcBef>
                <a:spcPts val="0"/>
              </a:spcBef>
              <a:buNone/>
            </a:pPr>
            <a:r>
              <a:rPr lang="en-US" altLang="zh-CN" sz="2000" b="1">
                <a:effectLst/>
                <a:latin typeface="等线" panose="02010600030101010101" charset="-122"/>
                <a:ea typeface="等线" panose="02010600030101010101" charset="-122"/>
                <a:sym typeface="+mn-ea"/>
              </a:rPr>
              <a:t>String line;</a:t>
            </a:r>
          </a:p>
          <a:p>
            <a:pPr marL="360045" lvl="1" indent="0" algn="l">
              <a:lnSpc>
                <a:spcPct val="120000"/>
              </a:lnSpc>
              <a:spcBef>
                <a:spcPts val="0"/>
              </a:spcBef>
              <a:buNone/>
            </a:pPr>
            <a:r>
              <a:rPr lang="en-US" altLang="zh-CN" sz="2000" b="1">
                <a:solidFill>
                  <a:srgbClr val="034EA2"/>
                </a:solidFill>
                <a:effectLst/>
                <a:latin typeface="等线" panose="02010600030101010101" charset="-122"/>
                <a:ea typeface="等线" panose="02010600030101010101" charset="-122"/>
                <a:sym typeface="+mn-ea"/>
              </a:rPr>
              <a:t>try(</a:t>
            </a:r>
            <a:r>
              <a:rPr lang="en-US" altLang="zh-CN" sz="2000" b="1">
                <a:effectLst/>
                <a:latin typeface="等线" panose="02010600030101010101" charset="-122"/>
                <a:ea typeface="等线" panose="02010600030101010101" charset="-122"/>
                <a:sym typeface="+mn-ea"/>
              </a:rPr>
              <a:t>BufferedReader br = </a:t>
            </a:r>
          </a:p>
          <a:p>
            <a:pPr marL="360045" lvl="2" indent="457200" algn="l">
              <a:lnSpc>
                <a:spcPct val="120000"/>
              </a:lnSpc>
              <a:spcBef>
                <a:spcPts val="0"/>
              </a:spcBef>
              <a:buNone/>
            </a:pPr>
            <a:r>
              <a:rPr lang="en-US" altLang="zh-CN" sz="2000" b="1">
                <a:solidFill>
                  <a:srgbClr val="034EA2"/>
                </a:solidFill>
                <a:effectLst/>
                <a:latin typeface="等线" panose="02010600030101010101" charset="-122"/>
                <a:ea typeface="等线" panose="02010600030101010101" charset="-122"/>
                <a:sym typeface="+mn-ea"/>
              </a:rPr>
              <a:t>new </a:t>
            </a:r>
            <a:r>
              <a:rPr lang="en-US" altLang="zh-CN" sz="2000" b="1">
                <a:effectLst/>
                <a:latin typeface="等线" panose="02010600030101010101" charset="-122"/>
                <a:ea typeface="等线" panose="02010600030101010101" charset="-122"/>
                <a:sym typeface="+mn-ea"/>
              </a:rPr>
              <a:t>BufferedReader(</a:t>
            </a:r>
            <a:r>
              <a:rPr lang="en-US" altLang="zh-CN" sz="2000" b="1">
                <a:solidFill>
                  <a:srgbClr val="034EA2"/>
                </a:solidFill>
                <a:effectLst/>
                <a:latin typeface="等线" panose="02010600030101010101" charset="-122"/>
                <a:ea typeface="等线" panose="02010600030101010101" charset="-122"/>
                <a:sym typeface="+mn-ea"/>
              </a:rPr>
              <a:t>new </a:t>
            </a:r>
            <a:r>
              <a:rPr lang="en-US" altLang="zh-CN" sz="2000" b="1">
                <a:effectLst/>
                <a:latin typeface="等线" panose="02010600030101010101" charset="-122"/>
                <a:ea typeface="等线" panose="02010600030101010101" charset="-122"/>
                <a:sym typeface="+mn-ea"/>
              </a:rPr>
              <a:t>FileReader("info.txt"))</a:t>
            </a:r>
            <a:r>
              <a:rPr lang="en-US" altLang="zh-CN" sz="2000" b="1">
                <a:solidFill>
                  <a:srgbClr val="034EA2"/>
                </a:solidFill>
                <a:effectLst/>
                <a:latin typeface="等线" panose="02010600030101010101" charset="-122"/>
                <a:ea typeface="等线" panose="02010600030101010101" charset="-122"/>
                <a:sym typeface="+mn-ea"/>
              </a:rPr>
              <a:t>) </a:t>
            </a:r>
            <a:r>
              <a:rPr lang="en-US" altLang="zh-CN" sz="2000" b="1">
                <a:effectLst/>
                <a:latin typeface="等线" panose="02010600030101010101" charset="-122"/>
                <a:ea typeface="等线" panose="02010600030101010101" charset="-122"/>
                <a:sym typeface="+mn-ea"/>
              </a:rPr>
              <a:t>{</a:t>
            </a:r>
          </a:p>
          <a:p>
            <a:pPr marL="360045" lvl="2" indent="457200" algn="l">
              <a:lnSpc>
                <a:spcPct val="120000"/>
              </a:lnSpc>
              <a:spcBef>
                <a:spcPts val="0"/>
              </a:spcBef>
              <a:buNone/>
            </a:pPr>
            <a:r>
              <a:rPr lang="en-US" altLang="zh-CN" sz="2000" b="1">
                <a:solidFill>
                  <a:srgbClr val="034EA2"/>
                </a:solidFill>
                <a:effectLst/>
                <a:latin typeface="等线" panose="02010600030101010101" charset="-122"/>
                <a:ea typeface="等线" panose="02010600030101010101" charset="-122"/>
                <a:sym typeface="+mn-ea"/>
              </a:rPr>
              <a:t>while </a:t>
            </a:r>
            <a:r>
              <a:rPr lang="en-US" altLang="zh-CN" sz="2000" b="1">
                <a:effectLst/>
                <a:latin typeface="等线" panose="02010600030101010101" charset="-122"/>
                <a:ea typeface="等线" panose="02010600030101010101" charset="-122"/>
                <a:sym typeface="+mn-ea"/>
              </a:rPr>
              <a:t>((line = br.readLine()) != null) </a:t>
            </a:r>
          </a:p>
          <a:p>
            <a:pPr marL="360045" lvl="5" indent="457200" algn="l">
              <a:lnSpc>
                <a:spcPct val="120000"/>
              </a:lnSpc>
              <a:spcBef>
                <a:spcPts val="0"/>
              </a:spcBef>
              <a:buNone/>
            </a:pPr>
            <a:r>
              <a:rPr lang="en-US" altLang="zh-CN" sz="2000" b="1">
                <a:effectLst/>
                <a:latin typeface="等线" panose="02010600030101010101" charset="-122"/>
                <a:ea typeface="等线" panose="02010600030101010101" charset="-122"/>
                <a:sym typeface="+mn-ea"/>
              </a:rPr>
              <a:t>System.out.println("Line =&gt;"+line);</a:t>
            </a:r>
          </a:p>
          <a:p>
            <a:pPr marL="360045" lvl="1" indent="0" algn="l">
              <a:lnSpc>
                <a:spcPct val="120000"/>
              </a:lnSpc>
              <a:spcBef>
                <a:spcPts val="0"/>
              </a:spcBef>
              <a:buNone/>
            </a:pPr>
            <a:r>
              <a:rPr lang="en-US" altLang="zh-CN" sz="2000" b="1">
                <a:effectLst/>
                <a:latin typeface="等线" panose="02010600030101010101" charset="-122"/>
                <a:ea typeface="等线" panose="02010600030101010101" charset="-122"/>
                <a:sym typeface="+mn-ea"/>
              </a:rPr>
              <a:t>} </a:t>
            </a:r>
            <a:r>
              <a:rPr lang="en-US" altLang="zh-CN" sz="2000" b="1">
                <a:solidFill>
                  <a:srgbClr val="034EA2"/>
                </a:solidFill>
                <a:effectLst/>
                <a:latin typeface="等线" panose="02010600030101010101" charset="-122"/>
                <a:ea typeface="等线" panose="02010600030101010101" charset="-122"/>
                <a:sym typeface="+mn-ea"/>
              </a:rPr>
              <a:t>catch </a:t>
            </a:r>
            <a:r>
              <a:rPr lang="en-US" altLang="zh-CN" sz="2000" b="1">
                <a:effectLst/>
                <a:latin typeface="等线" panose="02010600030101010101" charset="-122"/>
                <a:ea typeface="等线" panose="02010600030101010101" charset="-122"/>
                <a:sym typeface="+mn-ea"/>
              </a:rPr>
              <a:t>(IOException e) {</a:t>
            </a:r>
          </a:p>
          <a:p>
            <a:pPr marL="360045" lvl="1" indent="457200" algn="l">
              <a:lnSpc>
                <a:spcPct val="120000"/>
              </a:lnSpc>
              <a:spcBef>
                <a:spcPts val="0"/>
              </a:spcBef>
              <a:buNone/>
            </a:pPr>
            <a:r>
              <a:rPr lang="en-US" altLang="zh-CN" sz="2000" b="1">
                <a:effectLst/>
                <a:latin typeface="等线" panose="02010600030101010101" charset="-122"/>
                <a:ea typeface="等线" panose="02010600030101010101" charset="-122"/>
                <a:sym typeface="+mn-ea"/>
              </a:rPr>
              <a:t>e.printStackTrace( );</a:t>
            </a:r>
          </a:p>
          <a:p>
            <a:pPr marL="360045" lvl="1" indent="0" algn="l">
              <a:lnSpc>
                <a:spcPct val="120000"/>
              </a:lnSpc>
              <a:spcBef>
                <a:spcPts val="0"/>
              </a:spcBef>
              <a:buNone/>
            </a:pPr>
            <a:r>
              <a:rPr lang="en-US" altLang="zh-CN" sz="2000" b="1">
                <a:effectLst/>
                <a:latin typeface="等线" panose="02010600030101010101" charset="-122"/>
                <a:ea typeface="等线" panose="02010600030101010101" charset="-122"/>
                <a:sym typeface="+mn-ea"/>
              </a:rPr>
              <a:t>}</a:t>
            </a:r>
            <a:endParaRPr lang="en-US" altLang="zh-CN" sz="2000" b="1">
              <a:solidFill>
                <a:schemeClr val="tx1"/>
              </a:solidFill>
              <a:effectLst/>
              <a:latin typeface="等线" panose="02010600030101010101" charset="-122"/>
              <a:ea typeface="等线" panose="02010600030101010101" charset="-122"/>
              <a:sym typeface="+mn-ea"/>
            </a:endParaRPr>
          </a:p>
        </p:txBody>
      </p:sp>
      <p:sp>
        <p:nvSpPr>
          <p:cNvPr id="8" name="文本框 7"/>
          <p:cNvSpPr txBox="1"/>
          <p:nvPr/>
        </p:nvSpPr>
        <p:spPr>
          <a:xfrm>
            <a:off x="252730" y="1191260"/>
            <a:ext cx="5083810" cy="454660"/>
          </a:xfrm>
          <a:prstGeom prst="rect">
            <a:avLst/>
          </a:prstGeom>
          <a:noFill/>
        </p:spPr>
        <p:txBody>
          <a:bodyPr wrap="square" rtlCol="0">
            <a:noAutofit/>
          </a:bodyPr>
          <a:lstStyle/>
          <a:p>
            <a:pPr marL="228600" indent="-228600" algn="l">
              <a:lnSpc>
                <a:spcPct val="110000"/>
              </a:lnSpc>
              <a:spcBef>
                <a:spcPts val="1000"/>
              </a:spcBef>
              <a:buClr>
                <a:srgbClr val="034EA2"/>
              </a:buClr>
              <a:buSzTx/>
              <a:buFont typeface="Arial" panose="020B0604020202020204" pitchFamily="34" charset="0"/>
              <a:buChar char="•"/>
            </a:pPr>
            <a:r>
              <a:rPr lang="en-US" altLang="zh-CN" sz="2800" b="1">
                <a:solidFill>
                  <a:srgbClr val="034EA2"/>
                </a:solidFill>
                <a:effectLst/>
                <a:sym typeface="+mn-ea"/>
              </a:rPr>
              <a:t>try-with-resources</a:t>
            </a: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algn="l">
              <a:lnSpc>
                <a:spcPct val="90000"/>
              </a:lnSpc>
              <a:buSzTx/>
            </a:pPr>
            <a:r>
              <a:rPr lang="en-US" altLang="zh-CN" sz="2800">
                <a:solidFill>
                  <a:srgbClr val="034EA2"/>
                </a:solidFill>
                <a:effectLst/>
              </a:rPr>
              <a:t>try-with-resources </a:t>
            </a:r>
          </a:p>
          <a:p>
            <a:pPr>
              <a:lnSpc>
                <a:spcPct val="130000"/>
              </a:lnSpc>
            </a:pPr>
            <a:r>
              <a:rPr lang="zh-CN" altLang="en-US" sz="2400"/>
              <a:t>语句中可以声明多个资源，使用分号 </a:t>
            </a:r>
            <a:r>
              <a:rPr lang="en-US" altLang="zh-CN" sz="2400"/>
              <a:t>;</a:t>
            </a:r>
            <a:r>
              <a:rPr lang="zh-CN" altLang="en-US" sz="2400"/>
              <a:t> 分隔各个资源</a:t>
            </a:r>
          </a:p>
          <a:p>
            <a:endParaRPr lang="zh-CN" altLang="en-US" sz="2400"/>
          </a:p>
        </p:txBody>
      </p:sp>
      <p:sp>
        <p:nvSpPr>
          <p:cNvPr id="3" name="标题 2"/>
          <p:cNvSpPr>
            <a:spLocks noGrp="1"/>
          </p:cNvSpPr>
          <p:nvPr>
            <p:ph type="title"/>
          </p:nvPr>
        </p:nvSpPr>
        <p:spPr/>
        <p:txBody>
          <a:bodyPr/>
          <a:lstStyle/>
          <a:p>
            <a:r>
              <a:rPr lang="en-US" altLang="zh-CN">
                <a:sym typeface="+mn-ea"/>
              </a:rPr>
              <a:t>2.1.7 Java</a:t>
            </a:r>
            <a:r>
              <a:rPr lang="zh-CN" altLang="en-US">
                <a:sym typeface="+mn-ea"/>
              </a:rPr>
              <a:t>异常处理</a:t>
            </a:r>
            <a:r>
              <a:rPr lang="en-US" altLang="zh-CN">
                <a:sym typeface="+mn-ea"/>
              </a:rPr>
              <a:t> </a:t>
            </a:r>
            <a:r>
              <a:rPr lang="en-US" altLang="zh-CN" sz="2400">
                <a:sym typeface="+mn-ea"/>
              </a:rPr>
              <a:t>22/23</a:t>
            </a:r>
          </a:p>
        </p:txBody>
      </p:sp>
      <p:sp>
        <p:nvSpPr>
          <p:cNvPr id="8" name="日期占位符 7"/>
          <p:cNvSpPr>
            <a:spLocks noGrp="1"/>
          </p:cNvSpPr>
          <p:nvPr>
            <p:ph type="dt" sz="half" idx="10"/>
            <p:custDataLst>
              <p:tags r:id="rId1"/>
            </p:custDataLst>
          </p:nvPr>
        </p:nvSpPr>
        <p:spPr/>
        <p:txBody>
          <a:bodyPr/>
          <a:lstStyle/>
          <a:p>
            <a:fld id="{8BEB6EB5-CC0D-C94C-91B9-9EA1B45E848E}" type="datetime1">
              <a:rPr kumimoji="1" lang="zh-CN" altLang="en-US" smtClean="0"/>
              <a:t>2024/10/16</a:t>
            </a:fld>
            <a:endParaRPr kumimoji="1" lang="zh-CN" altLang="en-US" sz="900"/>
          </a:p>
        </p:txBody>
      </p:sp>
      <p:sp>
        <p:nvSpPr>
          <p:cNvPr id="9" name="页脚占位符 8"/>
          <p:cNvSpPr>
            <a:spLocks noGrp="1"/>
          </p:cNvSpPr>
          <p:nvPr>
            <p:ph type="ftr" sz="quarter" idx="11"/>
            <p:custDataLst>
              <p:tags r:id="rId2"/>
            </p:custDataLst>
          </p:nvPr>
        </p:nvSpPr>
        <p:spPr/>
        <p:txBody>
          <a:bodyPr/>
          <a:lstStyle/>
          <a:p>
            <a:r>
              <a:rPr kumimoji="1" lang="zh-CN" altLang="en-US" dirty="0"/>
              <a:t>西北工业大学软件学院</a:t>
            </a:r>
            <a:endParaRPr kumimoji="1" lang="zh-CN" altLang="en-US" sz="900" dirty="0"/>
          </a:p>
        </p:txBody>
      </p:sp>
      <p:sp>
        <p:nvSpPr>
          <p:cNvPr id="10" name="灯片编号占位符 9"/>
          <p:cNvSpPr>
            <a:spLocks noGrp="1"/>
          </p:cNvSpPr>
          <p:nvPr>
            <p:ph type="sldNum" sz="quarter" idx="12"/>
            <p:custDataLst>
              <p:tags r:id="rId3"/>
            </p:custDataLst>
          </p:nvPr>
        </p:nvSpPr>
        <p:spPr/>
        <p:txBody>
          <a:bodyPr/>
          <a:lstStyle/>
          <a:p>
            <a:fld id="{5A1A6423-77BD-D842-A714-25250E903C41}" type="slidenum">
              <a:rPr kumimoji="1" lang="zh-CN" altLang="en-US" smtClean="0"/>
              <a:t>103</a:t>
            </a:fld>
            <a:endParaRPr kumimoji="1" lang="zh-CN" altLang="en-US" sz="900"/>
          </a:p>
        </p:txBody>
      </p:sp>
      <p:sp>
        <p:nvSpPr>
          <p:cNvPr id="7176" name="AutoShape 4"/>
          <p:cNvSpPr/>
          <p:nvPr>
            <p:custDataLst>
              <p:tags r:id="rId4"/>
            </p:custDataLst>
          </p:nvPr>
        </p:nvSpPr>
        <p:spPr>
          <a:xfrm>
            <a:off x="460375" y="2595245"/>
            <a:ext cx="8169910" cy="2926080"/>
          </a:xfrm>
          <a:prstGeom prst="flowChartAlternateProcess">
            <a:avLst/>
          </a:prstGeom>
          <a:solidFill>
            <a:schemeClr val="bg1"/>
          </a:solidFill>
          <a:ln w="12700" cap="flat" cmpd="sng">
            <a:solidFill>
              <a:schemeClr val="hlink"/>
            </a:solidFill>
            <a:prstDash val="dash"/>
            <a:miter/>
            <a:headEnd type="none" w="med" len="med"/>
            <a:tailEnd type="none" w="med" len="med"/>
          </a:ln>
        </p:spPr>
        <p:txBody>
          <a:bodyPr wrap="none" anchor="ctr" anchorCtr="0"/>
          <a:lstStyle>
            <a:lvl1pPr marL="469900" indent="-469900" algn="l" rtl="0" eaLnBrk="0" fontAlgn="base" hangingPunct="0">
              <a:spcBef>
                <a:spcPct val="20000"/>
              </a:spcBef>
              <a:spcAft>
                <a:spcPct val="0"/>
              </a:spcAft>
              <a:buClr>
                <a:schemeClr val="accent2"/>
              </a:buClr>
              <a:buFont typeface="Wingdings" panose="05000000000000000000" pitchFamily="2" charset="2"/>
              <a:buChar char="o"/>
              <a:defRPr sz="3000" b="0">
                <a:solidFill>
                  <a:schemeClr val="tx1"/>
                </a:solidFill>
                <a:latin typeface="+mn-lt"/>
                <a:ea typeface="+mn-ea"/>
                <a:cs typeface="+mn-cs"/>
              </a:defRPr>
            </a:lvl1pPr>
            <a:lvl2pPr marL="908050" indent="-436880" algn="l" rtl="0" eaLnBrk="0" fontAlgn="base" hangingPunct="0">
              <a:spcBef>
                <a:spcPct val="20000"/>
              </a:spcBef>
              <a:spcAft>
                <a:spcPct val="0"/>
              </a:spcAft>
              <a:buClr>
                <a:schemeClr val="accent2"/>
              </a:buClr>
              <a:buFont typeface="Wingdings" panose="05000000000000000000" pitchFamily="2" charset="2"/>
              <a:buChar char="n"/>
              <a:defRPr sz="2600">
                <a:solidFill>
                  <a:schemeClr val="tx1"/>
                </a:solidFill>
                <a:latin typeface="Verdana" panose="020B0604030504040204" pitchFamily="34" charset="0"/>
                <a:ea typeface="+mn-ea"/>
              </a:defRPr>
            </a:lvl2pPr>
            <a:lvl3pPr marL="1304925" indent="-395605" algn="l" rtl="0" eaLnBrk="0" fontAlgn="base" hangingPunct="0">
              <a:spcBef>
                <a:spcPct val="20000"/>
              </a:spcBef>
              <a:spcAft>
                <a:spcPct val="0"/>
              </a:spcAft>
              <a:buClr>
                <a:schemeClr val="accent2"/>
              </a:buClr>
              <a:buFont typeface="Wingdings" panose="05000000000000000000" pitchFamily="2" charset="2"/>
              <a:buChar char="o"/>
              <a:defRPr sz="2300">
                <a:solidFill>
                  <a:schemeClr val="tx1"/>
                </a:solidFill>
                <a:latin typeface="Verdana" panose="020B0604030504040204" pitchFamily="34" charset="0"/>
                <a:ea typeface="+mn-ea"/>
              </a:defRPr>
            </a:lvl3pPr>
            <a:lvl4pPr marL="1694180" indent="-387350" algn="l" rtl="0" eaLnBrk="0" fontAlgn="base" hangingPunct="0">
              <a:spcBef>
                <a:spcPct val="20000"/>
              </a:spcBef>
              <a:spcAft>
                <a:spcPct val="0"/>
              </a:spcAft>
              <a:buClr>
                <a:schemeClr val="accent2"/>
              </a:buClr>
              <a:buFont typeface="Wingdings" panose="05000000000000000000" pitchFamily="2" charset="2"/>
              <a:buChar char="n"/>
              <a:defRPr sz="2000">
                <a:solidFill>
                  <a:schemeClr val="tx1"/>
                </a:solidFill>
                <a:latin typeface="Verdana" panose="020B0604030504040204" pitchFamily="34" charset="0"/>
                <a:ea typeface="+mn-ea"/>
              </a:defRPr>
            </a:lvl4pPr>
            <a:lvl5pPr marL="2094230" indent="-398780" algn="l" rtl="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mn-ea"/>
              </a:defRPr>
            </a:lvl5pPr>
          </a:lstStyle>
          <a:p>
            <a:pPr marL="360045" lvl="1" indent="0" algn="l">
              <a:lnSpc>
                <a:spcPct val="120000"/>
              </a:lnSpc>
              <a:spcBef>
                <a:spcPts val="0"/>
              </a:spcBef>
              <a:buNone/>
            </a:pPr>
            <a:r>
              <a:rPr lang="en-US" altLang="zh-CN" sz="2000" b="1">
                <a:solidFill>
                  <a:srgbClr val="034EA2"/>
                </a:solidFill>
                <a:effectLst/>
                <a:latin typeface="等线" panose="02010600030101010101" charset="-122"/>
                <a:ea typeface="等线" panose="02010600030101010101" charset="-122"/>
                <a:sym typeface="+mn-ea"/>
              </a:rPr>
              <a:t>try(</a:t>
            </a:r>
            <a:r>
              <a:rPr lang="en-US" altLang="zh-CN" sz="2000" b="1">
                <a:solidFill>
                  <a:schemeClr val="tx1"/>
                </a:solidFill>
                <a:effectLst/>
                <a:latin typeface="等线" panose="02010600030101010101" charset="-122"/>
                <a:ea typeface="等线" panose="02010600030101010101" charset="-122"/>
                <a:sym typeface="+mn-ea"/>
              </a:rPr>
              <a:t>Scanner scanner = </a:t>
            </a:r>
            <a:r>
              <a:rPr lang="en-US" altLang="zh-CN" sz="2000" b="1">
                <a:solidFill>
                  <a:srgbClr val="034EA2"/>
                </a:solidFill>
                <a:effectLst/>
                <a:latin typeface="等线" panose="02010600030101010101" charset="-122"/>
                <a:ea typeface="等线" panose="02010600030101010101" charset="-122"/>
                <a:sym typeface="+mn-ea"/>
              </a:rPr>
              <a:t>new </a:t>
            </a:r>
            <a:r>
              <a:rPr lang="en-US" altLang="zh-CN" sz="2000" b="1">
                <a:solidFill>
                  <a:schemeClr val="tx1"/>
                </a:solidFill>
                <a:effectLst/>
                <a:latin typeface="等线" panose="02010600030101010101" charset="-122"/>
                <a:ea typeface="等线" panose="02010600030101010101" charset="-122"/>
                <a:sym typeface="+mn-ea"/>
              </a:rPr>
              <a:t>Scanner(new File("readf.txt"));</a:t>
            </a:r>
          </a:p>
          <a:p>
            <a:pPr marL="360045" lvl="1" indent="457200" algn="l">
              <a:lnSpc>
                <a:spcPct val="120000"/>
              </a:lnSpc>
              <a:spcBef>
                <a:spcPts val="0"/>
              </a:spcBef>
              <a:buNone/>
            </a:pPr>
            <a:r>
              <a:rPr lang="en-US" altLang="zh-CN" sz="2000" b="1">
                <a:solidFill>
                  <a:schemeClr val="tx1"/>
                </a:solidFill>
                <a:effectLst/>
                <a:latin typeface="等线" panose="02010600030101010101" charset="-122"/>
                <a:ea typeface="等线" panose="02010600030101010101" charset="-122"/>
                <a:sym typeface="+mn-ea"/>
              </a:rPr>
              <a:t>PrintWriter writer = </a:t>
            </a:r>
            <a:r>
              <a:rPr lang="en-US" altLang="zh-CN" sz="2000" b="1">
                <a:solidFill>
                  <a:srgbClr val="034EA2"/>
                </a:solidFill>
                <a:effectLst/>
                <a:latin typeface="等线" panose="02010600030101010101" charset="-122"/>
                <a:ea typeface="等线" panose="02010600030101010101" charset="-122"/>
                <a:sym typeface="+mn-ea"/>
              </a:rPr>
              <a:t>new </a:t>
            </a:r>
            <a:r>
              <a:rPr lang="en-US" altLang="zh-CN" sz="2000" b="1">
                <a:solidFill>
                  <a:schemeClr val="tx1"/>
                </a:solidFill>
                <a:effectLst/>
                <a:latin typeface="等线" panose="02010600030101010101" charset="-122"/>
                <a:ea typeface="等线" panose="02010600030101010101" charset="-122"/>
                <a:sym typeface="+mn-ea"/>
              </a:rPr>
              <a:t>PrintWriter(new File("writef.txt"))</a:t>
            </a:r>
            <a:r>
              <a:rPr lang="en-US" altLang="zh-CN" sz="2000" b="1">
                <a:solidFill>
                  <a:srgbClr val="034EA2"/>
                </a:solidFill>
                <a:effectLst/>
                <a:latin typeface="等线" panose="02010600030101010101" charset="-122"/>
                <a:ea typeface="等线" panose="02010600030101010101" charset="-122"/>
                <a:sym typeface="+mn-ea"/>
              </a:rPr>
              <a:t>)</a:t>
            </a:r>
            <a:r>
              <a:rPr lang="en-US" altLang="zh-CN" sz="2000" b="1">
                <a:solidFill>
                  <a:schemeClr val="tx1"/>
                </a:solidFill>
                <a:effectLst/>
                <a:latin typeface="等线" panose="02010600030101010101" charset="-122"/>
                <a:ea typeface="等线" panose="02010600030101010101" charset="-122"/>
                <a:sym typeface="+mn-ea"/>
              </a:rPr>
              <a:t> {</a:t>
            </a:r>
            <a:endParaRPr lang="en-US" altLang="zh-CN" sz="2000" b="1">
              <a:solidFill>
                <a:srgbClr val="034EA2"/>
              </a:solidFill>
              <a:effectLst/>
              <a:latin typeface="等线" panose="02010600030101010101" charset="-122"/>
              <a:ea typeface="等线" panose="02010600030101010101" charset="-122"/>
              <a:sym typeface="+mn-ea"/>
            </a:endParaRPr>
          </a:p>
          <a:p>
            <a:pPr marL="360045" lvl="2" indent="457200" algn="l">
              <a:lnSpc>
                <a:spcPct val="120000"/>
              </a:lnSpc>
              <a:spcBef>
                <a:spcPts val="0"/>
              </a:spcBef>
              <a:buNone/>
            </a:pPr>
            <a:r>
              <a:rPr lang="en-US" altLang="zh-CN" sz="2000" b="1">
                <a:solidFill>
                  <a:srgbClr val="034EA2"/>
                </a:solidFill>
                <a:effectLst/>
                <a:latin typeface="等线" panose="02010600030101010101" charset="-122"/>
                <a:ea typeface="等线" panose="02010600030101010101" charset="-122"/>
                <a:sym typeface="+mn-ea"/>
              </a:rPr>
              <a:t>while </a:t>
            </a:r>
            <a:r>
              <a:rPr lang="en-US" altLang="zh-CN" sz="2000" b="1">
                <a:effectLst/>
                <a:latin typeface="等线" panose="02010600030101010101" charset="-122"/>
                <a:ea typeface="等线" panose="02010600030101010101" charset="-122"/>
                <a:sym typeface="+mn-ea"/>
              </a:rPr>
              <a:t>(</a:t>
            </a:r>
            <a:r>
              <a:rPr lang="en-US" altLang="zh-CN" sz="2000" b="1">
                <a:solidFill>
                  <a:schemeClr val="tx1"/>
                </a:solidFill>
                <a:effectLst/>
                <a:latin typeface="等线" panose="02010600030101010101" charset="-122"/>
                <a:ea typeface="等线" panose="02010600030101010101" charset="-122"/>
                <a:sym typeface="+mn-ea"/>
              </a:rPr>
              <a:t>scanner</a:t>
            </a:r>
            <a:r>
              <a:rPr lang="en-US" altLang="zh-CN" sz="2000" b="1">
                <a:effectLst/>
                <a:latin typeface="等线" panose="02010600030101010101" charset="-122"/>
                <a:ea typeface="等线" panose="02010600030101010101" charset="-122"/>
                <a:sym typeface="+mn-ea"/>
              </a:rPr>
              <a:t>.hasNext()) </a:t>
            </a:r>
          </a:p>
          <a:p>
            <a:pPr marL="817245" lvl="6" indent="457200" algn="l">
              <a:lnSpc>
                <a:spcPct val="120000"/>
              </a:lnSpc>
              <a:spcBef>
                <a:spcPts val="0"/>
              </a:spcBef>
              <a:buNone/>
            </a:pPr>
            <a:r>
              <a:rPr lang="en-US" altLang="zh-CN" sz="2000" b="1">
                <a:solidFill>
                  <a:schemeClr val="tx1"/>
                </a:solidFill>
                <a:effectLst/>
                <a:latin typeface="等线" panose="02010600030101010101" charset="-122"/>
                <a:ea typeface="等线" panose="02010600030101010101" charset="-122"/>
                <a:sym typeface="+mn-ea"/>
              </a:rPr>
              <a:t>writer</a:t>
            </a:r>
            <a:r>
              <a:rPr lang="en-US" altLang="zh-CN" sz="2000" b="1">
                <a:effectLst/>
                <a:latin typeface="等线" panose="02010600030101010101" charset="-122"/>
                <a:ea typeface="等线" panose="02010600030101010101" charset="-122"/>
                <a:sym typeface="+mn-ea"/>
              </a:rPr>
              <a:t>.print(</a:t>
            </a:r>
            <a:r>
              <a:rPr lang="en-US" altLang="zh-CN" sz="2000" b="1">
                <a:solidFill>
                  <a:schemeClr val="tx1"/>
                </a:solidFill>
                <a:effectLst/>
                <a:latin typeface="等线" panose="02010600030101010101" charset="-122"/>
                <a:ea typeface="等线" panose="02010600030101010101" charset="-122"/>
                <a:sym typeface="+mn-ea"/>
              </a:rPr>
              <a:t>scanner</a:t>
            </a:r>
            <a:r>
              <a:rPr lang="en-US" altLang="zh-CN" sz="2000" b="1">
                <a:effectLst/>
                <a:latin typeface="等线" panose="02010600030101010101" charset="-122"/>
                <a:ea typeface="等线" panose="02010600030101010101" charset="-122"/>
                <a:sym typeface="+mn-ea"/>
              </a:rPr>
              <a:t>.nextLine());</a:t>
            </a:r>
          </a:p>
          <a:p>
            <a:pPr marL="360045" lvl="1" indent="0" algn="l">
              <a:lnSpc>
                <a:spcPct val="120000"/>
              </a:lnSpc>
              <a:spcBef>
                <a:spcPts val="0"/>
              </a:spcBef>
              <a:buNone/>
            </a:pPr>
            <a:r>
              <a:rPr lang="en-US" altLang="zh-CN" sz="2000" b="1">
                <a:effectLst/>
                <a:latin typeface="等线" panose="02010600030101010101" charset="-122"/>
                <a:ea typeface="等线" panose="02010600030101010101" charset="-122"/>
                <a:sym typeface="+mn-ea"/>
              </a:rPr>
              <a:t>} </a:t>
            </a:r>
            <a:r>
              <a:rPr lang="en-US" altLang="zh-CN" sz="2000" b="1">
                <a:solidFill>
                  <a:srgbClr val="034EA2"/>
                </a:solidFill>
                <a:effectLst/>
                <a:latin typeface="等线" panose="02010600030101010101" charset="-122"/>
                <a:ea typeface="等线" panose="02010600030101010101" charset="-122"/>
                <a:sym typeface="+mn-ea"/>
              </a:rPr>
              <a:t>catch </a:t>
            </a:r>
            <a:r>
              <a:rPr lang="en-US" altLang="zh-CN" sz="2000" b="1">
                <a:effectLst/>
                <a:latin typeface="等线" panose="02010600030101010101" charset="-122"/>
                <a:ea typeface="等线" panose="02010600030101010101" charset="-122"/>
                <a:sym typeface="+mn-ea"/>
              </a:rPr>
              <a:t>(IOException e) {</a:t>
            </a:r>
          </a:p>
          <a:p>
            <a:pPr marL="360045" lvl="1" indent="457200" algn="l">
              <a:lnSpc>
                <a:spcPct val="120000"/>
              </a:lnSpc>
              <a:spcBef>
                <a:spcPts val="0"/>
              </a:spcBef>
              <a:buNone/>
            </a:pPr>
            <a:r>
              <a:rPr lang="en-US" altLang="zh-CN" sz="2000" b="1">
                <a:effectLst/>
                <a:latin typeface="等线" panose="02010600030101010101" charset="-122"/>
                <a:ea typeface="等线" panose="02010600030101010101" charset="-122"/>
                <a:sym typeface="+mn-ea"/>
              </a:rPr>
              <a:t>e.printStackTrace( );</a:t>
            </a:r>
          </a:p>
          <a:p>
            <a:pPr marL="360045" lvl="1" indent="0" algn="l">
              <a:lnSpc>
                <a:spcPct val="120000"/>
              </a:lnSpc>
              <a:spcBef>
                <a:spcPts val="0"/>
              </a:spcBef>
              <a:buNone/>
            </a:pPr>
            <a:r>
              <a:rPr lang="en-US" altLang="zh-CN" sz="2000" b="1">
                <a:effectLst/>
                <a:latin typeface="等线" panose="02010600030101010101" charset="-122"/>
                <a:ea typeface="等线" panose="02010600030101010101" charset="-122"/>
                <a:sym typeface="+mn-ea"/>
              </a:rPr>
              <a:t>}</a:t>
            </a:r>
            <a:endParaRPr lang="en-US" altLang="zh-CN" sz="2000" b="1">
              <a:solidFill>
                <a:schemeClr val="tx1"/>
              </a:solidFill>
              <a:effectLst/>
              <a:latin typeface="等线" panose="02010600030101010101" charset="-122"/>
              <a:ea typeface="等线" panose="02010600030101010101" charset="-122"/>
              <a:sym typeface="+mn-ea"/>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fontScale="70000"/>
          </a:bodyPr>
          <a:lstStyle/>
          <a:p>
            <a:pPr>
              <a:lnSpc>
                <a:spcPct val="130000"/>
              </a:lnSpc>
            </a:pPr>
            <a:r>
              <a:rPr lang="zh-CN" altLang="en-US" sz="4000">
                <a:solidFill>
                  <a:srgbClr val="034EA2"/>
                </a:solidFill>
              </a:rPr>
              <a:t>自定义异常类</a:t>
            </a:r>
            <a:endParaRPr lang="en-US" altLang="zh-CN" sz="4000">
              <a:solidFill>
                <a:srgbClr val="034EA2"/>
              </a:solidFill>
            </a:endParaRPr>
          </a:p>
          <a:p>
            <a:r>
              <a:rPr lang="zh-CN" altLang="en-US">
                <a:solidFill>
                  <a:schemeClr val="tx1"/>
                </a:solidFill>
                <a:effectLst/>
              </a:rPr>
              <a:t>自定义</a:t>
            </a:r>
            <a:r>
              <a:rPr lang="en-US" altLang="zh-CN">
                <a:solidFill>
                  <a:srgbClr val="034EA2"/>
                </a:solidFill>
                <a:effectLst/>
              </a:rPr>
              <a:t>checked exception</a:t>
            </a:r>
            <a:r>
              <a:rPr lang="zh-CN" altLang="en-US">
                <a:solidFill>
                  <a:schemeClr val="tx1"/>
                </a:solidFill>
                <a:effectLst/>
              </a:rPr>
              <a:t>类应继承自类</a:t>
            </a:r>
            <a:r>
              <a:rPr lang="en-US" altLang="zh-CN">
                <a:solidFill>
                  <a:srgbClr val="034EA2"/>
                </a:solidFill>
                <a:effectLst/>
              </a:rPr>
              <a:t>Exception</a:t>
            </a:r>
            <a:endParaRPr lang="en-US" altLang="zh-CN">
              <a:solidFill>
                <a:schemeClr val="tx1"/>
              </a:solidFill>
            </a:endParaRPr>
          </a:p>
          <a:p>
            <a:r>
              <a:rPr lang="zh-CN" altLang="en-US">
                <a:solidFill>
                  <a:schemeClr val="tx1"/>
                </a:solidFill>
              </a:rPr>
              <a:t>自定义</a:t>
            </a:r>
            <a:r>
              <a:rPr lang="en-US" altLang="zh-CN">
                <a:solidFill>
                  <a:srgbClr val="034EA2"/>
                </a:solidFill>
                <a:effectLst/>
              </a:rPr>
              <a:t>unchecked exception</a:t>
            </a:r>
            <a:r>
              <a:rPr lang="zh-CN" altLang="en-US">
                <a:solidFill>
                  <a:schemeClr val="tx1"/>
                </a:solidFill>
              </a:rPr>
              <a:t>类应继承自类</a:t>
            </a:r>
            <a:r>
              <a:rPr lang="en-US" altLang="zh-CN">
                <a:solidFill>
                  <a:srgbClr val="034EA2"/>
                </a:solidFill>
                <a:effectLst/>
              </a:rPr>
              <a:t>RuntimeException</a:t>
            </a:r>
            <a:endParaRPr lang="en-US" altLang="zh-CN">
              <a:solidFill>
                <a:schemeClr val="tx1"/>
              </a:solidFill>
            </a:endParaRPr>
          </a:p>
          <a:p>
            <a:r>
              <a:rPr lang="zh-CN" altLang="en-US"/>
              <a:t>例如：</a:t>
            </a:r>
          </a:p>
          <a:p>
            <a:pPr lvl="1"/>
            <a:r>
              <a:rPr lang="en-US" altLang="zh-CN"/>
              <a:t>OutOfRangeException.java </a:t>
            </a:r>
          </a:p>
          <a:p>
            <a:pPr lvl="1"/>
            <a:r>
              <a:rPr lang="en-US" altLang="zh-CN"/>
              <a:t>EmptyException.java</a:t>
            </a:r>
          </a:p>
          <a:p>
            <a:pPr lvl="1"/>
            <a:r>
              <a:rPr lang="en-US" altLang="zh-CN"/>
              <a:t>PositiveInteger.java</a:t>
            </a:r>
          </a:p>
          <a:p>
            <a:pPr lvl="1"/>
            <a:r>
              <a:rPr lang="en-US" altLang="zh-CN"/>
              <a:t>SquareRoot.java</a:t>
            </a:r>
          </a:p>
          <a:p>
            <a:endParaRPr lang="en-US" altLang="zh-CN"/>
          </a:p>
        </p:txBody>
      </p:sp>
      <p:sp>
        <p:nvSpPr>
          <p:cNvPr id="3" name="标题 2"/>
          <p:cNvSpPr>
            <a:spLocks noGrp="1"/>
          </p:cNvSpPr>
          <p:nvPr>
            <p:ph type="title"/>
          </p:nvPr>
        </p:nvSpPr>
        <p:spPr/>
        <p:txBody>
          <a:bodyPr/>
          <a:lstStyle/>
          <a:p>
            <a:r>
              <a:rPr lang="en-US" altLang="zh-CN">
                <a:sym typeface="+mn-ea"/>
              </a:rPr>
              <a:t>2.1.7 Java</a:t>
            </a:r>
            <a:r>
              <a:rPr lang="zh-CN" altLang="en-US">
                <a:sym typeface="+mn-ea"/>
              </a:rPr>
              <a:t>异常处理</a:t>
            </a:r>
            <a:r>
              <a:rPr lang="en-US" altLang="zh-CN">
                <a:sym typeface="+mn-ea"/>
              </a:rPr>
              <a:t> </a:t>
            </a:r>
            <a:r>
              <a:rPr lang="en-US" altLang="zh-CN" sz="2400">
                <a:sym typeface="+mn-ea"/>
              </a:rPr>
              <a:t>23/23</a:t>
            </a:r>
          </a:p>
        </p:txBody>
      </p:sp>
      <p:sp>
        <p:nvSpPr>
          <p:cNvPr id="8" name="日期占位符 7"/>
          <p:cNvSpPr>
            <a:spLocks noGrp="1"/>
          </p:cNvSpPr>
          <p:nvPr>
            <p:ph type="dt" sz="half" idx="10"/>
            <p:custDataLst>
              <p:tags r:id="rId1"/>
            </p:custDataLst>
          </p:nvPr>
        </p:nvSpPr>
        <p:spPr/>
        <p:txBody>
          <a:bodyPr/>
          <a:lstStyle/>
          <a:p>
            <a:fld id="{8BEB6EB5-CC0D-C94C-91B9-9EA1B45E848E}" type="datetime1">
              <a:rPr kumimoji="1" lang="zh-CN" altLang="en-US" smtClean="0"/>
              <a:t>2024/10/16</a:t>
            </a:fld>
            <a:endParaRPr kumimoji="1" lang="zh-CN" altLang="en-US" sz="900"/>
          </a:p>
        </p:txBody>
      </p:sp>
      <p:sp>
        <p:nvSpPr>
          <p:cNvPr id="9" name="页脚占位符 8"/>
          <p:cNvSpPr>
            <a:spLocks noGrp="1"/>
          </p:cNvSpPr>
          <p:nvPr>
            <p:ph type="ftr" sz="quarter" idx="11"/>
            <p:custDataLst>
              <p:tags r:id="rId2"/>
            </p:custDataLst>
          </p:nvPr>
        </p:nvSpPr>
        <p:spPr/>
        <p:txBody>
          <a:bodyPr/>
          <a:lstStyle/>
          <a:p>
            <a:r>
              <a:rPr kumimoji="1" lang="zh-CN" altLang="en-US" dirty="0"/>
              <a:t>西北工业大学软件学院</a:t>
            </a:r>
            <a:endParaRPr kumimoji="1" lang="zh-CN" altLang="en-US" sz="900" dirty="0"/>
          </a:p>
        </p:txBody>
      </p:sp>
      <p:sp>
        <p:nvSpPr>
          <p:cNvPr id="10" name="灯片编号占位符 9"/>
          <p:cNvSpPr>
            <a:spLocks noGrp="1"/>
          </p:cNvSpPr>
          <p:nvPr>
            <p:ph type="sldNum" sz="quarter" idx="12"/>
            <p:custDataLst>
              <p:tags r:id="rId3"/>
            </p:custDataLst>
          </p:nvPr>
        </p:nvSpPr>
        <p:spPr/>
        <p:txBody>
          <a:bodyPr/>
          <a:lstStyle/>
          <a:p>
            <a:fld id="{5A1A6423-77BD-D842-A714-25250E903C41}" type="slidenum">
              <a:rPr kumimoji="1" lang="zh-CN" altLang="en-US" smtClean="0"/>
              <a:t>104</a:t>
            </a:fld>
            <a:endParaRPr kumimoji="1" lang="zh-CN" altLang="en-US" sz="900"/>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a:lnSpc>
                <a:spcPct val="130000"/>
              </a:lnSpc>
            </a:pPr>
            <a:r>
              <a:rPr lang="zh-CN" altLang="en-US" sz="2800">
                <a:solidFill>
                  <a:srgbClr val="034DA0"/>
                </a:solidFill>
              </a:rPr>
              <a:t>为代码添加说明文档</a:t>
            </a:r>
          </a:p>
          <a:p>
            <a:r>
              <a:rPr lang="zh-CN" altLang="en-US" sz="2400"/>
              <a:t>一个程序员编好的代码如果需要让别的程序员使用，如何提供该代码的使用说明？</a:t>
            </a:r>
            <a:r>
              <a:rPr lang="en-US" altLang="zh-CN" sz="2400"/>
              <a:t>---</a:t>
            </a:r>
            <a:r>
              <a:rPr lang="zh-CN" altLang="en-US" sz="2400">
                <a:solidFill>
                  <a:schemeClr val="accent1"/>
                </a:solidFill>
                <a:effectLst>
                  <a:outerShdw blurRad="38100" dist="25400" dir="5400000" algn="ctr" rotWithShape="0">
                    <a:srgbClr val="6E747A">
                      <a:alpha val="43000"/>
                    </a:srgbClr>
                  </a:outerShdw>
                </a:effectLst>
              </a:rPr>
              <a:t>说明文档</a:t>
            </a:r>
            <a:endParaRPr lang="en-US" altLang="zh-CN" sz="2400"/>
          </a:p>
          <a:p>
            <a:r>
              <a:rPr lang="zh-CN" altLang="en-US" sz="2400"/>
              <a:t>维护软件比开发软件花费的更多，如果软件提供了很好的说明文档，维护工作将很容易</a:t>
            </a:r>
          </a:p>
          <a:p>
            <a:r>
              <a:rPr lang="zh-CN" altLang="en-US" sz="2400">
                <a:sym typeface="+mn-ea"/>
              </a:rPr>
              <a:t>在程序代码说明文档的撰写上，最难的问题就是文档本身的维护</a:t>
            </a:r>
            <a:endParaRPr lang="zh-CN" altLang="en-US" sz="2400"/>
          </a:p>
        </p:txBody>
      </p:sp>
      <p:sp>
        <p:nvSpPr>
          <p:cNvPr id="3" name="标题 2"/>
          <p:cNvSpPr>
            <a:spLocks noGrp="1"/>
          </p:cNvSpPr>
          <p:nvPr>
            <p:ph type="title"/>
          </p:nvPr>
        </p:nvSpPr>
        <p:spPr/>
        <p:txBody>
          <a:bodyPr/>
          <a:lstStyle/>
          <a:p>
            <a:r>
              <a:rPr lang="en-US" altLang="zh-CN"/>
              <a:t>2.1.8 Javadoc </a:t>
            </a:r>
            <a:r>
              <a:rPr lang="en-US" altLang="zh-CN" sz="2400"/>
              <a:t>1/6</a:t>
            </a:r>
          </a:p>
        </p:txBody>
      </p:sp>
      <p:sp>
        <p:nvSpPr>
          <p:cNvPr id="7" name="日期占位符 6"/>
          <p:cNvSpPr>
            <a:spLocks noGrp="1"/>
          </p:cNvSpPr>
          <p:nvPr>
            <p:ph type="dt" sz="half" idx="10"/>
            <p:custDataLst>
              <p:tags r:id="rId1"/>
            </p:custDataLst>
          </p:nvPr>
        </p:nvSpPr>
        <p:spPr/>
        <p:txBody>
          <a:bodyPr/>
          <a:lstStyle/>
          <a:p>
            <a:fld id="{8BEB6EB5-CC0D-C94C-91B9-9EA1B45E848E}" type="datetime1">
              <a:rPr kumimoji="1" lang="zh-CN" altLang="en-US" smtClean="0"/>
              <a:t>2024/10/16</a:t>
            </a:fld>
            <a:endParaRPr kumimoji="1" lang="zh-CN" altLang="en-US" sz="900"/>
          </a:p>
        </p:txBody>
      </p:sp>
      <p:sp>
        <p:nvSpPr>
          <p:cNvPr id="8" name="页脚占位符 7"/>
          <p:cNvSpPr>
            <a:spLocks noGrp="1"/>
          </p:cNvSpPr>
          <p:nvPr>
            <p:ph type="ftr" sz="quarter" idx="11"/>
            <p:custDataLst>
              <p:tags r:id="rId2"/>
            </p:custDataLst>
          </p:nvPr>
        </p:nvSpPr>
        <p:spPr/>
        <p:txBody>
          <a:bodyPr/>
          <a:lstStyle/>
          <a:p>
            <a:r>
              <a:rPr kumimoji="1" lang="zh-CN" altLang="en-US" dirty="0"/>
              <a:t>西北工业大学软件学院</a:t>
            </a:r>
            <a:endParaRPr kumimoji="1" lang="zh-CN" altLang="en-US" sz="900" dirty="0"/>
          </a:p>
        </p:txBody>
      </p:sp>
      <p:sp>
        <p:nvSpPr>
          <p:cNvPr id="9" name="灯片编号占位符 8"/>
          <p:cNvSpPr>
            <a:spLocks noGrp="1"/>
          </p:cNvSpPr>
          <p:nvPr>
            <p:ph type="sldNum" sz="quarter" idx="12"/>
            <p:custDataLst>
              <p:tags r:id="rId3"/>
            </p:custDataLst>
          </p:nvPr>
        </p:nvSpPr>
        <p:spPr/>
        <p:txBody>
          <a:bodyPr/>
          <a:lstStyle/>
          <a:p>
            <a:fld id="{5A1A6423-77BD-D842-A714-25250E903C41}" type="slidenum">
              <a:rPr kumimoji="1" lang="zh-CN" altLang="en-US" smtClean="0"/>
              <a:t>105</a:t>
            </a:fld>
            <a:endParaRPr kumimoji="1" lang="zh-CN" altLang="en-US" sz="900"/>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a:bodyPr>
          <a:lstStyle/>
          <a:p>
            <a:pPr>
              <a:lnSpc>
                <a:spcPct val="110000"/>
              </a:lnSpc>
            </a:pPr>
            <a:r>
              <a:rPr lang="en-US" altLang="zh-CN" sz="2800">
                <a:solidFill>
                  <a:srgbClr val="034EA2"/>
                </a:solidFill>
              </a:rPr>
              <a:t>Java</a:t>
            </a:r>
            <a:r>
              <a:rPr lang="zh-CN" altLang="en-US" sz="2800">
                <a:solidFill>
                  <a:srgbClr val="034EA2"/>
                </a:solidFill>
              </a:rPr>
              <a:t>的解决方案：</a:t>
            </a:r>
            <a:r>
              <a:rPr lang="en-US" altLang="zh-CN" sz="2800">
                <a:solidFill>
                  <a:srgbClr val="034EA2"/>
                </a:solidFill>
              </a:rPr>
              <a:t>Javadoc</a:t>
            </a:r>
            <a:endParaRPr lang="zh-CN" altLang="en-US" sz="2800">
              <a:solidFill>
                <a:srgbClr val="034EA2"/>
              </a:solidFill>
            </a:endParaRPr>
          </a:p>
          <a:p>
            <a:pPr lvl="0">
              <a:lnSpc>
                <a:spcPct val="130000"/>
              </a:lnSpc>
            </a:pPr>
            <a:r>
              <a:rPr lang="zh-CN" altLang="en-US" sz="2510">
                <a:solidFill>
                  <a:srgbClr val="034EA2"/>
                </a:solidFill>
                <a:effectLst/>
              </a:rPr>
              <a:t>让程序代码和文档链接在一起</a:t>
            </a:r>
            <a:endParaRPr lang="en-US" altLang="zh-CN" sz="2510"/>
          </a:p>
          <a:p>
            <a:pPr lvl="0">
              <a:lnSpc>
                <a:spcPct val="130000"/>
              </a:lnSpc>
            </a:pPr>
            <a:r>
              <a:rPr lang="en-US" altLang="zh-CN" sz="2510"/>
              <a:t>Javadoc</a:t>
            </a:r>
            <a:r>
              <a:rPr lang="zh-CN" altLang="en-US" sz="2510"/>
              <a:t>注释由程序员在编写代码时一并撰写在源文件中</a:t>
            </a:r>
          </a:p>
          <a:p>
            <a:pPr lvl="0">
              <a:lnSpc>
                <a:spcPct val="130000"/>
              </a:lnSpc>
            </a:pPr>
            <a:r>
              <a:rPr lang="zh-CN" altLang="en-US" sz="2510">
                <a:sym typeface="+mn-ea"/>
              </a:rPr>
              <a:t>通过</a:t>
            </a:r>
            <a:r>
              <a:rPr lang="en-US" altLang="zh-CN" sz="2510">
                <a:sym typeface="+mn-ea"/>
              </a:rPr>
              <a:t>JDK</a:t>
            </a:r>
            <a:r>
              <a:rPr lang="zh-CN" altLang="en-US" sz="2510">
                <a:sym typeface="+mn-ea"/>
              </a:rPr>
              <a:t>提供的</a:t>
            </a:r>
            <a:r>
              <a:rPr lang="en-US" altLang="zh-CN" sz="2400">
                <a:sym typeface="+mn-ea"/>
              </a:rPr>
              <a:t>J</a:t>
            </a:r>
            <a:r>
              <a:rPr lang="en-US" altLang="zh-CN" sz="2400"/>
              <a:t>avadoc</a:t>
            </a:r>
            <a:r>
              <a:rPr lang="zh-CN" altLang="en-US" sz="2400"/>
              <a:t>命令（</a:t>
            </a:r>
            <a:r>
              <a:rPr lang="en-US" altLang="zh-CN" sz="2400"/>
              <a:t>javadoc.exe</a:t>
            </a:r>
            <a:r>
              <a:rPr lang="zh-CN" altLang="en-US" sz="2400"/>
              <a:t>）解析 </a:t>
            </a:r>
            <a:r>
              <a:rPr lang="en-US" altLang="zh-CN" sz="2400"/>
              <a:t>Java </a:t>
            </a:r>
            <a:r>
              <a:rPr lang="zh-CN" altLang="en-US" sz="2400"/>
              <a:t>源文件中的声明和文档注释，并产生相应的 </a:t>
            </a:r>
            <a:r>
              <a:rPr lang="en-US" altLang="zh-CN" sz="2400"/>
              <a:t>HTML</a:t>
            </a:r>
            <a:r>
              <a:rPr lang="zh-CN" altLang="en-US" sz="2400"/>
              <a:t>网页（缺省）</a:t>
            </a:r>
            <a:r>
              <a:rPr lang="zh-CN" altLang="en-US" sz="2510">
                <a:sym typeface="+mn-ea"/>
              </a:rPr>
              <a:t>的代码说明文档</a:t>
            </a:r>
            <a:r>
              <a:rPr lang="zh-CN" altLang="en-US" sz="2400"/>
              <a:t>，描述公有类、保护类、内部类、接口、构造函数、方法和域等。</a:t>
            </a:r>
          </a:p>
          <a:p>
            <a:r>
              <a:rPr lang="zh-CN" altLang="en-US" sz="2400">
                <a:hlinkClick r:id="rId5" action="ppaction://hlinkfile"/>
              </a:rPr>
              <a:t>How to Write Doc Comments for the Javadoc Tool</a:t>
            </a:r>
            <a:endParaRPr lang="zh-CN" altLang="en-US" sz="2400"/>
          </a:p>
        </p:txBody>
      </p:sp>
      <p:sp>
        <p:nvSpPr>
          <p:cNvPr id="3" name="标题 2"/>
          <p:cNvSpPr>
            <a:spLocks noGrp="1"/>
          </p:cNvSpPr>
          <p:nvPr>
            <p:ph type="title"/>
          </p:nvPr>
        </p:nvSpPr>
        <p:spPr/>
        <p:txBody>
          <a:bodyPr/>
          <a:lstStyle/>
          <a:p>
            <a:r>
              <a:rPr lang="en-US" altLang="zh-CN">
                <a:sym typeface="+mn-ea"/>
              </a:rPr>
              <a:t>2.1.8 Javadoc </a:t>
            </a:r>
            <a:r>
              <a:rPr lang="en-US" altLang="zh-CN" sz="2400">
                <a:sym typeface="+mn-ea"/>
              </a:rPr>
              <a:t>2/6</a:t>
            </a:r>
          </a:p>
        </p:txBody>
      </p:sp>
      <p:sp>
        <p:nvSpPr>
          <p:cNvPr id="7" name="日期占位符 6"/>
          <p:cNvSpPr>
            <a:spLocks noGrp="1"/>
          </p:cNvSpPr>
          <p:nvPr>
            <p:ph type="dt" sz="half" idx="10"/>
            <p:custDataLst>
              <p:tags r:id="rId1"/>
            </p:custDataLst>
          </p:nvPr>
        </p:nvSpPr>
        <p:spPr/>
        <p:txBody>
          <a:bodyPr/>
          <a:lstStyle/>
          <a:p>
            <a:fld id="{8BEB6EB5-CC0D-C94C-91B9-9EA1B45E848E}" type="datetime1">
              <a:rPr kumimoji="1" lang="zh-CN" altLang="en-US" smtClean="0"/>
              <a:t>2024/10/16</a:t>
            </a:fld>
            <a:endParaRPr kumimoji="1" lang="zh-CN" altLang="en-US" sz="900"/>
          </a:p>
        </p:txBody>
      </p:sp>
      <p:sp>
        <p:nvSpPr>
          <p:cNvPr id="8" name="页脚占位符 7"/>
          <p:cNvSpPr>
            <a:spLocks noGrp="1"/>
          </p:cNvSpPr>
          <p:nvPr>
            <p:ph type="ftr" sz="quarter" idx="11"/>
            <p:custDataLst>
              <p:tags r:id="rId2"/>
            </p:custDataLst>
          </p:nvPr>
        </p:nvSpPr>
        <p:spPr/>
        <p:txBody>
          <a:bodyPr/>
          <a:lstStyle/>
          <a:p>
            <a:r>
              <a:rPr kumimoji="1" lang="zh-CN" altLang="en-US" dirty="0"/>
              <a:t>西北工业大学软件学院</a:t>
            </a:r>
            <a:endParaRPr kumimoji="1" lang="zh-CN" altLang="en-US" sz="900" dirty="0"/>
          </a:p>
        </p:txBody>
      </p:sp>
      <p:sp>
        <p:nvSpPr>
          <p:cNvPr id="9" name="灯片编号占位符 8"/>
          <p:cNvSpPr>
            <a:spLocks noGrp="1"/>
          </p:cNvSpPr>
          <p:nvPr>
            <p:ph type="sldNum" sz="quarter" idx="12"/>
            <p:custDataLst>
              <p:tags r:id="rId3"/>
            </p:custDataLst>
          </p:nvPr>
        </p:nvSpPr>
        <p:spPr/>
        <p:txBody>
          <a:bodyPr/>
          <a:lstStyle/>
          <a:p>
            <a:fld id="{5A1A6423-77BD-D842-A714-25250E903C41}" type="slidenum">
              <a:rPr kumimoji="1" lang="zh-CN" altLang="en-US" smtClean="0"/>
              <a:t>106</a:t>
            </a:fld>
            <a:endParaRPr kumimoji="1" lang="zh-CN" altLang="en-US" sz="900"/>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fontScale="60000"/>
          </a:bodyPr>
          <a:lstStyle/>
          <a:p>
            <a:pPr>
              <a:lnSpc>
                <a:spcPct val="100000"/>
              </a:lnSpc>
            </a:pPr>
            <a:r>
              <a:rPr lang="zh-CN" altLang="en-US" sz="4700">
                <a:solidFill>
                  <a:srgbClr val="034EA2"/>
                </a:solidFill>
                <a:sym typeface="+mn-ea"/>
              </a:rPr>
              <a:t>如何撰写</a:t>
            </a:r>
            <a:r>
              <a:rPr lang="en-US" altLang="zh-CN" sz="4700">
                <a:solidFill>
                  <a:srgbClr val="034EA2"/>
                </a:solidFill>
                <a:sym typeface="+mn-ea"/>
              </a:rPr>
              <a:t>Javadoc</a:t>
            </a:r>
            <a:endParaRPr lang="en-US" altLang="zh-CN" sz="4700" dirty="0">
              <a:solidFill>
                <a:srgbClr val="000000"/>
              </a:solidFill>
              <a:latin typeface="Times New Roman" panose="02020603050405020304" pitchFamily="18" charset="0"/>
              <a:sym typeface="+mn-ea"/>
            </a:endParaRPr>
          </a:p>
          <a:p>
            <a:pPr>
              <a:lnSpc>
                <a:spcPct val="110000"/>
              </a:lnSpc>
            </a:pPr>
            <a:r>
              <a:rPr lang="en-US" altLang="zh-CN" sz="4000" dirty="0">
                <a:solidFill>
                  <a:srgbClr val="000000"/>
                </a:solidFill>
                <a:latin typeface="Times New Roman" panose="02020603050405020304" pitchFamily="18" charset="0"/>
                <a:sym typeface="+mn-ea"/>
              </a:rPr>
              <a:t>Javadoc</a:t>
            </a:r>
            <a:r>
              <a:rPr lang="zh-CN" altLang="en-US" sz="4000" dirty="0">
                <a:solidFill>
                  <a:srgbClr val="000000"/>
                </a:solidFill>
                <a:latin typeface="Times New Roman" panose="02020603050405020304" pitchFamily="18" charset="0"/>
                <a:sym typeface="+mn-ea"/>
              </a:rPr>
              <a:t>以</a:t>
            </a:r>
            <a:r>
              <a:rPr lang="en-US" altLang="zh-CN" sz="4000" dirty="0">
                <a:solidFill>
                  <a:srgbClr val="034EA2"/>
                </a:solidFill>
                <a:latin typeface="等线" panose="02010600030101010101" charset="-122"/>
                <a:ea typeface="等线" panose="02010600030101010101" charset="-122"/>
                <a:sym typeface="+mn-ea"/>
              </a:rPr>
              <a:t>/**</a:t>
            </a:r>
            <a:r>
              <a:rPr lang="zh-CN" altLang="en-US" sz="4000" dirty="0">
                <a:solidFill>
                  <a:srgbClr val="000000"/>
                </a:solidFill>
                <a:latin typeface="Times New Roman" panose="02020603050405020304" pitchFamily="18" charset="0"/>
                <a:sym typeface="+mn-ea"/>
              </a:rPr>
              <a:t>开始，</a:t>
            </a:r>
            <a:r>
              <a:rPr lang="en-US" altLang="zh-CN" sz="4000" dirty="0">
                <a:solidFill>
                  <a:srgbClr val="034EA2"/>
                </a:solidFill>
                <a:latin typeface="等线" panose="02010600030101010101" charset="-122"/>
                <a:ea typeface="等线" panose="02010600030101010101" charset="-122"/>
                <a:sym typeface="+mn-ea"/>
              </a:rPr>
              <a:t>*/</a:t>
            </a:r>
            <a:r>
              <a:rPr lang="zh-CN" altLang="en-US" sz="4000" dirty="0">
                <a:solidFill>
                  <a:srgbClr val="000000"/>
                </a:solidFill>
                <a:latin typeface="Times New Roman" panose="02020603050405020304" pitchFamily="18" charset="0"/>
                <a:sym typeface="+mn-ea"/>
              </a:rPr>
              <a:t>结束，可以是单行，也可以是多行</a:t>
            </a:r>
            <a:endParaRPr lang="en-US" altLang="zh-CN" sz="4000" dirty="0">
              <a:solidFill>
                <a:srgbClr val="000000"/>
              </a:solidFill>
              <a:latin typeface="Times New Roman" panose="02020603050405020304" pitchFamily="18" charset="0"/>
            </a:endParaRPr>
          </a:p>
          <a:p>
            <a:pPr>
              <a:lnSpc>
                <a:spcPct val="110000"/>
              </a:lnSpc>
            </a:pPr>
            <a:endParaRPr lang="en-US" altLang="zh-CN" sz="2800" dirty="0">
              <a:solidFill>
                <a:srgbClr val="000000"/>
              </a:solidFill>
              <a:latin typeface="Times New Roman" panose="02020603050405020304" pitchFamily="18" charset="0"/>
            </a:endParaRPr>
          </a:p>
          <a:p>
            <a:pPr>
              <a:lnSpc>
                <a:spcPct val="110000"/>
              </a:lnSpc>
            </a:pPr>
            <a:endParaRPr lang="en-US" altLang="zh-CN" sz="2800" dirty="0">
              <a:solidFill>
                <a:srgbClr val="000000"/>
              </a:solidFill>
              <a:latin typeface="Times New Roman" panose="02020603050405020304" pitchFamily="18" charset="0"/>
            </a:endParaRPr>
          </a:p>
          <a:p>
            <a:pPr>
              <a:lnSpc>
                <a:spcPct val="110000"/>
              </a:lnSpc>
            </a:pPr>
            <a:endParaRPr lang="en-US" altLang="zh-CN" sz="2800" dirty="0">
              <a:solidFill>
                <a:srgbClr val="000000"/>
              </a:solidFill>
              <a:latin typeface="Times New Roman" panose="02020603050405020304" pitchFamily="18" charset="0"/>
            </a:endParaRPr>
          </a:p>
          <a:p>
            <a:pPr>
              <a:lnSpc>
                <a:spcPct val="110000"/>
              </a:lnSpc>
            </a:pPr>
            <a:endParaRPr lang="en-US" altLang="zh-CN" sz="3665" dirty="0">
              <a:solidFill>
                <a:srgbClr val="000000"/>
              </a:solidFill>
              <a:latin typeface="Times New Roman" panose="02020603050405020304" pitchFamily="18" charset="0"/>
              <a:sym typeface="+mn-ea"/>
            </a:endParaRPr>
          </a:p>
          <a:p>
            <a:pPr>
              <a:lnSpc>
                <a:spcPct val="110000"/>
              </a:lnSpc>
            </a:pPr>
            <a:r>
              <a:rPr lang="zh-CN" altLang="en-US" sz="4000" dirty="0">
                <a:solidFill>
                  <a:srgbClr val="000000"/>
                </a:solidFill>
                <a:latin typeface="Times New Roman" panose="02020603050405020304" pitchFamily="18" charset="0"/>
                <a:sym typeface="+mn-ea"/>
              </a:rPr>
              <a:t>大多数</a:t>
            </a:r>
            <a:r>
              <a:rPr lang="en-US" altLang="zh-CN" sz="4000" dirty="0">
                <a:solidFill>
                  <a:srgbClr val="000000"/>
                </a:solidFill>
                <a:latin typeface="Times New Roman" panose="02020603050405020304" pitchFamily="18" charset="0"/>
                <a:sym typeface="+mn-ea"/>
              </a:rPr>
              <a:t>Javadoc</a:t>
            </a:r>
            <a:r>
              <a:rPr lang="zh-CN" altLang="en-US" sz="4000" dirty="0">
                <a:solidFill>
                  <a:srgbClr val="000000"/>
                </a:solidFill>
                <a:latin typeface="Times New Roman" panose="02020603050405020304" pitchFamily="18" charset="0"/>
                <a:sym typeface="+mn-ea"/>
              </a:rPr>
              <a:t>注释包含</a:t>
            </a:r>
            <a:r>
              <a:rPr lang="en-US" altLang="zh-CN" sz="4000" dirty="0">
                <a:solidFill>
                  <a:srgbClr val="000000"/>
                </a:solidFill>
                <a:latin typeface="Times New Roman" panose="02020603050405020304" pitchFamily="18" charset="0"/>
                <a:sym typeface="+mn-ea"/>
              </a:rPr>
              <a:t>Javadoc</a:t>
            </a:r>
            <a:r>
              <a:rPr lang="zh-CN" altLang="en-US" sz="4000" dirty="0">
                <a:solidFill>
                  <a:srgbClr val="000000"/>
                </a:solidFill>
                <a:latin typeface="Times New Roman" panose="02020603050405020304" pitchFamily="18" charset="0"/>
                <a:sym typeface="+mn-ea"/>
              </a:rPr>
              <a:t>标签（</a:t>
            </a:r>
            <a:r>
              <a:rPr lang="en-US" altLang="zh-CN" sz="4000" dirty="0">
                <a:solidFill>
                  <a:srgbClr val="000000"/>
                </a:solidFill>
                <a:latin typeface="Times New Roman" panose="02020603050405020304" pitchFamily="18" charset="0"/>
                <a:sym typeface="+mn-ea"/>
              </a:rPr>
              <a:t>tags</a:t>
            </a:r>
            <a:r>
              <a:rPr lang="zh-CN" altLang="en-US" sz="4000" dirty="0">
                <a:solidFill>
                  <a:srgbClr val="000000"/>
                </a:solidFill>
                <a:latin typeface="Times New Roman" panose="02020603050405020304" pitchFamily="18" charset="0"/>
                <a:sym typeface="+mn-ea"/>
              </a:rPr>
              <a:t>），</a:t>
            </a:r>
            <a:r>
              <a:rPr lang="en-US" altLang="zh-CN" sz="4000" dirty="0">
                <a:solidFill>
                  <a:srgbClr val="000000"/>
                </a:solidFill>
                <a:latin typeface="Times New Roman" panose="02020603050405020304" pitchFamily="18" charset="0"/>
                <a:sym typeface="+mn-ea"/>
              </a:rPr>
              <a:t>Javadoc</a:t>
            </a:r>
            <a:r>
              <a:rPr lang="zh-CN" altLang="en-US" sz="4000" dirty="0">
                <a:solidFill>
                  <a:srgbClr val="000000"/>
                </a:solidFill>
                <a:latin typeface="Times New Roman" panose="02020603050405020304" pitchFamily="18" charset="0"/>
                <a:sym typeface="+mn-ea"/>
              </a:rPr>
              <a:t>标签以</a:t>
            </a:r>
            <a:r>
              <a:rPr lang="en-US" altLang="zh-CN" sz="4000" dirty="0">
                <a:solidFill>
                  <a:srgbClr val="034EA2"/>
                </a:solidFill>
                <a:latin typeface="Times New Roman" panose="02020603050405020304" pitchFamily="18" charset="0"/>
                <a:sym typeface="+mn-ea"/>
              </a:rPr>
              <a:t>@</a:t>
            </a:r>
            <a:r>
              <a:rPr lang="zh-CN" altLang="en-US" sz="4000" dirty="0">
                <a:solidFill>
                  <a:srgbClr val="000000"/>
                </a:solidFill>
                <a:latin typeface="Times New Roman" panose="02020603050405020304" pitchFamily="18" charset="0"/>
                <a:sym typeface="+mn-ea"/>
              </a:rPr>
              <a:t>符号开始，后面跟标签名，例如：</a:t>
            </a:r>
            <a:r>
              <a:rPr lang="en-US" altLang="zh-CN" sz="4000" dirty="0">
                <a:solidFill>
                  <a:srgbClr val="034EA2"/>
                </a:solidFill>
                <a:latin typeface="Times New Roman" panose="02020603050405020304" pitchFamily="18" charset="0"/>
                <a:sym typeface="+mn-ea"/>
              </a:rPr>
              <a:t>@author</a:t>
            </a:r>
            <a:endParaRPr lang="en-US" altLang="zh-CN" sz="4000" dirty="0">
              <a:solidFill>
                <a:srgbClr val="000000"/>
              </a:solidFill>
              <a:latin typeface="Times New Roman" panose="02020603050405020304" pitchFamily="18" charset="0"/>
              <a:sym typeface="+mn-ea"/>
            </a:endParaRPr>
          </a:p>
          <a:p>
            <a:pPr>
              <a:lnSpc>
                <a:spcPct val="110000"/>
              </a:lnSpc>
            </a:pPr>
            <a:r>
              <a:rPr lang="en-US" altLang="zh-CN" sz="3665" dirty="0">
                <a:solidFill>
                  <a:srgbClr val="000000"/>
                </a:solidFill>
                <a:latin typeface="Times New Roman" panose="02020603050405020304" pitchFamily="18" charset="0"/>
                <a:sym typeface="+mn-ea"/>
              </a:rPr>
              <a:t>Javadoc</a:t>
            </a:r>
            <a:r>
              <a:rPr lang="zh-CN" altLang="en-US" sz="3665" dirty="0">
                <a:solidFill>
                  <a:srgbClr val="000000"/>
                </a:solidFill>
                <a:latin typeface="Times New Roman" panose="02020603050405020304" pitchFamily="18" charset="0"/>
                <a:sym typeface="+mn-ea"/>
              </a:rPr>
              <a:t>注释支持</a:t>
            </a:r>
            <a:r>
              <a:rPr lang="en-US" altLang="zh-CN" sz="3665" dirty="0">
                <a:solidFill>
                  <a:srgbClr val="000000"/>
                </a:solidFill>
                <a:latin typeface="Times New Roman" panose="02020603050405020304" pitchFamily="18" charset="0"/>
                <a:sym typeface="+mn-ea"/>
              </a:rPr>
              <a:t>HTML</a:t>
            </a:r>
            <a:r>
              <a:rPr lang="zh-CN" altLang="en-US" sz="3665" dirty="0">
                <a:solidFill>
                  <a:srgbClr val="000000"/>
                </a:solidFill>
                <a:latin typeface="Times New Roman" panose="02020603050405020304" pitchFamily="18" charset="0"/>
                <a:sym typeface="+mn-ea"/>
              </a:rPr>
              <a:t>标签（</a:t>
            </a:r>
            <a:r>
              <a:rPr lang="en-US" altLang="zh-CN" sz="3665" dirty="0">
                <a:solidFill>
                  <a:srgbClr val="000000"/>
                </a:solidFill>
                <a:latin typeface="Times New Roman" panose="02020603050405020304" pitchFamily="18" charset="0"/>
                <a:sym typeface="+mn-ea"/>
              </a:rPr>
              <a:t>HTML tags</a:t>
            </a:r>
            <a:r>
              <a:rPr lang="zh-CN" altLang="en-US" sz="3665" dirty="0">
                <a:solidFill>
                  <a:srgbClr val="000000"/>
                </a:solidFill>
                <a:latin typeface="Times New Roman" panose="02020603050405020304" pitchFamily="18" charset="0"/>
                <a:sym typeface="+mn-ea"/>
              </a:rPr>
              <a:t>），以丰富</a:t>
            </a:r>
            <a:r>
              <a:rPr lang="en-US" altLang="zh-CN" sz="3665" dirty="0">
                <a:solidFill>
                  <a:srgbClr val="000000"/>
                </a:solidFill>
                <a:latin typeface="Times New Roman" panose="02020603050405020304" pitchFamily="18" charset="0"/>
                <a:sym typeface="+mn-ea"/>
              </a:rPr>
              <a:t>API</a:t>
            </a:r>
            <a:r>
              <a:rPr lang="zh-CN" altLang="en-US" sz="3665" dirty="0">
                <a:solidFill>
                  <a:srgbClr val="000000"/>
                </a:solidFill>
                <a:latin typeface="Times New Roman" panose="02020603050405020304" pitchFamily="18" charset="0"/>
                <a:sym typeface="+mn-ea"/>
              </a:rPr>
              <a:t>文档的显示效果</a:t>
            </a:r>
            <a:r>
              <a:rPr lang="en-US" altLang="zh-CN" sz="3665" dirty="0">
                <a:solidFill>
                  <a:srgbClr val="000000"/>
                </a:solidFill>
                <a:latin typeface="Times New Roman" panose="02020603050405020304" pitchFamily="18" charset="0"/>
                <a:sym typeface="+mn-ea"/>
              </a:rPr>
              <a:t> </a:t>
            </a:r>
          </a:p>
        </p:txBody>
      </p:sp>
      <p:sp>
        <p:nvSpPr>
          <p:cNvPr id="3" name="标题 2"/>
          <p:cNvSpPr>
            <a:spLocks noGrp="1"/>
          </p:cNvSpPr>
          <p:nvPr>
            <p:ph type="title"/>
          </p:nvPr>
        </p:nvSpPr>
        <p:spPr/>
        <p:txBody>
          <a:bodyPr/>
          <a:lstStyle/>
          <a:p>
            <a:r>
              <a:rPr lang="en-US" altLang="zh-CN">
                <a:sym typeface="+mn-ea"/>
              </a:rPr>
              <a:t>2.1.8 Javadoc </a:t>
            </a:r>
            <a:r>
              <a:rPr lang="en-US" altLang="zh-CN" sz="2400">
                <a:sym typeface="+mn-ea"/>
              </a:rPr>
              <a:t>3/6</a:t>
            </a:r>
          </a:p>
        </p:txBody>
      </p:sp>
      <p:sp>
        <p:nvSpPr>
          <p:cNvPr id="4" name="日期占位符 3"/>
          <p:cNvSpPr>
            <a:spLocks noGrp="1"/>
          </p:cNvSpPr>
          <p:nvPr>
            <p:ph type="dt" sz="half" idx="10"/>
          </p:nvPr>
        </p:nvSpPr>
        <p:spPr/>
        <p:txBody>
          <a:bodyPr/>
          <a:lstStyle/>
          <a:p>
            <a:fld id="{8BEB6EB5-CC0D-C94C-91B9-9EA1B45E848E}" type="datetime1">
              <a:rPr kumimoji="1" lang="zh-CN" altLang="en-US" smtClean="0"/>
              <a:t>2024/10/16</a:t>
            </a:fld>
            <a:endParaRPr kumimoji="1" lang="zh-CN" altLang="en-US" sz="900"/>
          </a:p>
        </p:txBody>
      </p:sp>
      <p:sp>
        <p:nvSpPr>
          <p:cNvPr id="5" name="页脚占位符 4"/>
          <p:cNvSpPr>
            <a:spLocks noGrp="1"/>
          </p:cNvSpPr>
          <p:nvPr>
            <p:ph type="ftr" sz="quarter" idx="11"/>
          </p:nvPr>
        </p:nvSpPr>
        <p:spPr/>
        <p:txBody>
          <a:bodyPr/>
          <a:lstStyle/>
          <a:p>
            <a:r>
              <a:rPr kumimoji="1" lang="zh-CN" altLang="en-US" dirty="0"/>
              <a:t>西北工业大学软件学院</a:t>
            </a:r>
            <a:endParaRPr kumimoji="1" lang="zh-CN" altLang="en-US" sz="900" dirty="0"/>
          </a:p>
        </p:txBody>
      </p:sp>
      <p:sp>
        <p:nvSpPr>
          <p:cNvPr id="6" name="灯片编号占位符 5"/>
          <p:cNvSpPr>
            <a:spLocks noGrp="1"/>
          </p:cNvSpPr>
          <p:nvPr>
            <p:ph type="sldNum" sz="quarter" idx="12"/>
          </p:nvPr>
        </p:nvSpPr>
        <p:spPr/>
        <p:txBody>
          <a:bodyPr/>
          <a:lstStyle/>
          <a:p>
            <a:fld id="{5A1A6423-77BD-D842-A714-25250E903C41}" type="slidenum">
              <a:rPr kumimoji="1" lang="zh-CN" altLang="en-US" smtClean="0"/>
              <a:t>107</a:t>
            </a:fld>
            <a:endParaRPr kumimoji="1" lang="zh-CN" altLang="en-US" sz="900"/>
          </a:p>
        </p:txBody>
      </p:sp>
      <p:sp>
        <p:nvSpPr>
          <p:cNvPr id="110596" name="Rectangle 10"/>
          <p:cNvSpPr/>
          <p:nvPr>
            <p:custDataLst>
              <p:tags r:id="rId1"/>
            </p:custDataLst>
          </p:nvPr>
        </p:nvSpPr>
        <p:spPr>
          <a:xfrm>
            <a:off x="935355" y="2246630"/>
            <a:ext cx="2510790" cy="1861185"/>
          </a:xfrm>
          <a:prstGeom prst="rect">
            <a:avLst/>
          </a:prstGeom>
          <a:noFill/>
          <a:ln w="9525">
            <a:noFill/>
          </a:ln>
        </p:spPr>
        <p:txBody>
          <a:bodyPr wrap="square" anchor="t" anchorCtr="0">
            <a:spAutoFit/>
          </a:bodyPr>
          <a:lstStyle/>
          <a:p>
            <a:pPr>
              <a:buClr>
                <a:schemeClr val="folHlink"/>
              </a:buClr>
            </a:pPr>
            <a:r>
              <a:rPr lang="en-US" altLang="zh-CN" sz="2300" b="1" dirty="0">
                <a:solidFill>
                  <a:schemeClr val="accent6"/>
                </a:solidFill>
                <a:latin typeface="等线" panose="02010600030101010101" charset="-122"/>
                <a:ea typeface="等线" panose="02010600030101010101" charset="-122"/>
              </a:rPr>
              <a:t>/** </a:t>
            </a:r>
          </a:p>
          <a:p>
            <a:pPr>
              <a:buClr>
                <a:schemeClr val="folHlink"/>
              </a:buClr>
            </a:pPr>
            <a:r>
              <a:rPr lang="en-US" altLang="zh-CN" sz="2300" b="1" dirty="0">
                <a:solidFill>
                  <a:schemeClr val="accent6"/>
                </a:solidFill>
                <a:latin typeface="等线" panose="02010600030101010101" charset="-122"/>
                <a:ea typeface="等线" panose="02010600030101010101" charset="-122"/>
              </a:rPr>
              <a:t>* body text </a:t>
            </a:r>
          </a:p>
          <a:p>
            <a:pPr>
              <a:buClr>
                <a:schemeClr val="folHlink"/>
              </a:buClr>
            </a:pPr>
            <a:r>
              <a:rPr lang="en-US" altLang="zh-CN" sz="2300" b="1" dirty="0">
                <a:solidFill>
                  <a:schemeClr val="accent6"/>
                </a:solidFill>
                <a:latin typeface="等线" panose="02010600030101010101" charset="-122"/>
                <a:ea typeface="等线" panose="02010600030101010101" charset="-122"/>
              </a:rPr>
              <a:t>* body text </a:t>
            </a:r>
          </a:p>
          <a:p>
            <a:pPr>
              <a:buClr>
                <a:schemeClr val="folHlink"/>
              </a:buClr>
            </a:pPr>
            <a:r>
              <a:rPr lang="en-US" altLang="zh-CN" sz="2300" b="1" dirty="0">
                <a:solidFill>
                  <a:schemeClr val="accent6"/>
                </a:solidFill>
                <a:latin typeface="等线" panose="02010600030101010101" charset="-122"/>
                <a:ea typeface="等线" panose="02010600030101010101" charset="-122"/>
              </a:rPr>
              <a:t>* body text </a:t>
            </a:r>
          </a:p>
          <a:p>
            <a:pPr>
              <a:buClr>
                <a:schemeClr val="folHlink"/>
              </a:buClr>
            </a:pPr>
            <a:r>
              <a:rPr lang="en-US" altLang="zh-CN" sz="2300" b="1" dirty="0">
                <a:solidFill>
                  <a:schemeClr val="accent6"/>
                </a:solidFill>
                <a:latin typeface="等线" panose="02010600030101010101" charset="-122"/>
                <a:ea typeface="等线" panose="02010600030101010101" charset="-122"/>
              </a:rPr>
              <a:t>*/ </a:t>
            </a:r>
          </a:p>
        </p:txBody>
      </p:sp>
      <p:sp>
        <p:nvSpPr>
          <p:cNvPr id="110598" name="Rectangle 13"/>
          <p:cNvSpPr/>
          <p:nvPr>
            <p:custDataLst>
              <p:tags r:id="rId2"/>
            </p:custDataLst>
          </p:nvPr>
        </p:nvSpPr>
        <p:spPr>
          <a:xfrm>
            <a:off x="3620135" y="2246630"/>
            <a:ext cx="3412490" cy="445135"/>
          </a:xfrm>
          <a:prstGeom prst="rect">
            <a:avLst/>
          </a:prstGeom>
          <a:noFill/>
          <a:ln w="9525">
            <a:noFill/>
          </a:ln>
        </p:spPr>
        <p:txBody>
          <a:bodyPr wrap="square" anchor="t" anchorCtr="0">
            <a:spAutoFit/>
          </a:bodyPr>
          <a:lstStyle/>
          <a:p>
            <a:pPr>
              <a:spcBef>
                <a:spcPct val="50000"/>
              </a:spcBef>
            </a:pPr>
            <a:r>
              <a:rPr lang="en-US" altLang="zh-CN" sz="2300" b="1" dirty="0">
                <a:solidFill>
                  <a:schemeClr val="accent6"/>
                </a:solidFill>
                <a:latin typeface="等线" panose="02010600030101010101" charset="-122"/>
                <a:ea typeface="等线" panose="02010600030101010101" charset="-122"/>
              </a:rPr>
              <a:t>/** body text */ </a:t>
            </a: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fontScale="80000"/>
          </a:bodyPr>
          <a:lstStyle/>
          <a:p>
            <a:pPr>
              <a:lnSpc>
                <a:spcPct val="110000"/>
              </a:lnSpc>
            </a:pPr>
            <a:r>
              <a:rPr lang="zh-CN" altLang="en-US" sz="3500">
                <a:solidFill>
                  <a:srgbClr val="034EA2"/>
                </a:solidFill>
                <a:effectLst/>
              </a:rPr>
              <a:t>常用</a:t>
            </a:r>
            <a:r>
              <a:rPr lang="en-US" altLang="zh-CN" sz="3500">
                <a:solidFill>
                  <a:srgbClr val="034EA2"/>
                </a:solidFill>
                <a:effectLst/>
              </a:rPr>
              <a:t>Javadoc</a:t>
            </a:r>
            <a:r>
              <a:rPr lang="zh-CN" altLang="en-US" sz="3500">
                <a:solidFill>
                  <a:srgbClr val="034EA2"/>
                </a:solidFill>
                <a:effectLst/>
              </a:rPr>
              <a:t>标签</a:t>
            </a:r>
          </a:p>
          <a:p>
            <a:pPr fontAlgn="auto">
              <a:lnSpc>
                <a:spcPct val="130000"/>
              </a:lnSpc>
              <a:spcBef>
                <a:spcPts val="0"/>
              </a:spcBef>
            </a:pPr>
            <a:r>
              <a:rPr lang="zh-CN" altLang="en-US">
                <a:solidFill>
                  <a:srgbClr val="034EA2"/>
                </a:solidFill>
                <a:effectLst/>
              </a:rPr>
              <a:t>@</a:t>
            </a:r>
            <a:r>
              <a:rPr lang="en-US" altLang="zh-CN">
                <a:solidFill>
                  <a:srgbClr val="034EA2"/>
                </a:solidFill>
                <a:effectLst/>
              </a:rPr>
              <a:t>author </a:t>
            </a:r>
          </a:p>
          <a:p>
            <a:pPr lvl="1">
              <a:lnSpc>
                <a:spcPct val="130000"/>
              </a:lnSpc>
            </a:pPr>
            <a:r>
              <a:rPr lang="zh-CN" altLang="en-US"/>
              <a:t>程序编写者的姓名，用于类信息的注释</a:t>
            </a:r>
            <a:endParaRPr lang="en-US" altLang="zh-CN"/>
          </a:p>
          <a:p>
            <a:pPr lvl="1">
              <a:lnSpc>
                <a:spcPct val="130000"/>
              </a:lnSpc>
            </a:pPr>
            <a:r>
              <a:rPr lang="zh-CN" altLang="en-US"/>
              <a:t>格式：</a:t>
            </a:r>
            <a:r>
              <a:rPr lang="zh-CN" altLang="en-US">
                <a:solidFill>
                  <a:srgbClr val="034EA2"/>
                </a:solidFill>
                <a:effectLst/>
              </a:rPr>
              <a:t>@</a:t>
            </a:r>
            <a:r>
              <a:rPr lang="en-US" altLang="zh-CN">
                <a:solidFill>
                  <a:srgbClr val="034EA2"/>
                </a:solidFill>
                <a:effectLst/>
              </a:rPr>
              <a:t>author   author-information</a:t>
            </a:r>
            <a:endParaRPr lang="en-US" altLang="zh-CN"/>
          </a:p>
          <a:p>
            <a:pPr lvl="1">
              <a:lnSpc>
                <a:spcPct val="130000"/>
              </a:lnSpc>
            </a:pPr>
            <a:r>
              <a:rPr lang="zh-CN" altLang="en-US"/>
              <a:t>可以包含电子邮箱和其它适合加入的信息，可以提供多个标签，列出所有作者</a:t>
            </a:r>
          </a:p>
          <a:p>
            <a:pPr fontAlgn="auto">
              <a:lnSpc>
                <a:spcPct val="130000"/>
              </a:lnSpc>
              <a:spcBef>
                <a:spcPts val="0"/>
              </a:spcBef>
            </a:pPr>
            <a:r>
              <a:rPr lang="en-US" altLang="zh-CN">
                <a:solidFill>
                  <a:srgbClr val="034EA2"/>
                </a:solidFill>
                <a:effectLst/>
              </a:rPr>
              <a:t>@version </a:t>
            </a:r>
          </a:p>
          <a:p>
            <a:pPr lvl="1">
              <a:lnSpc>
                <a:spcPct val="130000"/>
              </a:lnSpc>
            </a:pPr>
            <a:r>
              <a:rPr lang="zh-CN" altLang="en-US"/>
              <a:t>程序版本信息，用于类信息的注释</a:t>
            </a:r>
            <a:endParaRPr lang="en-US" altLang="zh-CN"/>
          </a:p>
          <a:p>
            <a:pPr lvl="1">
              <a:lnSpc>
                <a:spcPct val="130000"/>
              </a:lnSpc>
            </a:pPr>
            <a:r>
              <a:rPr lang="zh-CN" altLang="en-US"/>
              <a:t>格式：</a:t>
            </a:r>
            <a:r>
              <a:rPr lang="zh-CN" altLang="en-US">
                <a:solidFill>
                  <a:srgbClr val="034EA2"/>
                </a:solidFill>
                <a:effectLst/>
              </a:rPr>
              <a:t>@version    version-information</a:t>
            </a:r>
          </a:p>
        </p:txBody>
      </p:sp>
      <p:sp>
        <p:nvSpPr>
          <p:cNvPr id="3" name="标题 2"/>
          <p:cNvSpPr>
            <a:spLocks noGrp="1"/>
          </p:cNvSpPr>
          <p:nvPr>
            <p:ph type="title"/>
          </p:nvPr>
        </p:nvSpPr>
        <p:spPr/>
        <p:txBody>
          <a:bodyPr/>
          <a:lstStyle/>
          <a:p>
            <a:r>
              <a:rPr lang="en-US" altLang="zh-CN">
                <a:sym typeface="+mn-ea"/>
              </a:rPr>
              <a:t>2.1.8 Javadoc </a:t>
            </a:r>
            <a:r>
              <a:rPr lang="en-US" altLang="zh-CN" sz="2400">
                <a:sym typeface="+mn-ea"/>
              </a:rPr>
              <a:t>4/6</a:t>
            </a:r>
          </a:p>
        </p:txBody>
      </p:sp>
      <p:sp>
        <p:nvSpPr>
          <p:cNvPr id="7" name="日期占位符 6"/>
          <p:cNvSpPr>
            <a:spLocks noGrp="1"/>
          </p:cNvSpPr>
          <p:nvPr>
            <p:ph type="dt" sz="half" idx="10"/>
            <p:custDataLst>
              <p:tags r:id="rId1"/>
            </p:custDataLst>
          </p:nvPr>
        </p:nvSpPr>
        <p:spPr/>
        <p:txBody>
          <a:bodyPr/>
          <a:lstStyle/>
          <a:p>
            <a:fld id="{8BEB6EB5-CC0D-C94C-91B9-9EA1B45E848E}" type="datetime1">
              <a:rPr kumimoji="1" lang="zh-CN" altLang="en-US" smtClean="0"/>
              <a:t>2024/10/16</a:t>
            </a:fld>
            <a:endParaRPr kumimoji="1" lang="zh-CN" altLang="en-US" sz="900"/>
          </a:p>
        </p:txBody>
      </p:sp>
      <p:sp>
        <p:nvSpPr>
          <p:cNvPr id="8" name="页脚占位符 7"/>
          <p:cNvSpPr>
            <a:spLocks noGrp="1"/>
          </p:cNvSpPr>
          <p:nvPr>
            <p:ph type="ftr" sz="quarter" idx="11"/>
            <p:custDataLst>
              <p:tags r:id="rId2"/>
            </p:custDataLst>
          </p:nvPr>
        </p:nvSpPr>
        <p:spPr/>
        <p:txBody>
          <a:bodyPr/>
          <a:lstStyle/>
          <a:p>
            <a:r>
              <a:rPr kumimoji="1" lang="zh-CN" altLang="en-US" dirty="0"/>
              <a:t>西北工业大学软件学院</a:t>
            </a:r>
            <a:endParaRPr kumimoji="1" lang="zh-CN" altLang="en-US" sz="900" dirty="0"/>
          </a:p>
        </p:txBody>
      </p:sp>
      <p:sp>
        <p:nvSpPr>
          <p:cNvPr id="9" name="灯片编号占位符 8"/>
          <p:cNvSpPr>
            <a:spLocks noGrp="1"/>
          </p:cNvSpPr>
          <p:nvPr>
            <p:ph type="sldNum" sz="quarter" idx="12"/>
            <p:custDataLst>
              <p:tags r:id="rId3"/>
            </p:custDataLst>
          </p:nvPr>
        </p:nvSpPr>
        <p:spPr/>
        <p:txBody>
          <a:bodyPr/>
          <a:lstStyle/>
          <a:p>
            <a:fld id="{5A1A6423-77BD-D842-A714-25250E903C41}" type="slidenum">
              <a:rPr kumimoji="1" lang="zh-CN" altLang="en-US" smtClean="0"/>
              <a:t>108</a:t>
            </a:fld>
            <a:endParaRPr kumimoji="1" lang="zh-CN" altLang="en-US" sz="900"/>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fontScale="90000"/>
          </a:bodyPr>
          <a:lstStyle/>
          <a:p>
            <a:pPr>
              <a:lnSpc>
                <a:spcPct val="110000"/>
              </a:lnSpc>
            </a:pPr>
            <a:r>
              <a:rPr lang="zh-CN" altLang="en-US" sz="3100">
                <a:solidFill>
                  <a:srgbClr val="034EA2"/>
                </a:solidFill>
                <a:effectLst/>
                <a:sym typeface="+mn-ea"/>
              </a:rPr>
              <a:t>常用</a:t>
            </a:r>
            <a:r>
              <a:rPr lang="en-US" altLang="zh-CN" sz="3100">
                <a:solidFill>
                  <a:srgbClr val="034EA2"/>
                </a:solidFill>
                <a:effectLst/>
                <a:sym typeface="+mn-ea"/>
              </a:rPr>
              <a:t>Javadoc</a:t>
            </a:r>
            <a:r>
              <a:rPr lang="zh-CN" altLang="en-US" sz="3100">
                <a:solidFill>
                  <a:srgbClr val="034EA2"/>
                </a:solidFill>
                <a:effectLst/>
                <a:sym typeface="+mn-ea"/>
              </a:rPr>
              <a:t>标签</a:t>
            </a:r>
            <a:endParaRPr lang="zh-CN" altLang="en-US" sz="3100">
              <a:solidFill>
                <a:srgbClr val="034EA2"/>
              </a:solidFill>
              <a:effectLst/>
            </a:endParaRPr>
          </a:p>
          <a:p>
            <a:pPr fontAlgn="auto">
              <a:lnSpc>
                <a:spcPct val="130000"/>
              </a:lnSpc>
              <a:spcBef>
                <a:spcPts val="0"/>
              </a:spcBef>
            </a:pPr>
            <a:r>
              <a:rPr lang="zh-CN" altLang="en-US" sz="2800">
                <a:solidFill>
                  <a:srgbClr val="034EA2"/>
                </a:solidFill>
                <a:effectLst/>
              </a:rPr>
              <a:t>@</a:t>
            </a:r>
            <a:r>
              <a:rPr lang="en-US" altLang="zh-CN" sz="2800">
                <a:solidFill>
                  <a:srgbClr val="034EA2"/>
                </a:solidFill>
                <a:effectLst/>
              </a:rPr>
              <a:t>param </a:t>
            </a:r>
          </a:p>
          <a:p>
            <a:pPr lvl="1">
              <a:lnSpc>
                <a:spcPct val="130000"/>
              </a:lnSpc>
            </a:pPr>
            <a:r>
              <a:rPr lang="zh-CN" altLang="en-US" sz="2200"/>
              <a:t>参数信息说明，用于成员方法和构造函数</a:t>
            </a:r>
            <a:endParaRPr lang="en-US" altLang="zh-CN" sz="2200"/>
          </a:p>
          <a:p>
            <a:pPr lvl="1">
              <a:lnSpc>
                <a:spcPct val="130000"/>
              </a:lnSpc>
            </a:pPr>
            <a:r>
              <a:rPr lang="zh-CN" altLang="en-US" sz="2200"/>
              <a:t>格式：</a:t>
            </a:r>
            <a:r>
              <a:rPr lang="zh-CN" altLang="en-US" sz="2200">
                <a:solidFill>
                  <a:srgbClr val="034EA2"/>
                </a:solidFill>
                <a:effectLst/>
              </a:rPr>
              <a:t>@</a:t>
            </a:r>
            <a:r>
              <a:rPr lang="en-US" altLang="zh-CN" sz="2200">
                <a:solidFill>
                  <a:srgbClr val="034EA2"/>
                </a:solidFill>
                <a:effectLst/>
              </a:rPr>
              <a:t>param  parameter-name description</a:t>
            </a:r>
            <a:endParaRPr lang="en-US" altLang="zh-CN" sz="2200">
              <a:solidFill>
                <a:srgbClr val="034EA2"/>
              </a:solidFill>
            </a:endParaRPr>
          </a:p>
          <a:p>
            <a:pPr lvl="2">
              <a:lnSpc>
                <a:spcPct val="130000"/>
              </a:lnSpc>
            </a:pPr>
            <a:r>
              <a:rPr lang="en-US" altLang="zh-CN" sz="2000"/>
              <a:t>Description(</a:t>
            </a:r>
            <a:r>
              <a:rPr lang="zh-CN" altLang="en-US" sz="2000"/>
              <a:t>描述句)是纯文本，可以延续数行，直到遇上新标签才结束</a:t>
            </a:r>
          </a:p>
          <a:p>
            <a:pPr lvl="2">
              <a:lnSpc>
                <a:spcPct val="130000"/>
              </a:lnSpc>
            </a:pPr>
            <a:r>
              <a:rPr lang="zh-CN" altLang="en-US" sz="2000"/>
              <a:t>使用次数不限，可为每一个参数提供一份说明</a:t>
            </a:r>
          </a:p>
          <a:p>
            <a:pPr marL="228600" lvl="2" algn="l" fontAlgn="auto">
              <a:lnSpc>
                <a:spcPct val="120000"/>
              </a:lnSpc>
              <a:spcBef>
                <a:spcPts val="0"/>
              </a:spcBef>
              <a:buSzTx/>
            </a:pPr>
            <a:r>
              <a:rPr lang="zh-CN" altLang="en-US" sz="2800">
                <a:solidFill>
                  <a:srgbClr val="034EA2"/>
                </a:solidFill>
                <a:effectLst/>
                <a:sym typeface="+mn-ea"/>
              </a:rPr>
              <a:t>@return</a:t>
            </a:r>
            <a:r>
              <a:rPr lang="zh-CN" altLang="en-US" sz="2800">
                <a:solidFill>
                  <a:schemeClr val="accent1"/>
                </a:solidFill>
                <a:effectLst>
                  <a:outerShdw blurRad="38100" dist="25400" dir="5400000" algn="ctr" rotWithShape="0">
                    <a:srgbClr val="6E747A">
                      <a:alpha val="43000"/>
                    </a:srgbClr>
                  </a:outerShdw>
                </a:effectLst>
                <a:sym typeface="+mn-ea"/>
              </a:rPr>
              <a:t> </a:t>
            </a:r>
            <a:endParaRPr lang="zh-CN" altLang="en-US" sz="2800">
              <a:solidFill>
                <a:schemeClr val="accent1"/>
              </a:solidFill>
              <a:effectLst>
                <a:outerShdw blurRad="38100" dist="25400" dir="5400000" algn="ctr" rotWithShape="0">
                  <a:srgbClr val="6E747A">
                    <a:alpha val="43000"/>
                  </a:srgbClr>
                </a:outerShdw>
              </a:effectLst>
            </a:endParaRPr>
          </a:p>
          <a:p>
            <a:pPr lvl="1">
              <a:lnSpc>
                <a:spcPct val="120000"/>
              </a:lnSpc>
            </a:pPr>
            <a:r>
              <a:rPr lang="zh-CN" altLang="en-US" sz="2200">
                <a:sym typeface="+mn-ea"/>
              </a:rPr>
              <a:t>返回值说明，用于成员方法</a:t>
            </a:r>
            <a:endParaRPr lang="en-US" altLang="zh-CN" sz="2200"/>
          </a:p>
          <a:p>
            <a:pPr lvl="1">
              <a:lnSpc>
                <a:spcPct val="120000"/>
              </a:lnSpc>
            </a:pPr>
            <a:r>
              <a:rPr lang="zh-CN" altLang="en-US" sz="2200">
                <a:sym typeface="+mn-ea"/>
              </a:rPr>
              <a:t>格式：</a:t>
            </a:r>
            <a:r>
              <a:rPr lang="zh-CN" altLang="en-US" sz="2200">
                <a:solidFill>
                  <a:srgbClr val="034EA2"/>
                </a:solidFill>
                <a:effectLst/>
                <a:sym typeface="+mn-ea"/>
              </a:rPr>
              <a:t>@</a:t>
            </a:r>
            <a:r>
              <a:rPr lang="en-US" altLang="zh-CN" sz="2200">
                <a:solidFill>
                  <a:srgbClr val="034EA2"/>
                </a:solidFill>
                <a:effectLst/>
                <a:sym typeface="+mn-ea"/>
              </a:rPr>
              <a:t>return  description</a:t>
            </a:r>
            <a:endParaRPr lang="en-US" altLang="zh-CN" sz="2200">
              <a:solidFill>
                <a:srgbClr val="034EA2"/>
              </a:solidFill>
            </a:endParaRPr>
          </a:p>
          <a:p>
            <a:pPr lvl="2">
              <a:lnSpc>
                <a:spcPct val="120000"/>
              </a:lnSpc>
            </a:pPr>
            <a:r>
              <a:rPr lang="zh-CN" altLang="en-US" sz="2000">
                <a:sym typeface="+mn-ea"/>
              </a:rPr>
              <a:t>其中的</a:t>
            </a:r>
            <a:r>
              <a:rPr lang="en-US" altLang="zh-CN" sz="2000">
                <a:sym typeface="+mn-ea"/>
              </a:rPr>
              <a:t>description</a:t>
            </a:r>
            <a:r>
              <a:rPr lang="zh-CN" altLang="en-US" sz="2000">
                <a:sym typeface="+mn-ea"/>
              </a:rPr>
              <a:t>用来描述返回值的意义，可以延续数行</a:t>
            </a:r>
            <a:endParaRPr lang="zh-CN" altLang="en-US" sz="2000"/>
          </a:p>
        </p:txBody>
      </p:sp>
      <p:sp>
        <p:nvSpPr>
          <p:cNvPr id="3" name="标题 2"/>
          <p:cNvSpPr>
            <a:spLocks noGrp="1"/>
          </p:cNvSpPr>
          <p:nvPr>
            <p:ph type="title"/>
          </p:nvPr>
        </p:nvSpPr>
        <p:spPr/>
        <p:txBody>
          <a:bodyPr/>
          <a:lstStyle/>
          <a:p>
            <a:r>
              <a:rPr lang="en-US" altLang="zh-CN">
                <a:sym typeface="+mn-ea"/>
              </a:rPr>
              <a:t>2.1.8 Javadoc </a:t>
            </a:r>
            <a:r>
              <a:rPr lang="en-US" altLang="zh-CN" sz="2400">
                <a:sym typeface="+mn-ea"/>
              </a:rPr>
              <a:t>5/6</a:t>
            </a:r>
          </a:p>
        </p:txBody>
      </p:sp>
      <p:sp>
        <p:nvSpPr>
          <p:cNvPr id="7" name="日期占位符 6"/>
          <p:cNvSpPr>
            <a:spLocks noGrp="1"/>
          </p:cNvSpPr>
          <p:nvPr>
            <p:ph type="dt" sz="half" idx="10"/>
            <p:custDataLst>
              <p:tags r:id="rId1"/>
            </p:custDataLst>
          </p:nvPr>
        </p:nvSpPr>
        <p:spPr/>
        <p:txBody>
          <a:bodyPr/>
          <a:lstStyle/>
          <a:p>
            <a:fld id="{8BEB6EB5-CC0D-C94C-91B9-9EA1B45E848E}" type="datetime1">
              <a:rPr kumimoji="1" lang="zh-CN" altLang="en-US" smtClean="0"/>
              <a:t>2024/10/16</a:t>
            </a:fld>
            <a:endParaRPr kumimoji="1" lang="zh-CN" altLang="en-US" sz="900"/>
          </a:p>
        </p:txBody>
      </p:sp>
      <p:sp>
        <p:nvSpPr>
          <p:cNvPr id="8" name="页脚占位符 7"/>
          <p:cNvSpPr>
            <a:spLocks noGrp="1"/>
          </p:cNvSpPr>
          <p:nvPr>
            <p:ph type="ftr" sz="quarter" idx="11"/>
            <p:custDataLst>
              <p:tags r:id="rId2"/>
            </p:custDataLst>
          </p:nvPr>
        </p:nvSpPr>
        <p:spPr/>
        <p:txBody>
          <a:bodyPr/>
          <a:lstStyle/>
          <a:p>
            <a:r>
              <a:rPr kumimoji="1" lang="zh-CN" altLang="en-US" dirty="0"/>
              <a:t>西北工业大学软件学院</a:t>
            </a:r>
            <a:endParaRPr kumimoji="1" lang="zh-CN" altLang="en-US" sz="900" dirty="0"/>
          </a:p>
        </p:txBody>
      </p:sp>
      <p:sp>
        <p:nvSpPr>
          <p:cNvPr id="9" name="灯片编号占位符 8"/>
          <p:cNvSpPr>
            <a:spLocks noGrp="1"/>
          </p:cNvSpPr>
          <p:nvPr>
            <p:ph type="sldNum" sz="quarter" idx="12"/>
            <p:custDataLst>
              <p:tags r:id="rId3"/>
            </p:custDataLst>
          </p:nvPr>
        </p:nvSpPr>
        <p:spPr/>
        <p:txBody>
          <a:bodyPr/>
          <a:lstStyle/>
          <a:p>
            <a:fld id="{5A1A6423-77BD-D842-A714-25250E903C41}" type="slidenum">
              <a:rPr kumimoji="1" lang="zh-CN" altLang="en-US" smtClean="0"/>
              <a:t>109</a:t>
            </a:fld>
            <a:endParaRPr kumimoji="1" lang="zh-CN" altLang="en-US" sz="90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5" name="Picture 2"/>
          <p:cNvPicPr>
            <a:picLocks noChangeAspect="1"/>
          </p:cNvPicPr>
          <p:nvPr>
            <p:custDataLst>
              <p:tags r:id="rId1"/>
            </p:custDataLst>
          </p:nvPr>
        </p:nvPicPr>
        <p:blipFill>
          <a:blip r:embed="rId4"/>
          <a:stretch>
            <a:fillRect/>
          </a:stretch>
        </p:blipFill>
        <p:spPr>
          <a:xfrm>
            <a:off x="454660" y="1691005"/>
            <a:ext cx="8271510" cy="4618990"/>
          </a:xfrm>
          <a:prstGeom prst="rect">
            <a:avLst/>
          </a:prstGeom>
          <a:noFill/>
          <a:ln w="9525">
            <a:noFill/>
          </a:ln>
        </p:spPr>
      </p:pic>
      <p:sp>
        <p:nvSpPr>
          <p:cNvPr id="2" name="内容占位符 1"/>
          <p:cNvSpPr>
            <a:spLocks noGrp="1"/>
          </p:cNvSpPr>
          <p:nvPr>
            <p:ph idx="1"/>
          </p:nvPr>
        </p:nvSpPr>
        <p:spPr/>
        <p:txBody>
          <a:bodyPr/>
          <a:lstStyle/>
          <a:p>
            <a:pPr marL="0" indent="0">
              <a:lnSpc>
                <a:spcPct val="130000"/>
              </a:lnSpc>
              <a:buNone/>
            </a:pPr>
            <a:r>
              <a:rPr lang="en-US" altLang="zh-CN" sz="2800">
                <a:solidFill>
                  <a:srgbClr val="034EA2"/>
                </a:solidFill>
              </a:rPr>
              <a:t>Java</a:t>
            </a:r>
            <a:r>
              <a:rPr lang="zh-CN" altLang="en-US" sz="2800">
                <a:solidFill>
                  <a:srgbClr val="034EA2"/>
                </a:solidFill>
              </a:rPr>
              <a:t>编译运行</a:t>
            </a:r>
          </a:p>
        </p:txBody>
      </p:sp>
      <p:sp>
        <p:nvSpPr>
          <p:cNvPr id="3" name="标题 2"/>
          <p:cNvSpPr>
            <a:spLocks noGrp="1"/>
          </p:cNvSpPr>
          <p:nvPr>
            <p:ph type="title"/>
          </p:nvPr>
        </p:nvSpPr>
        <p:spPr/>
        <p:txBody>
          <a:bodyPr/>
          <a:lstStyle/>
          <a:p>
            <a:r>
              <a:rPr lang="en-US" altLang="zh-CN">
                <a:sym typeface="+mn-ea"/>
              </a:rPr>
              <a:t>2.1.1 Java</a:t>
            </a:r>
            <a:r>
              <a:rPr lang="zh-CN" altLang="en-US">
                <a:sym typeface="+mn-ea"/>
              </a:rPr>
              <a:t>语言概述</a:t>
            </a:r>
            <a:r>
              <a:rPr lang="en-US" altLang="zh-CN">
                <a:sym typeface="+mn-ea"/>
              </a:rPr>
              <a:t> </a:t>
            </a:r>
            <a:r>
              <a:rPr lang="en-US" altLang="zh-CN" sz="2400">
                <a:sym typeface="+mn-ea"/>
              </a:rPr>
              <a:t>8/10</a:t>
            </a:r>
          </a:p>
        </p:txBody>
      </p:sp>
      <p:sp>
        <p:nvSpPr>
          <p:cNvPr id="4" name="日期占位符 3"/>
          <p:cNvSpPr>
            <a:spLocks noGrp="1"/>
          </p:cNvSpPr>
          <p:nvPr>
            <p:ph type="dt" sz="half" idx="10"/>
          </p:nvPr>
        </p:nvSpPr>
        <p:spPr/>
        <p:txBody>
          <a:bodyPr/>
          <a:lstStyle/>
          <a:p>
            <a:fld id="{8BEB6EB5-CC0D-C94C-91B9-9EA1B45E848E}" type="datetime1">
              <a:rPr kumimoji="1" lang="zh-CN" altLang="en-US" smtClean="0"/>
              <a:t>2024/10/16</a:t>
            </a:fld>
            <a:endParaRPr kumimoji="1" lang="zh-CN" altLang="en-US" sz="900"/>
          </a:p>
        </p:txBody>
      </p:sp>
      <p:sp>
        <p:nvSpPr>
          <p:cNvPr id="5" name="页脚占位符 4"/>
          <p:cNvSpPr>
            <a:spLocks noGrp="1"/>
          </p:cNvSpPr>
          <p:nvPr>
            <p:ph type="ftr" sz="quarter" idx="11"/>
          </p:nvPr>
        </p:nvSpPr>
        <p:spPr/>
        <p:txBody>
          <a:bodyPr/>
          <a:lstStyle/>
          <a:p>
            <a:r>
              <a:rPr kumimoji="1" lang="zh-CN" altLang="en-US" dirty="0"/>
              <a:t>西北工业大学软件学院</a:t>
            </a:r>
            <a:endParaRPr kumimoji="1" lang="zh-CN" altLang="en-US" sz="900" dirty="0"/>
          </a:p>
        </p:txBody>
      </p:sp>
      <p:sp>
        <p:nvSpPr>
          <p:cNvPr id="6" name="灯片编号占位符 5"/>
          <p:cNvSpPr>
            <a:spLocks noGrp="1"/>
          </p:cNvSpPr>
          <p:nvPr>
            <p:ph type="sldNum" sz="quarter" idx="12"/>
          </p:nvPr>
        </p:nvSpPr>
        <p:spPr/>
        <p:txBody>
          <a:bodyPr/>
          <a:lstStyle/>
          <a:p>
            <a:fld id="{5A1A6423-77BD-D842-A714-25250E903C41}" type="slidenum">
              <a:rPr kumimoji="1" lang="zh-CN" altLang="en-US" smtClean="0"/>
              <a:t>11</a:t>
            </a:fld>
            <a:endParaRPr kumimoji="1" lang="zh-CN" altLang="en-US" sz="900"/>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Autofit/>
          </a:bodyPr>
          <a:lstStyle/>
          <a:p>
            <a:pPr>
              <a:lnSpc>
                <a:spcPct val="110000"/>
              </a:lnSpc>
            </a:pPr>
            <a:r>
              <a:rPr lang="zh-CN" altLang="en-US" sz="2800">
                <a:solidFill>
                  <a:srgbClr val="034EA2"/>
                </a:solidFill>
                <a:effectLst/>
                <a:sym typeface="+mn-ea"/>
              </a:rPr>
              <a:t>常用</a:t>
            </a:r>
            <a:r>
              <a:rPr lang="en-US" altLang="zh-CN" sz="2800">
                <a:solidFill>
                  <a:srgbClr val="034EA2"/>
                </a:solidFill>
                <a:effectLst/>
                <a:sym typeface="+mn-ea"/>
              </a:rPr>
              <a:t>Javadoc</a:t>
            </a:r>
            <a:r>
              <a:rPr lang="zh-CN" altLang="en-US" sz="2800">
                <a:solidFill>
                  <a:srgbClr val="034EA2"/>
                </a:solidFill>
                <a:effectLst/>
                <a:sym typeface="+mn-ea"/>
              </a:rPr>
              <a:t>标签</a:t>
            </a:r>
            <a:endParaRPr lang="zh-CN" altLang="en-US" sz="2800">
              <a:solidFill>
                <a:srgbClr val="034EA2"/>
              </a:solidFill>
              <a:effectLst/>
            </a:endParaRPr>
          </a:p>
          <a:p>
            <a:pPr>
              <a:lnSpc>
                <a:spcPct val="120000"/>
              </a:lnSpc>
            </a:pPr>
            <a:r>
              <a:rPr lang="zh-CN" altLang="en-US" sz="2400">
                <a:solidFill>
                  <a:srgbClr val="034EA2"/>
                </a:solidFill>
                <a:effectLst/>
              </a:rPr>
              <a:t>@</a:t>
            </a:r>
            <a:r>
              <a:rPr lang="en-US" altLang="zh-CN" sz="2400">
                <a:solidFill>
                  <a:srgbClr val="034EA2"/>
                </a:solidFill>
                <a:effectLst/>
              </a:rPr>
              <a:t>exception</a:t>
            </a:r>
            <a:r>
              <a:rPr lang="zh-CN" altLang="en-US" sz="2400">
                <a:solidFill>
                  <a:srgbClr val="034EA2"/>
                </a:solidFill>
                <a:effectLst/>
              </a:rPr>
              <a:t> </a:t>
            </a:r>
            <a:r>
              <a:rPr lang="zh-CN" altLang="en-US" sz="2400">
                <a:solidFill>
                  <a:schemeClr val="tx1"/>
                </a:solidFill>
                <a:effectLst/>
              </a:rPr>
              <a:t>(or</a:t>
            </a:r>
            <a:r>
              <a:rPr lang="zh-CN" altLang="en-US" sz="2400">
                <a:solidFill>
                  <a:srgbClr val="034EA2"/>
                </a:solidFill>
                <a:effectLst/>
              </a:rPr>
              <a:t> @throws</a:t>
            </a:r>
            <a:r>
              <a:rPr lang="zh-CN" altLang="en-US" sz="2400">
                <a:solidFill>
                  <a:schemeClr val="tx1"/>
                </a:solidFill>
                <a:effectLst/>
              </a:rPr>
              <a:t>)</a:t>
            </a:r>
            <a:r>
              <a:rPr lang="zh-CN" altLang="en-US" sz="2400">
                <a:solidFill>
                  <a:srgbClr val="034EA2"/>
                </a:solidFill>
                <a:effectLst/>
              </a:rPr>
              <a:t> </a:t>
            </a:r>
          </a:p>
          <a:p>
            <a:pPr lvl="1"/>
            <a:r>
              <a:rPr lang="zh-CN" altLang="en-US" sz="2000"/>
              <a:t>异常信息说明，用于成员方法和构造函数</a:t>
            </a:r>
            <a:r>
              <a:rPr lang="en-US" altLang="zh-CN" sz="2000"/>
              <a:t> </a:t>
            </a:r>
          </a:p>
          <a:p>
            <a:pPr lvl="1"/>
            <a:r>
              <a:rPr lang="zh-CN" altLang="en-US" sz="2000"/>
              <a:t>格式：</a:t>
            </a:r>
            <a:r>
              <a:rPr lang="zh-CN" altLang="en-US" sz="2000">
                <a:solidFill>
                  <a:srgbClr val="034DA0"/>
                </a:solidFill>
                <a:effectLst/>
              </a:rPr>
              <a:t>@</a:t>
            </a:r>
            <a:r>
              <a:rPr lang="en-US" altLang="zh-CN" sz="2000">
                <a:solidFill>
                  <a:srgbClr val="034DA0"/>
                </a:solidFill>
                <a:effectLst/>
              </a:rPr>
              <a:t>throws  fully-qualified-class-name  description</a:t>
            </a:r>
            <a:endParaRPr lang="en-US" altLang="zh-CN" sz="2000">
              <a:solidFill>
                <a:srgbClr val="034DA0"/>
              </a:solidFill>
            </a:endParaRPr>
          </a:p>
          <a:p>
            <a:pPr lvl="2"/>
            <a:r>
              <a:rPr lang="en-US" altLang="zh-CN" sz="1800"/>
              <a:t>description</a:t>
            </a:r>
            <a:r>
              <a:rPr lang="zh-CN" altLang="en-US" sz="1800"/>
              <a:t>用来说明在什么情形下调用这个函数，会产生该类型的异常</a:t>
            </a:r>
          </a:p>
          <a:p>
            <a:pPr algn="l" fontAlgn="auto">
              <a:lnSpc>
                <a:spcPct val="110000"/>
              </a:lnSpc>
              <a:spcBef>
                <a:spcPts val="0"/>
              </a:spcBef>
              <a:buSzTx/>
            </a:pPr>
            <a:r>
              <a:rPr lang="en-US" altLang="zh-CN" sz="2400">
                <a:solidFill>
                  <a:srgbClr val="034EA2"/>
                </a:solidFill>
                <a:effectLst/>
                <a:sym typeface="+mn-ea"/>
              </a:rPr>
              <a:t>@see </a:t>
            </a:r>
          </a:p>
          <a:p>
            <a:pPr lvl="1" algn="l" eaLnBrk="1" hangingPunct="1">
              <a:buSzTx/>
            </a:pPr>
            <a:r>
              <a:rPr lang="zh-CN" altLang="en-US" sz="1800">
                <a:sym typeface="+mn-ea"/>
              </a:rPr>
              <a:t>关联实体索引，可用于类、构造函数、成员方法，成员变量等</a:t>
            </a:r>
            <a:endParaRPr lang="en-US" altLang="zh-CN" sz="1800">
              <a:sym typeface="+mn-ea"/>
            </a:endParaRPr>
          </a:p>
          <a:p>
            <a:pPr lvl="1" algn="l" eaLnBrk="1" hangingPunct="1">
              <a:buSzTx/>
            </a:pPr>
            <a:r>
              <a:rPr lang="en-US" altLang="zh-CN" sz="2000">
                <a:sym typeface="+mn-ea"/>
              </a:rPr>
              <a:t>格式：</a:t>
            </a:r>
            <a:r>
              <a:rPr lang="zh-CN" altLang="en-US" sz="2000">
                <a:solidFill>
                  <a:srgbClr val="034DA0"/>
                </a:solidFill>
                <a:effectLst/>
                <a:sym typeface="+mn-ea"/>
              </a:rPr>
              <a:t>@see  classname</a:t>
            </a:r>
            <a:endParaRPr lang="en-US" altLang="zh-CN" sz="2000">
              <a:solidFill>
                <a:schemeClr val="accent1"/>
              </a:solidFill>
              <a:effectLst>
                <a:outerShdw blurRad="38100" dist="25400" dir="5400000" algn="ctr" rotWithShape="0">
                  <a:srgbClr val="6E747A">
                    <a:alpha val="43000"/>
                  </a:srgbClr>
                </a:outerShdw>
              </a:effectLst>
              <a:sym typeface="+mn-ea"/>
            </a:endParaRPr>
          </a:p>
          <a:p>
            <a:pPr lvl="1" algn="l" eaLnBrk="1" hangingPunct="1">
              <a:buSzTx/>
            </a:pPr>
            <a:r>
              <a:rPr lang="zh-CN" altLang="en-US" sz="1800" dirty="0">
                <a:latin typeface="Times New Roman" panose="02020603050405020304" pitchFamily="18" charset="0"/>
                <a:sym typeface="+mn-ea"/>
              </a:rPr>
              <a:t>参考其它</a:t>
            </a:r>
            <a:r>
              <a:rPr lang="en-US" altLang="zh-CN" sz="1800" dirty="0">
                <a:latin typeface="Times New Roman" panose="02020603050405020304" pitchFamily="18" charset="0"/>
                <a:sym typeface="+mn-ea"/>
              </a:rPr>
              <a:t>class</a:t>
            </a:r>
            <a:r>
              <a:rPr lang="zh-CN" altLang="en-US" sz="1800" dirty="0">
                <a:latin typeface="Times New Roman" panose="02020603050405020304" pitchFamily="18" charset="0"/>
                <a:sym typeface="+mn-ea"/>
              </a:rPr>
              <a:t>的说明文档，</a:t>
            </a:r>
            <a:r>
              <a:rPr lang="en-US" altLang="zh-CN" sz="1800" dirty="0">
                <a:latin typeface="Times New Roman" panose="02020603050405020304" pitchFamily="18" charset="0"/>
                <a:sym typeface="+mn-ea"/>
              </a:rPr>
              <a:t>javadoc</a:t>
            </a:r>
            <a:r>
              <a:rPr lang="zh-CN" altLang="en-US" sz="1800" dirty="0">
                <a:latin typeface="Times New Roman" panose="02020603050405020304" pitchFamily="18" charset="0"/>
                <a:sym typeface="+mn-ea"/>
              </a:rPr>
              <a:t>会自动为@</a:t>
            </a:r>
            <a:r>
              <a:rPr lang="en-US" altLang="zh-CN" sz="1800" dirty="0">
                <a:latin typeface="Times New Roman" panose="02020603050405020304" pitchFamily="18" charset="0"/>
                <a:sym typeface="+mn-ea"/>
              </a:rPr>
              <a:t>see</a:t>
            </a:r>
            <a:r>
              <a:rPr lang="zh-CN" altLang="en-US" sz="1800" dirty="0">
                <a:latin typeface="Times New Roman" panose="02020603050405020304" pitchFamily="18" charset="0"/>
                <a:sym typeface="+mn-ea"/>
              </a:rPr>
              <a:t>标签产生一个</a:t>
            </a:r>
            <a:r>
              <a:rPr lang="en-US" altLang="zh-CN" sz="1800" dirty="0">
                <a:latin typeface="Times New Roman" panose="02020603050405020304" pitchFamily="18" charset="0"/>
                <a:sym typeface="+mn-ea"/>
              </a:rPr>
              <a:t>HTML</a:t>
            </a:r>
            <a:r>
              <a:rPr lang="zh-CN" altLang="en-US" sz="1800" dirty="0">
                <a:latin typeface="Times New Roman" panose="02020603050405020304" pitchFamily="18" charset="0"/>
                <a:sym typeface="+mn-ea"/>
              </a:rPr>
              <a:t>超链接，链接到其它文档</a:t>
            </a:r>
            <a:endParaRPr lang="zh-CN" altLang="en-US" sz="1800" b="1" dirty="0">
              <a:latin typeface="Times New Roman" panose="02020603050405020304" pitchFamily="18" charset="0"/>
            </a:endParaRPr>
          </a:p>
          <a:p>
            <a:pPr marL="914400" lvl="2" indent="0">
              <a:buNone/>
            </a:pPr>
            <a:endParaRPr lang="zh-CN" altLang="en-US" sz="1800" b="1" dirty="0">
              <a:latin typeface="Times New Roman" panose="02020603050405020304" pitchFamily="18" charset="0"/>
            </a:endParaRPr>
          </a:p>
        </p:txBody>
      </p:sp>
      <p:sp>
        <p:nvSpPr>
          <p:cNvPr id="3" name="标题 2"/>
          <p:cNvSpPr>
            <a:spLocks noGrp="1"/>
          </p:cNvSpPr>
          <p:nvPr>
            <p:ph type="title"/>
          </p:nvPr>
        </p:nvSpPr>
        <p:spPr/>
        <p:txBody>
          <a:bodyPr/>
          <a:lstStyle/>
          <a:p>
            <a:r>
              <a:rPr lang="en-US" altLang="zh-CN">
                <a:sym typeface="+mn-ea"/>
              </a:rPr>
              <a:t>2.1.8 Javadoc </a:t>
            </a:r>
            <a:r>
              <a:rPr lang="en-US" altLang="zh-CN" sz="2400">
                <a:sym typeface="+mn-ea"/>
              </a:rPr>
              <a:t>6/6</a:t>
            </a:r>
          </a:p>
        </p:txBody>
      </p:sp>
      <p:sp>
        <p:nvSpPr>
          <p:cNvPr id="7" name="日期占位符 6"/>
          <p:cNvSpPr>
            <a:spLocks noGrp="1"/>
          </p:cNvSpPr>
          <p:nvPr>
            <p:ph type="dt" sz="half" idx="10"/>
            <p:custDataLst>
              <p:tags r:id="rId1"/>
            </p:custDataLst>
          </p:nvPr>
        </p:nvSpPr>
        <p:spPr/>
        <p:txBody>
          <a:bodyPr/>
          <a:lstStyle/>
          <a:p>
            <a:fld id="{8BEB6EB5-CC0D-C94C-91B9-9EA1B45E848E}" type="datetime1">
              <a:rPr kumimoji="1" lang="zh-CN" altLang="en-US" smtClean="0"/>
              <a:t>2024/10/16</a:t>
            </a:fld>
            <a:endParaRPr kumimoji="1" lang="zh-CN" altLang="en-US" sz="900"/>
          </a:p>
        </p:txBody>
      </p:sp>
      <p:sp>
        <p:nvSpPr>
          <p:cNvPr id="8" name="页脚占位符 7"/>
          <p:cNvSpPr>
            <a:spLocks noGrp="1"/>
          </p:cNvSpPr>
          <p:nvPr>
            <p:ph type="ftr" sz="quarter" idx="11"/>
            <p:custDataLst>
              <p:tags r:id="rId2"/>
            </p:custDataLst>
          </p:nvPr>
        </p:nvSpPr>
        <p:spPr/>
        <p:txBody>
          <a:bodyPr/>
          <a:lstStyle/>
          <a:p>
            <a:r>
              <a:rPr kumimoji="1" lang="zh-CN" altLang="en-US" dirty="0"/>
              <a:t>西北工业大学软件学院</a:t>
            </a:r>
            <a:endParaRPr kumimoji="1" lang="zh-CN" altLang="en-US" sz="900" dirty="0"/>
          </a:p>
        </p:txBody>
      </p:sp>
      <p:sp>
        <p:nvSpPr>
          <p:cNvPr id="9" name="灯片编号占位符 8"/>
          <p:cNvSpPr>
            <a:spLocks noGrp="1"/>
          </p:cNvSpPr>
          <p:nvPr>
            <p:ph type="sldNum" sz="quarter" idx="12"/>
            <p:custDataLst>
              <p:tags r:id="rId3"/>
            </p:custDataLst>
          </p:nvPr>
        </p:nvSpPr>
        <p:spPr/>
        <p:txBody>
          <a:bodyPr/>
          <a:lstStyle/>
          <a:p>
            <a:fld id="{5A1A6423-77BD-D842-A714-25250E903C41}" type="slidenum">
              <a:rPr kumimoji="1" lang="zh-CN" altLang="en-US" smtClean="0"/>
              <a:t>110</a:t>
            </a:fld>
            <a:endParaRPr kumimoji="1" lang="zh-CN" altLang="en-US" sz="900"/>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a:lnSpc>
                <a:spcPct val="90000"/>
              </a:lnSpc>
            </a:pPr>
            <a:r>
              <a:rPr lang="en-US" altLang="zh-CN" sz="2800">
                <a:solidFill>
                  <a:srgbClr val="034DA0"/>
                </a:solidFill>
              </a:rPr>
              <a:t>Product</a:t>
            </a:r>
          </a:p>
        </p:txBody>
      </p:sp>
      <p:sp>
        <p:nvSpPr>
          <p:cNvPr id="3" name="标题 2"/>
          <p:cNvSpPr>
            <a:spLocks noGrp="1"/>
          </p:cNvSpPr>
          <p:nvPr>
            <p:ph type="title"/>
          </p:nvPr>
        </p:nvSpPr>
        <p:spPr/>
        <p:txBody>
          <a:bodyPr/>
          <a:lstStyle/>
          <a:p>
            <a:r>
              <a:rPr lang="en-US" altLang="zh-CN"/>
              <a:t>2.1.9 </a:t>
            </a:r>
            <a:r>
              <a:rPr lang="zh-CN" altLang="en-US"/>
              <a:t>鲜牛奶订购系统中部分类的实现</a:t>
            </a:r>
            <a:r>
              <a:rPr lang="en-US" altLang="zh-CN"/>
              <a:t> </a:t>
            </a:r>
            <a:r>
              <a:rPr lang="en-US" altLang="zh-CN" sz="2400"/>
              <a:t>1/2</a:t>
            </a:r>
          </a:p>
        </p:txBody>
      </p:sp>
      <p:sp>
        <p:nvSpPr>
          <p:cNvPr id="7" name="日期占位符 6"/>
          <p:cNvSpPr>
            <a:spLocks noGrp="1"/>
          </p:cNvSpPr>
          <p:nvPr>
            <p:ph type="dt" sz="half" idx="10"/>
            <p:custDataLst>
              <p:tags r:id="rId1"/>
            </p:custDataLst>
          </p:nvPr>
        </p:nvSpPr>
        <p:spPr/>
        <p:txBody>
          <a:bodyPr/>
          <a:lstStyle/>
          <a:p>
            <a:fld id="{8BEB6EB5-CC0D-C94C-91B9-9EA1B45E848E}" type="datetime1">
              <a:rPr kumimoji="1" lang="zh-CN" altLang="en-US" smtClean="0"/>
              <a:t>2024/10/16</a:t>
            </a:fld>
            <a:endParaRPr kumimoji="1" lang="zh-CN" altLang="en-US" sz="900"/>
          </a:p>
        </p:txBody>
      </p:sp>
      <p:sp>
        <p:nvSpPr>
          <p:cNvPr id="8" name="页脚占位符 7"/>
          <p:cNvSpPr>
            <a:spLocks noGrp="1"/>
          </p:cNvSpPr>
          <p:nvPr>
            <p:ph type="ftr" sz="quarter" idx="11"/>
            <p:custDataLst>
              <p:tags r:id="rId2"/>
            </p:custDataLst>
          </p:nvPr>
        </p:nvSpPr>
        <p:spPr/>
        <p:txBody>
          <a:bodyPr/>
          <a:lstStyle/>
          <a:p>
            <a:r>
              <a:rPr kumimoji="1" lang="zh-CN" altLang="en-US" dirty="0"/>
              <a:t>西北工业大学软件学院</a:t>
            </a:r>
            <a:endParaRPr kumimoji="1" lang="zh-CN" altLang="en-US" sz="900" dirty="0"/>
          </a:p>
        </p:txBody>
      </p:sp>
      <p:sp>
        <p:nvSpPr>
          <p:cNvPr id="9" name="灯片编号占位符 8"/>
          <p:cNvSpPr>
            <a:spLocks noGrp="1"/>
          </p:cNvSpPr>
          <p:nvPr>
            <p:ph type="sldNum" sz="quarter" idx="12"/>
            <p:custDataLst>
              <p:tags r:id="rId3"/>
            </p:custDataLst>
          </p:nvPr>
        </p:nvSpPr>
        <p:spPr/>
        <p:txBody>
          <a:bodyPr/>
          <a:lstStyle/>
          <a:p>
            <a:fld id="{5A1A6423-77BD-D842-A714-25250E903C41}" type="slidenum">
              <a:rPr kumimoji="1" lang="zh-CN" altLang="en-US" smtClean="0"/>
              <a:t>111</a:t>
            </a:fld>
            <a:endParaRPr kumimoji="1" lang="zh-CN" altLang="en-US" sz="900"/>
          </a:p>
        </p:txBody>
      </p:sp>
      <p:sp>
        <p:nvSpPr>
          <p:cNvPr id="7176" name="AutoShape 4"/>
          <p:cNvSpPr/>
          <p:nvPr>
            <p:custDataLst>
              <p:tags r:id="rId4"/>
            </p:custDataLst>
          </p:nvPr>
        </p:nvSpPr>
        <p:spPr>
          <a:xfrm>
            <a:off x="385445" y="1744980"/>
            <a:ext cx="5495925" cy="4565015"/>
          </a:xfrm>
          <a:prstGeom prst="flowChartAlternateProcess">
            <a:avLst/>
          </a:prstGeom>
          <a:solidFill>
            <a:schemeClr val="bg1"/>
          </a:solidFill>
          <a:ln w="12700" cap="flat" cmpd="sng">
            <a:solidFill>
              <a:schemeClr val="hlink"/>
            </a:solidFill>
            <a:prstDash val="dash"/>
            <a:miter/>
            <a:headEnd type="none" w="med" len="med"/>
            <a:tailEnd type="none" w="med" len="med"/>
          </a:ln>
        </p:spPr>
        <p:txBody>
          <a:bodyPr wrap="none" anchor="ctr" anchorCtr="0"/>
          <a:lstStyle>
            <a:lvl1pPr marL="469900" indent="-469900" algn="l" rtl="0" eaLnBrk="0" fontAlgn="base" hangingPunct="0">
              <a:spcBef>
                <a:spcPct val="20000"/>
              </a:spcBef>
              <a:spcAft>
                <a:spcPct val="0"/>
              </a:spcAft>
              <a:buClr>
                <a:schemeClr val="accent2"/>
              </a:buClr>
              <a:buFont typeface="Wingdings" panose="05000000000000000000" pitchFamily="2" charset="2"/>
              <a:buChar char="o"/>
              <a:defRPr sz="3000" b="0">
                <a:solidFill>
                  <a:schemeClr val="tx1"/>
                </a:solidFill>
                <a:latin typeface="+mn-lt"/>
                <a:ea typeface="+mn-ea"/>
                <a:cs typeface="+mn-cs"/>
              </a:defRPr>
            </a:lvl1pPr>
            <a:lvl2pPr marL="908050" indent="-436880" algn="l" rtl="0" eaLnBrk="0" fontAlgn="base" hangingPunct="0">
              <a:spcBef>
                <a:spcPct val="20000"/>
              </a:spcBef>
              <a:spcAft>
                <a:spcPct val="0"/>
              </a:spcAft>
              <a:buClr>
                <a:schemeClr val="accent2"/>
              </a:buClr>
              <a:buFont typeface="Wingdings" panose="05000000000000000000" pitchFamily="2" charset="2"/>
              <a:buChar char="n"/>
              <a:defRPr sz="2600">
                <a:solidFill>
                  <a:schemeClr val="tx1"/>
                </a:solidFill>
                <a:latin typeface="Verdana" panose="020B0604030504040204" pitchFamily="34" charset="0"/>
                <a:ea typeface="+mn-ea"/>
              </a:defRPr>
            </a:lvl2pPr>
            <a:lvl3pPr marL="1304925" indent="-395605" algn="l" rtl="0" eaLnBrk="0" fontAlgn="base" hangingPunct="0">
              <a:spcBef>
                <a:spcPct val="20000"/>
              </a:spcBef>
              <a:spcAft>
                <a:spcPct val="0"/>
              </a:spcAft>
              <a:buClr>
                <a:schemeClr val="accent2"/>
              </a:buClr>
              <a:buFont typeface="Wingdings" panose="05000000000000000000" pitchFamily="2" charset="2"/>
              <a:buChar char="o"/>
              <a:defRPr sz="2300">
                <a:solidFill>
                  <a:schemeClr val="tx1"/>
                </a:solidFill>
                <a:latin typeface="Verdana" panose="020B0604030504040204" pitchFamily="34" charset="0"/>
                <a:ea typeface="+mn-ea"/>
              </a:defRPr>
            </a:lvl3pPr>
            <a:lvl4pPr marL="1694180" indent="-387350" algn="l" rtl="0" eaLnBrk="0" fontAlgn="base" hangingPunct="0">
              <a:spcBef>
                <a:spcPct val="20000"/>
              </a:spcBef>
              <a:spcAft>
                <a:spcPct val="0"/>
              </a:spcAft>
              <a:buClr>
                <a:schemeClr val="accent2"/>
              </a:buClr>
              <a:buFont typeface="Wingdings" panose="05000000000000000000" pitchFamily="2" charset="2"/>
              <a:buChar char="n"/>
              <a:defRPr sz="2000">
                <a:solidFill>
                  <a:schemeClr val="tx1"/>
                </a:solidFill>
                <a:latin typeface="Verdana" panose="020B0604030504040204" pitchFamily="34" charset="0"/>
                <a:ea typeface="+mn-ea"/>
              </a:defRPr>
            </a:lvl4pPr>
            <a:lvl5pPr marL="2094230" indent="-398780" algn="l" rtl="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mn-ea"/>
              </a:defRPr>
            </a:lvl5pPr>
          </a:lstStyle>
          <a:p>
            <a:pPr marL="360045" lvl="1" indent="0" algn="l">
              <a:lnSpc>
                <a:spcPct val="120000"/>
              </a:lnSpc>
              <a:spcBef>
                <a:spcPts val="0"/>
              </a:spcBef>
              <a:buNone/>
            </a:pPr>
            <a:r>
              <a:rPr lang="en-US" altLang="zh-CN" sz="2000" b="1">
                <a:solidFill>
                  <a:srgbClr val="034DA0"/>
                </a:solidFill>
                <a:effectLst/>
                <a:latin typeface="等线" panose="02010600030101010101" charset="-122"/>
                <a:ea typeface="等线" panose="02010600030101010101" charset="-122"/>
                <a:sym typeface="+mn-ea"/>
              </a:rPr>
              <a:t>public class </a:t>
            </a:r>
            <a:r>
              <a:rPr lang="en-US" altLang="zh-CN" sz="2000" b="1">
                <a:solidFill>
                  <a:schemeClr val="tx1"/>
                </a:solidFill>
                <a:effectLst/>
                <a:latin typeface="等线" panose="02010600030101010101" charset="-122"/>
                <a:ea typeface="等线" panose="02010600030101010101" charset="-122"/>
                <a:sym typeface="+mn-ea"/>
              </a:rPr>
              <a:t>Product {</a:t>
            </a:r>
          </a:p>
          <a:p>
            <a:pPr marL="360045" lvl="1" indent="457200" algn="l">
              <a:lnSpc>
                <a:spcPct val="120000"/>
              </a:lnSpc>
              <a:spcBef>
                <a:spcPts val="0"/>
              </a:spcBef>
              <a:buNone/>
            </a:pPr>
            <a:r>
              <a:rPr lang="en-US" altLang="zh-CN" sz="2000" b="1">
                <a:solidFill>
                  <a:srgbClr val="034DA0"/>
                </a:solidFill>
                <a:effectLst/>
                <a:latin typeface="等线" panose="02010600030101010101" charset="-122"/>
                <a:ea typeface="等线" panose="02010600030101010101" charset="-122"/>
                <a:sym typeface="+mn-ea"/>
              </a:rPr>
              <a:t>private </a:t>
            </a:r>
            <a:r>
              <a:rPr lang="en-US" altLang="zh-CN" sz="2000" b="1">
                <a:solidFill>
                  <a:schemeClr val="tx1"/>
                </a:solidFill>
                <a:effectLst/>
                <a:latin typeface="等线" panose="02010600030101010101" charset="-122"/>
                <a:ea typeface="等线" panose="02010600030101010101" charset="-122"/>
                <a:sym typeface="+mn-ea"/>
              </a:rPr>
              <a:t>String code;</a:t>
            </a:r>
          </a:p>
          <a:p>
            <a:pPr marL="360045" lvl="1" indent="457200" algn="l">
              <a:lnSpc>
                <a:spcPct val="120000"/>
              </a:lnSpc>
              <a:spcBef>
                <a:spcPts val="0"/>
              </a:spcBef>
              <a:buNone/>
            </a:pPr>
            <a:r>
              <a:rPr lang="en-US" altLang="zh-CN" sz="2000" b="1">
                <a:solidFill>
                  <a:srgbClr val="034DA0"/>
                </a:solidFill>
                <a:effectLst/>
                <a:latin typeface="等线" panose="02010600030101010101" charset="-122"/>
                <a:ea typeface="等线" panose="02010600030101010101" charset="-122"/>
                <a:sym typeface="+mn-ea"/>
              </a:rPr>
              <a:t>private </a:t>
            </a:r>
            <a:r>
              <a:rPr lang="en-US" altLang="zh-CN" sz="2000" b="1">
                <a:solidFill>
                  <a:schemeClr val="tx1"/>
                </a:solidFill>
                <a:effectLst/>
                <a:latin typeface="等线" panose="02010600030101010101" charset="-122"/>
                <a:ea typeface="等线" panose="02010600030101010101" charset="-122"/>
                <a:sym typeface="+mn-ea"/>
              </a:rPr>
              <a:t>String description;</a:t>
            </a:r>
          </a:p>
          <a:p>
            <a:pPr marL="360045" lvl="1" indent="457200" algn="l">
              <a:lnSpc>
                <a:spcPct val="120000"/>
              </a:lnSpc>
              <a:spcBef>
                <a:spcPts val="0"/>
              </a:spcBef>
              <a:buNone/>
            </a:pPr>
            <a:r>
              <a:rPr lang="en-US" altLang="zh-CN" sz="2000" b="1">
                <a:solidFill>
                  <a:srgbClr val="034DA0"/>
                </a:solidFill>
                <a:effectLst/>
                <a:latin typeface="等线" panose="02010600030101010101" charset="-122"/>
                <a:ea typeface="等线" panose="02010600030101010101" charset="-122"/>
                <a:sym typeface="+mn-ea"/>
              </a:rPr>
              <a:t>private </a:t>
            </a:r>
            <a:r>
              <a:rPr lang="en-US" altLang="zh-CN" sz="2000" b="1">
                <a:solidFill>
                  <a:schemeClr val="tx1"/>
                </a:solidFill>
                <a:effectLst/>
                <a:latin typeface="等线" panose="02010600030101010101" charset="-122"/>
                <a:ea typeface="等线" panose="02010600030101010101" charset="-122"/>
                <a:sym typeface="+mn-ea"/>
              </a:rPr>
              <a:t>double price;</a:t>
            </a:r>
          </a:p>
          <a:p>
            <a:pPr marL="360045" lvl="1" indent="457200" algn="l">
              <a:lnSpc>
                <a:spcPct val="120000"/>
              </a:lnSpc>
              <a:spcBef>
                <a:spcPts val="0"/>
              </a:spcBef>
              <a:buNone/>
            </a:pPr>
            <a:r>
              <a:rPr lang="en-US" altLang="zh-CN" sz="2000" b="1">
                <a:solidFill>
                  <a:srgbClr val="034DA0"/>
                </a:solidFill>
                <a:effectLst/>
                <a:latin typeface="等线" panose="02010600030101010101" charset="-122"/>
                <a:ea typeface="等线" panose="02010600030101010101" charset="-122"/>
                <a:sym typeface="+mn-ea"/>
              </a:rPr>
              <a:t>private </a:t>
            </a:r>
            <a:r>
              <a:rPr lang="en-US" altLang="zh-CN" sz="2000" b="1">
                <a:solidFill>
                  <a:schemeClr val="tx1"/>
                </a:solidFill>
                <a:effectLst/>
                <a:latin typeface="等线" panose="02010600030101010101" charset="-122"/>
                <a:ea typeface="等线" panose="02010600030101010101" charset="-122"/>
                <a:sym typeface="+mn-ea"/>
              </a:rPr>
              <a:t>Date productDate;</a:t>
            </a:r>
          </a:p>
          <a:p>
            <a:pPr marL="360045" lvl="1" indent="457200" algn="l">
              <a:lnSpc>
                <a:spcPct val="120000"/>
              </a:lnSpc>
              <a:spcBef>
                <a:spcPts val="0"/>
              </a:spcBef>
              <a:buNone/>
            </a:pPr>
            <a:r>
              <a:rPr lang="en-US" altLang="zh-CN" sz="2000" b="1">
                <a:solidFill>
                  <a:srgbClr val="034DA0"/>
                </a:solidFill>
                <a:effectLst/>
                <a:latin typeface="等线" panose="02010600030101010101" charset="-122"/>
                <a:ea typeface="等线" panose="02010600030101010101" charset="-122"/>
                <a:sym typeface="+mn-ea"/>
              </a:rPr>
              <a:t>private </a:t>
            </a:r>
            <a:r>
              <a:rPr lang="en-US" altLang="zh-CN" sz="2000" b="1">
                <a:solidFill>
                  <a:schemeClr val="tx1"/>
                </a:solidFill>
                <a:effectLst/>
                <a:latin typeface="等线" panose="02010600030101010101" charset="-122"/>
                <a:ea typeface="等线" panose="02010600030101010101" charset="-122"/>
                <a:sym typeface="+mn-ea"/>
              </a:rPr>
              <a:t>String shelfLife;</a:t>
            </a:r>
          </a:p>
          <a:p>
            <a:pPr marL="360045" lvl="1" indent="457200" algn="l">
              <a:lnSpc>
                <a:spcPct val="120000"/>
              </a:lnSpc>
              <a:spcBef>
                <a:spcPts val="0"/>
              </a:spcBef>
              <a:buNone/>
            </a:pPr>
            <a:endParaRPr lang="en-US" altLang="zh-CN" sz="2000" b="1">
              <a:solidFill>
                <a:schemeClr val="tx1"/>
              </a:solidFill>
              <a:effectLst/>
              <a:latin typeface="等线" panose="02010600030101010101" charset="-122"/>
              <a:ea typeface="等线" panose="02010600030101010101" charset="-122"/>
              <a:sym typeface="+mn-ea"/>
            </a:endParaRPr>
          </a:p>
          <a:p>
            <a:pPr marL="360045" lvl="1" indent="457200" algn="l">
              <a:lnSpc>
                <a:spcPct val="120000"/>
              </a:lnSpc>
              <a:spcBef>
                <a:spcPts val="0"/>
              </a:spcBef>
              <a:buNone/>
            </a:pPr>
            <a:r>
              <a:rPr lang="en-US" altLang="zh-CN" sz="2000" b="1">
                <a:solidFill>
                  <a:srgbClr val="034DA0"/>
                </a:solidFill>
                <a:effectLst/>
                <a:latin typeface="等线" panose="02010600030101010101" charset="-122"/>
                <a:ea typeface="等线" panose="02010600030101010101" charset="-122"/>
                <a:sym typeface="+mn-ea"/>
              </a:rPr>
              <a:t>public </a:t>
            </a:r>
            <a:r>
              <a:rPr lang="en-US" altLang="zh-CN" sz="2000" b="1">
                <a:solidFill>
                  <a:schemeClr val="tx1"/>
                </a:solidFill>
                <a:effectLst/>
                <a:latin typeface="等线" panose="02010600030101010101" charset="-122"/>
                <a:ea typeface="等线" panose="02010600030101010101" charset="-122"/>
                <a:sym typeface="+mn-ea"/>
              </a:rPr>
              <a:t>Product(...) {...}</a:t>
            </a:r>
          </a:p>
          <a:p>
            <a:pPr marL="360045" lvl="1" indent="457200" algn="l">
              <a:lnSpc>
                <a:spcPct val="120000"/>
              </a:lnSpc>
              <a:spcBef>
                <a:spcPts val="0"/>
              </a:spcBef>
              <a:buNone/>
            </a:pPr>
            <a:r>
              <a:rPr lang="en-US" altLang="zh-CN" sz="2000" b="1">
                <a:solidFill>
                  <a:srgbClr val="034DA0"/>
                </a:solidFill>
                <a:effectLst/>
                <a:latin typeface="等线" panose="02010600030101010101" charset="-122"/>
                <a:ea typeface="等线" panose="02010600030101010101" charset="-122"/>
                <a:sym typeface="+mn-ea"/>
              </a:rPr>
              <a:t>public </a:t>
            </a:r>
            <a:r>
              <a:rPr lang="en-US" altLang="zh-CN" sz="2000" b="1">
                <a:solidFill>
                  <a:schemeClr val="tx1"/>
                </a:solidFill>
                <a:effectLst/>
                <a:latin typeface="等线" panose="02010600030101010101" charset="-122"/>
                <a:ea typeface="等线" panose="02010600030101010101" charset="-122"/>
                <a:sym typeface="+mn-ea"/>
              </a:rPr>
              <a:t>String getCode(){...}</a:t>
            </a:r>
          </a:p>
          <a:p>
            <a:pPr marL="360045" lvl="1" indent="457200" algn="l">
              <a:lnSpc>
                <a:spcPct val="120000"/>
              </a:lnSpc>
              <a:spcBef>
                <a:spcPts val="0"/>
              </a:spcBef>
              <a:buNone/>
            </a:pPr>
            <a:r>
              <a:rPr lang="en-US" altLang="zh-CN" sz="2000" b="1">
                <a:solidFill>
                  <a:schemeClr val="tx1"/>
                </a:solidFill>
                <a:effectLst/>
                <a:latin typeface="等线" panose="02010600030101010101" charset="-122"/>
                <a:ea typeface="等线" panose="02010600030101010101" charset="-122"/>
                <a:sym typeface="+mn-ea"/>
              </a:rPr>
              <a:t>...</a:t>
            </a:r>
          </a:p>
          <a:p>
            <a:pPr marL="360045" lvl="1" indent="457200" algn="l">
              <a:lnSpc>
                <a:spcPct val="120000"/>
              </a:lnSpc>
              <a:spcBef>
                <a:spcPts val="0"/>
              </a:spcBef>
              <a:buNone/>
            </a:pPr>
            <a:r>
              <a:rPr lang="en-US" altLang="zh-CN" sz="2000" b="1">
                <a:solidFill>
                  <a:srgbClr val="034DA0"/>
                </a:solidFill>
                <a:effectLst/>
                <a:latin typeface="等线" panose="02010600030101010101" charset="-122"/>
                <a:ea typeface="等线" panose="02010600030101010101" charset="-122"/>
                <a:sym typeface="+mn-ea"/>
              </a:rPr>
              <a:t>public </a:t>
            </a:r>
            <a:r>
              <a:rPr lang="en-US" altLang="zh-CN" sz="2000" b="1">
                <a:effectLst/>
                <a:latin typeface="等线" panose="02010600030101010101" charset="-122"/>
                <a:ea typeface="等线" panose="02010600030101010101" charset="-122"/>
                <a:sym typeface="+mn-ea"/>
              </a:rPr>
              <a:t>String</a:t>
            </a:r>
            <a:r>
              <a:rPr lang="en-US" altLang="zh-CN" sz="2000" b="1">
                <a:solidFill>
                  <a:schemeClr val="tx1"/>
                </a:solidFill>
                <a:effectLst/>
                <a:latin typeface="等线" panose="02010600030101010101" charset="-122"/>
                <a:ea typeface="等线" panose="02010600030101010101" charset="-122"/>
                <a:sym typeface="+mn-ea"/>
              </a:rPr>
              <a:t> toString() {...}</a:t>
            </a:r>
          </a:p>
          <a:p>
            <a:pPr marL="360045" lvl="1" indent="0" algn="l">
              <a:lnSpc>
                <a:spcPct val="120000"/>
              </a:lnSpc>
              <a:spcBef>
                <a:spcPts val="0"/>
              </a:spcBef>
              <a:buNone/>
            </a:pPr>
            <a:r>
              <a:rPr lang="en-US" altLang="zh-CN" sz="2000" b="1">
                <a:solidFill>
                  <a:schemeClr val="tx1"/>
                </a:solidFill>
                <a:effectLst/>
                <a:latin typeface="等线" panose="02010600030101010101" charset="-122"/>
                <a:ea typeface="等线" panose="02010600030101010101" charset="-122"/>
                <a:sym typeface="+mn-ea"/>
              </a:rPr>
              <a:t>} </a:t>
            </a:r>
          </a:p>
        </p:txBody>
      </p:sp>
      <p:pic>
        <p:nvPicPr>
          <p:cNvPr id="10" name="图片 9" descr="2"/>
          <p:cNvPicPr>
            <a:picLocks noChangeAspect="1"/>
          </p:cNvPicPr>
          <p:nvPr/>
        </p:nvPicPr>
        <p:blipFill>
          <a:blip r:embed="rId7"/>
          <a:stretch>
            <a:fillRect/>
          </a:stretch>
        </p:blipFill>
        <p:spPr>
          <a:xfrm>
            <a:off x="6115050" y="2261870"/>
            <a:ext cx="2582545" cy="3086735"/>
          </a:xfrm>
          <a:prstGeom prst="rect">
            <a:avLst/>
          </a:prstGeom>
        </p:spPr>
      </p:pic>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a:lnSpc>
                <a:spcPct val="90000"/>
              </a:lnSpc>
            </a:pPr>
            <a:r>
              <a:rPr lang="en-US" altLang="zh-CN">
                <a:solidFill>
                  <a:srgbClr val="034DA0"/>
                </a:solidFill>
              </a:rPr>
              <a:t>Order</a:t>
            </a:r>
          </a:p>
        </p:txBody>
      </p:sp>
      <p:sp>
        <p:nvSpPr>
          <p:cNvPr id="3" name="标题 2"/>
          <p:cNvSpPr>
            <a:spLocks noGrp="1"/>
          </p:cNvSpPr>
          <p:nvPr>
            <p:ph type="title"/>
          </p:nvPr>
        </p:nvSpPr>
        <p:spPr/>
        <p:txBody>
          <a:bodyPr/>
          <a:lstStyle/>
          <a:p>
            <a:r>
              <a:rPr lang="en-US" altLang="zh-CN">
                <a:sym typeface="+mn-ea"/>
              </a:rPr>
              <a:t>2.1.9 </a:t>
            </a:r>
            <a:r>
              <a:rPr lang="zh-CN" altLang="en-US">
                <a:sym typeface="+mn-ea"/>
              </a:rPr>
              <a:t>鲜牛奶订购系统中部分类的实现</a:t>
            </a:r>
            <a:r>
              <a:rPr lang="en-US" altLang="zh-CN">
                <a:sym typeface="+mn-ea"/>
              </a:rPr>
              <a:t> </a:t>
            </a:r>
            <a:r>
              <a:rPr lang="en-US" altLang="zh-CN" sz="2400">
                <a:sym typeface="+mn-ea"/>
              </a:rPr>
              <a:t>2/2</a:t>
            </a:r>
          </a:p>
        </p:txBody>
      </p:sp>
      <p:sp>
        <p:nvSpPr>
          <p:cNvPr id="4" name="日期占位符 3"/>
          <p:cNvSpPr>
            <a:spLocks noGrp="1"/>
          </p:cNvSpPr>
          <p:nvPr>
            <p:ph type="dt" sz="half" idx="10"/>
          </p:nvPr>
        </p:nvSpPr>
        <p:spPr/>
        <p:txBody>
          <a:bodyPr/>
          <a:lstStyle/>
          <a:p>
            <a:fld id="{8BEB6EB5-CC0D-C94C-91B9-9EA1B45E848E}" type="datetime1">
              <a:rPr kumimoji="1" lang="zh-CN" altLang="en-US" smtClean="0"/>
              <a:t>2024/10/16</a:t>
            </a:fld>
            <a:endParaRPr kumimoji="1" lang="zh-CN" altLang="en-US" sz="900"/>
          </a:p>
        </p:txBody>
      </p:sp>
      <p:sp>
        <p:nvSpPr>
          <p:cNvPr id="5" name="页脚占位符 4"/>
          <p:cNvSpPr>
            <a:spLocks noGrp="1"/>
          </p:cNvSpPr>
          <p:nvPr>
            <p:ph type="ftr" sz="quarter" idx="11"/>
          </p:nvPr>
        </p:nvSpPr>
        <p:spPr/>
        <p:txBody>
          <a:bodyPr/>
          <a:lstStyle/>
          <a:p>
            <a:r>
              <a:rPr kumimoji="1" lang="zh-CN" altLang="en-US" dirty="0"/>
              <a:t>西北工业大学软件学院</a:t>
            </a:r>
            <a:endParaRPr kumimoji="1" lang="zh-CN" altLang="en-US" sz="900" dirty="0"/>
          </a:p>
        </p:txBody>
      </p:sp>
      <p:sp>
        <p:nvSpPr>
          <p:cNvPr id="6" name="灯片编号占位符 5"/>
          <p:cNvSpPr>
            <a:spLocks noGrp="1"/>
          </p:cNvSpPr>
          <p:nvPr>
            <p:ph type="sldNum" sz="quarter" idx="12"/>
          </p:nvPr>
        </p:nvSpPr>
        <p:spPr/>
        <p:txBody>
          <a:bodyPr/>
          <a:lstStyle/>
          <a:p>
            <a:fld id="{5A1A6423-77BD-D842-A714-25250E903C41}" type="slidenum">
              <a:rPr kumimoji="1" lang="zh-CN" altLang="en-US" smtClean="0"/>
              <a:t>112</a:t>
            </a:fld>
            <a:endParaRPr kumimoji="1" lang="zh-CN" altLang="en-US" sz="900"/>
          </a:p>
        </p:txBody>
      </p:sp>
      <p:sp>
        <p:nvSpPr>
          <p:cNvPr id="7176" name="AutoShape 4"/>
          <p:cNvSpPr/>
          <p:nvPr>
            <p:custDataLst>
              <p:tags r:id="rId1"/>
            </p:custDataLst>
          </p:nvPr>
        </p:nvSpPr>
        <p:spPr>
          <a:xfrm>
            <a:off x="385445" y="1744980"/>
            <a:ext cx="7094855" cy="4565015"/>
          </a:xfrm>
          <a:prstGeom prst="flowChartAlternateProcess">
            <a:avLst/>
          </a:prstGeom>
          <a:solidFill>
            <a:schemeClr val="bg1"/>
          </a:solidFill>
          <a:ln w="12700" cap="flat" cmpd="sng">
            <a:solidFill>
              <a:schemeClr val="hlink"/>
            </a:solidFill>
            <a:prstDash val="dash"/>
            <a:miter/>
            <a:headEnd type="none" w="med" len="med"/>
            <a:tailEnd type="none" w="med" len="med"/>
          </a:ln>
        </p:spPr>
        <p:txBody>
          <a:bodyPr wrap="none" anchor="ctr" anchorCtr="0"/>
          <a:lstStyle>
            <a:lvl1pPr marL="469900" indent="-469900" algn="l" rtl="0" eaLnBrk="0" fontAlgn="base" hangingPunct="0">
              <a:spcBef>
                <a:spcPct val="20000"/>
              </a:spcBef>
              <a:spcAft>
                <a:spcPct val="0"/>
              </a:spcAft>
              <a:buClr>
                <a:schemeClr val="accent2"/>
              </a:buClr>
              <a:buFont typeface="Wingdings" panose="05000000000000000000" pitchFamily="2" charset="2"/>
              <a:buChar char="o"/>
              <a:defRPr sz="3000" b="0">
                <a:solidFill>
                  <a:schemeClr val="tx1"/>
                </a:solidFill>
                <a:latin typeface="+mn-lt"/>
                <a:ea typeface="+mn-ea"/>
                <a:cs typeface="+mn-cs"/>
              </a:defRPr>
            </a:lvl1pPr>
            <a:lvl2pPr marL="908050" indent="-436880" algn="l" rtl="0" eaLnBrk="0" fontAlgn="base" hangingPunct="0">
              <a:spcBef>
                <a:spcPct val="20000"/>
              </a:spcBef>
              <a:spcAft>
                <a:spcPct val="0"/>
              </a:spcAft>
              <a:buClr>
                <a:schemeClr val="accent2"/>
              </a:buClr>
              <a:buFont typeface="Wingdings" panose="05000000000000000000" pitchFamily="2" charset="2"/>
              <a:buChar char="n"/>
              <a:defRPr sz="2600">
                <a:solidFill>
                  <a:schemeClr val="tx1"/>
                </a:solidFill>
                <a:latin typeface="Verdana" panose="020B0604030504040204" pitchFamily="34" charset="0"/>
                <a:ea typeface="+mn-ea"/>
              </a:defRPr>
            </a:lvl2pPr>
            <a:lvl3pPr marL="1304925" indent="-395605" algn="l" rtl="0" eaLnBrk="0" fontAlgn="base" hangingPunct="0">
              <a:spcBef>
                <a:spcPct val="20000"/>
              </a:spcBef>
              <a:spcAft>
                <a:spcPct val="0"/>
              </a:spcAft>
              <a:buClr>
                <a:schemeClr val="accent2"/>
              </a:buClr>
              <a:buFont typeface="Wingdings" panose="05000000000000000000" pitchFamily="2" charset="2"/>
              <a:buChar char="o"/>
              <a:defRPr sz="2300">
                <a:solidFill>
                  <a:schemeClr val="tx1"/>
                </a:solidFill>
                <a:latin typeface="Verdana" panose="020B0604030504040204" pitchFamily="34" charset="0"/>
                <a:ea typeface="+mn-ea"/>
              </a:defRPr>
            </a:lvl3pPr>
            <a:lvl4pPr marL="1694180" indent="-387350" algn="l" rtl="0" eaLnBrk="0" fontAlgn="base" hangingPunct="0">
              <a:spcBef>
                <a:spcPct val="20000"/>
              </a:spcBef>
              <a:spcAft>
                <a:spcPct val="0"/>
              </a:spcAft>
              <a:buClr>
                <a:schemeClr val="accent2"/>
              </a:buClr>
              <a:buFont typeface="Wingdings" panose="05000000000000000000" pitchFamily="2" charset="2"/>
              <a:buChar char="n"/>
              <a:defRPr sz="2000">
                <a:solidFill>
                  <a:schemeClr val="tx1"/>
                </a:solidFill>
                <a:latin typeface="Verdana" panose="020B0604030504040204" pitchFamily="34" charset="0"/>
                <a:ea typeface="+mn-ea"/>
              </a:defRPr>
            </a:lvl4pPr>
            <a:lvl5pPr marL="2094230" indent="-398780" algn="l" rtl="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mn-ea"/>
              </a:defRPr>
            </a:lvl5pPr>
          </a:lstStyle>
          <a:p>
            <a:pPr marL="360045" lvl="1" indent="0" algn="l">
              <a:lnSpc>
                <a:spcPct val="120000"/>
              </a:lnSpc>
              <a:spcBef>
                <a:spcPts val="0"/>
              </a:spcBef>
              <a:buNone/>
            </a:pPr>
            <a:r>
              <a:rPr lang="en-US" altLang="zh-CN" sz="2000" b="1">
                <a:solidFill>
                  <a:srgbClr val="034DA0"/>
                </a:solidFill>
                <a:effectLst/>
                <a:latin typeface="等线" panose="02010600030101010101" charset="-122"/>
                <a:ea typeface="等线" panose="02010600030101010101" charset="-122"/>
                <a:sym typeface="+mn-ea"/>
              </a:rPr>
              <a:t>public class </a:t>
            </a:r>
            <a:r>
              <a:rPr lang="en-US" altLang="zh-CN" sz="2000" b="1">
                <a:solidFill>
                  <a:schemeClr val="tx1"/>
                </a:solidFill>
                <a:effectLst/>
                <a:latin typeface="等线" panose="02010600030101010101" charset="-122"/>
                <a:ea typeface="等线" panose="02010600030101010101" charset="-122"/>
                <a:sym typeface="+mn-ea"/>
              </a:rPr>
              <a:t>Order{</a:t>
            </a:r>
          </a:p>
          <a:p>
            <a:pPr marL="360045" lvl="1" indent="457200" algn="l">
              <a:lnSpc>
                <a:spcPct val="120000"/>
              </a:lnSpc>
              <a:spcBef>
                <a:spcPts val="0"/>
              </a:spcBef>
              <a:buNone/>
            </a:pPr>
            <a:r>
              <a:rPr lang="en-US" altLang="zh-CN" sz="2000" b="1">
                <a:solidFill>
                  <a:srgbClr val="034DA0"/>
                </a:solidFill>
                <a:effectLst/>
                <a:latin typeface="等线" panose="02010600030101010101" charset="-122"/>
                <a:ea typeface="等线" panose="02010600030101010101" charset="-122"/>
                <a:sym typeface="+mn-ea"/>
              </a:rPr>
              <a:t>private </a:t>
            </a:r>
            <a:r>
              <a:rPr lang="en-US" altLang="zh-CN" sz="2000" b="1">
                <a:solidFill>
                  <a:schemeClr val="tx1"/>
                </a:solidFill>
                <a:effectLst/>
                <a:latin typeface="等线" panose="02010600030101010101" charset="-122"/>
                <a:ea typeface="等线" panose="02010600030101010101" charset="-122"/>
                <a:sym typeface="+mn-ea"/>
              </a:rPr>
              <a:t>double total;</a:t>
            </a:r>
          </a:p>
          <a:p>
            <a:pPr marL="360045" lvl="1" indent="457200" algn="l">
              <a:lnSpc>
                <a:spcPct val="120000"/>
              </a:lnSpc>
              <a:spcBef>
                <a:spcPts val="0"/>
              </a:spcBef>
              <a:buNone/>
            </a:pPr>
            <a:r>
              <a:rPr lang="en-US" altLang="zh-CN" sz="2000" b="1">
                <a:solidFill>
                  <a:srgbClr val="034DA0"/>
                </a:solidFill>
                <a:effectLst/>
                <a:latin typeface="等线" panose="02010600030101010101" charset="-122"/>
                <a:ea typeface="等线" panose="02010600030101010101" charset="-122"/>
                <a:sym typeface="+mn-ea"/>
              </a:rPr>
              <a:t>private </a:t>
            </a:r>
            <a:r>
              <a:rPr lang="en-US" altLang="zh-CN" sz="2000" b="1">
                <a:solidFill>
                  <a:schemeClr val="tx1"/>
                </a:solidFill>
                <a:effectLst/>
                <a:latin typeface="等线" panose="02010600030101010101" charset="-122"/>
                <a:ea typeface="等线" panose="02010600030101010101" charset="-122"/>
                <a:sym typeface="+mn-ea"/>
              </a:rPr>
              <a:t>ProductSaleList productSaleList;</a:t>
            </a:r>
          </a:p>
          <a:p>
            <a:pPr marL="360045" lvl="1" indent="457200" algn="l">
              <a:lnSpc>
                <a:spcPct val="120000"/>
              </a:lnSpc>
              <a:spcBef>
                <a:spcPts val="0"/>
              </a:spcBef>
              <a:buNone/>
            </a:pPr>
            <a:endParaRPr lang="en-US" altLang="zh-CN" sz="2000" b="1">
              <a:solidFill>
                <a:schemeClr val="tx1"/>
              </a:solidFill>
              <a:effectLst/>
              <a:latin typeface="等线" panose="02010600030101010101" charset="-122"/>
              <a:ea typeface="等线" panose="02010600030101010101" charset="-122"/>
              <a:sym typeface="+mn-ea"/>
            </a:endParaRPr>
          </a:p>
          <a:p>
            <a:pPr marL="360045" lvl="1" indent="457200" algn="l">
              <a:lnSpc>
                <a:spcPct val="120000"/>
              </a:lnSpc>
              <a:spcBef>
                <a:spcPts val="0"/>
              </a:spcBef>
              <a:buNone/>
            </a:pPr>
            <a:r>
              <a:rPr lang="en-US" altLang="zh-CN" sz="2000" b="1">
                <a:solidFill>
                  <a:srgbClr val="034DA0"/>
                </a:solidFill>
                <a:effectLst/>
                <a:latin typeface="等线" panose="02010600030101010101" charset="-122"/>
                <a:ea typeface="等线" panose="02010600030101010101" charset="-122"/>
                <a:sym typeface="+mn-ea"/>
              </a:rPr>
              <a:t>public </a:t>
            </a:r>
            <a:r>
              <a:rPr lang="en-US" altLang="zh-CN" sz="2000" b="1">
                <a:solidFill>
                  <a:schemeClr val="tx1"/>
                </a:solidFill>
                <a:effectLst/>
                <a:latin typeface="等线" panose="02010600030101010101" charset="-122"/>
                <a:ea typeface="等线" panose="02010600030101010101" charset="-122"/>
                <a:sym typeface="+mn-ea"/>
              </a:rPr>
              <a:t>Order(double total) {</a:t>
            </a:r>
          </a:p>
          <a:p>
            <a:pPr marL="817245" lvl="2" indent="457200" algn="l">
              <a:lnSpc>
                <a:spcPct val="120000"/>
              </a:lnSpc>
              <a:spcBef>
                <a:spcPts val="0"/>
              </a:spcBef>
              <a:buNone/>
            </a:pPr>
            <a:r>
              <a:rPr lang="en-US" altLang="zh-CN" sz="2000" b="1">
                <a:solidFill>
                  <a:srgbClr val="034DA0"/>
                </a:solidFill>
                <a:effectLst/>
                <a:latin typeface="等线" panose="02010600030101010101" charset="-122"/>
                <a:ea typeface="等线" panose="02010600030101010101" charset="-122"/>
                <a:sym typeface="+mn-ea"/>
              </a:rPr>
              <a:t>this</a:t>
            </a:r>
            <a:r>
              <a:rPr lang="en-US" altLang="zh-CN" sz="2000" b="1">
                <a:solidFill>
                  <a:schemeClr val="tx1"/>
                </a:solidFill>
                <a:effectLst/>
                <a:latin typeface="等线" panose="02010600030101010101" charset="-122"/>
                <a:ea typeface="等线" panose="02010600030101010101" charset="-122"/>
                <a:sym typeface="+mn-ea"/>
              </a:rPr>
              <a:t>.total = total;</a:t>
            </a:r>
          </a:p>
          <a:p>
            <a:pPr marL="817245" lvl="2" indent="457200" algn="l">
              <a:lnSpc>
                <a:spcPct val="120000"/>
              </a:lnSpc>
              <a:spcBef>
                <a:spcPts val="0"/>
              </a:spcBef>
              <a:buNone/>
            </a:pPr>
            <a:r>
              <a:rPr lang="en-US" altLang="zh-CN" sz="2000" b="1">
                <a:solidFill>
                  <a:srgbClr val="034DA0"/>
                </a:solidFill>
                <a:effectLst/>
                <a:latin typeface="等线" panose="02010600030101010101" charset="-122"/>
                <a:ea typeface="等线" panose="02010600030101010101" charset="-122"/>
                <a:sym typeface="+mn-ea"/>
              </a:rPr>
              <a:t>this</a:t>
            </a:r>
            <a:r>
              <a:rPr lang="en-US" altLang="zh-CN" sz="2000" b="1">
                <a:solidFill>
                  <a:schemeClr val="tx1"/>
                </a:solidFill>
                <a:effectLst/>
                <a:latin typeface="等线" panose="02010600030101010101" charset="-122"/>
                <a:ea typeface="等线" panose="02010600030101010101" charset="-122"/>
                <a:sym typeface="+mn-ea"/>
              </a:rPr>
              <a:t>.</a:t>
            </a:r>
            <a:r>
              <a:rPr lang="en-US" altLang="zh-CN" sz="2000" b="1">
                <a:effectLst/>
                <a:latin typeface="等线" panose="02010600030101010101" charset="-122"/>
                <a:ea typeface="等线" panose="02010600030101010101" charset="-122"/>
                <a:sym typeface="+mn-ea"/>
              </a:rPr>
              <a:t>productSaleList = </a:t>
            </a:r>
            <a:r>
              <a:rPr lang="en-US" altLang="zh-CN" sz="2000" b="1">
                <a:solidFill>
                  <a:srgbClr val="034DA0"/>
                </a:solidFill>
                <a:effectLst/>
                <a:latin typeface="等线" panose="02010600030101010101" charset="-122"/>
                <a:ea typeface="等线" panose="02010600030101010101" charset="-122"/>
                <a:sym typeface="+mn-ea"/>
              </a:rPr>
              <a:t>new </a:t>
            </a:r>
            <a:r>
              <a:rPr lang="en-US" altLang="zh-CN" sz="2000" b="1">
                <a:effectLst/>
                <a:latin typeface="等线" panose="02010600030101010101" charset="-122"/>
                <a:ea typeface="等线" panose="02010600030101010101" charset="-122"/>
                <a:sym typeface="+mn-ea"/>
              </a:rPr>
              <a:t>ProductSaleList ();</a:t>
            </a:r>
            <a:endParaRPr lang="en-US" altLang="zh-CN" sz="2000" b="1">
              <a:solidFill>
                <a:schemeClr val="tx1"/>
              </a:solidFill>
              <a:effectLst/>
              <a:latin typeface="等线" panose="02010600030101010101" charset="-122"/>
              <a:ea typeface="等线" panose="02010600030101010101" charset="-122"/>
              <a:sym typeface="+mn-ea"/>
            </a:endParaRPr>
          </a:p>
          <a:p>
            <a:pPr marL="360045" lvl="1" indent="457200" algn="l">
              <a:lnSpc>
                <a:spcPct val="120000"/>
              </a:lnSpc>
              <a:spcBef>
                <a:spcPts val="0"/>
              </a:spcBef>
              <a:buNone/>
            </a:pPr>
            <a:r>
              <a:rPr lang="en-US" altLang="zh-CN" sz="2000" b="1">
                <a:solidFill>
                  <a:schemeClr val="tx1"/>
                </a:solidFill>
                <a:effectLst/>
                <a:latin typeface="等线" panose="02010600030101010101" charset="-122"/>
                <a:ea typeface="等线" panose="02010600030101010101" charset="-122"/>
                <a:sym typeface="+mn-ea"/>
              </a:rPr>
              <a:t>}</a:t>
            </a:r>
          </a:p>
          <a:p>
            <a:pPr marL="360045" lvl="1" indent="457200" algn="l">
              <a:lnSpc>
                <a:spcPct val="120000"/>
              </a:lnSpc>
              <a:spcBef>
                <a:spcPts val="0"/>
              </a:spcBef>
              <a:buNone/>
            </a:pPr>
            <a:r>
              <a:rPr lang="en-US" altLang="zh-CN" sz="2000" b="1">
                <a:solidFill>
                  <a:srgbClr val="034DA0"/>
                </a:solidFill>
                <a:effectLst/>
                <a:latin typeface="等线" panose="02010600030101010101" charset="-122"/>
                <a:ea typeface="等线" panose="02010600030101010101" charset="-122"/>
                <a:sym typeface="+mn-ea"/>
              </a:rPr>
              <a:t>public </a:t>
            </a:r>
            <a:r>
              <a:rPr lang="en-US" altLang="zh-CN" sz="2000" b="1">
                <a:solidFill>
                  <a:schemeClr val="tx1"/>
                </a:solidFill>
                <a:effectLst/>
                <a:latin typeface="等线" panose="02010600030101010101" charset="-122"/>
                <a:ea typeface="等线" panose="02010600030101010101" charset="-122"/>
                <a:sym typeface="+mn-ea"/>
              </a:rPr>
              <a:t>String getTotal(){...}</a:t>
            </a:r>
          </a:p>
          <a:p>
            <a:pPr marL="360045" lvl="1" indent="457200" algn="l">
              <a:lnSpc>
                <a:spcPct val="120000"/>
              </a:lnSpc>
              <a:spcBef>
                <a:spcPts val="0"/>
              </a:spcBef>
              <a:buNone/>
            </a:pPr>
            <a:r>
              <a:rPr lang="en-US" altLang="zh-CN" sz="2000" b="1">
                <a:solidFill>
                  <a:srgbClr val="034DA0"/>
                </a:solidFill>
                <a:effectLst/>
                <a:latin typeface="等线" panose="02010600030101010101" charset="-122"/>
                <a:ea typeface="等线" panose="02010600030101010101" charset="-122"/>
                <a:sym typeface="+mn-ea"/>
              </a:rPr>
              <a:t>public </a:t>
            </a:r>
            <a:r>
              <a:rPr lang="en-US" altLang="zh-CN" sz="2000" b="1">
                <a:effectLst/>
                <a:latin typeface="等线" panose="02010600030101010101" charset="-122"/>
                <a:ea typeface="等线" panose="02010600030101010101" charset="-122"/>
                <a:sym typeface="+mn-ea"/>
              </a:rPr>
              <a:t>String</a:t>
            </a:r>
            <a:r>
              <a:rPr lang="en-US" altLang="zh-CN" sz="2000" b="1">
                <a:solidFill>
                  <a:schemeClr val="tx1"/>
                </a:solidFill>
                <a:effectLst/>
                <a:latin typeface="等线" panose="02010600030101010101" charset="-122"/>
                <a:ea typeface="等线" panose="02010600030101010101" charset="-122"/>
                <a:sym typeface="+mn-ea"/>
              </a:rPr>
              <a:t> get</a:t>
            </a:r>
            <a:r>
              <a:rPr lang="en-US" altLang="zh-CN" sz="2000" b="1">
                <a:effectLst/>
                <a:latin typeface="等线" panose="02010600030101010101" charset="-122"/>
                <a:ea typeface="等线" panose="02010600030101010101" charset="-122"/>
                <a:sym typeface="+mn-ea"/>
              </a:rPr>
              <a:t>ProductSaleList</a:t>
            </a:r>
            <a:r>
              <a:rPr lang="en-US" altLang="zh-CN" sz="2000" b="1">
                <a:solidFill>
                  <a:schemeClr val="tx1"/>
                </a:solidFill>
                <a:effectLst/>
                <a:latin typeface="等线" panose="02010600030101010101" charset="-122"/>
                <a:ea typeface="等线" panose="02010600030101010101" charset="-122"/>
                <a:sym typeface="+mn-ea"/>
              </a:rPr>
              <a:t>() {...}</a:t>
            </a:r>
          </a:p>
          <a:p>
            <a:pPr marL="360045" lvl="1" indent="457200" algn="l">
              <a:lnSpc>
                <a:spcPct val="120000"/>
              </a:lnSpc>
              <a:spcBef>
                <a:spcPts val="0"/>
              </a:spcBef>
              <a:buNone/>
            </a:pPr>
            <a:r>
              <a:rPr lang="en-US" altLang="zh-CN" sz="2000" b="1">
                <a:solidFill>
                  <a:schemeClr val="tx1"/>
                </a:solidFill>
                <a:effectLst/>
                <a:latin typeface="等线" panose="02010600030101010101" charset="-122"/>
                <a:ea typeface="等线" panose="02010600030101010101" charset="-122"/>
                <a:sym typeface="+mn-ea"/>
              </a:rPr>
              <a:t>...</a:t>
            </a:r>
          </a:p>
          <a:p>
            <a:pPr marL="360045" lvl="1" indent="0" algn="l">
              <a:lnSpc>
                <a:spcPct val="120000"/>
              </a:lnSpc>
              <a:spcBef>
                <a:spcPts val="0"/>
              </a:spcBef>
              <a:buNone/>
            </a:pPr>
            <a:r>
              <a:rPr lang="en-US" altLang="zh-CN" sz="2000" b="1">
                <a:solidFill>
                  <a:schemeClr val="tx1"/>
                </a:solidFill>
                <a:effectLst/>
                <a:latin typeface="等线" panose="02010600030101010101" charset="-122"/>
                <a:ea typeface="等线" panose="02010600030101010101" charset="-122"/>
                <a:sym typeface="+mn-ea"/>
              </a:rPr>
              <a:t>} </a:t>
            </a: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00" name="Rectangle 6"/>
          <p:cNvSpPr>
            <a:spLocks noGrp="1"/>
          </p:cNvSpPr>
          <p:nvPr>
            <p:ph type="title"/>
          </p:nvPr>
        </p:nvSpPr>
        <p:spPr/>
        <p:txBody>
          <a:bodyPr/>
          <a:lstStyle/>
          <a:p>
            <a:r>
              <a:rPr lang="zh-CN" altLang="en-US"/>
              <a:t>目录</a:t>
            </a:r>
          </a:p>
        </p:txBody>
      </p:sp>
      <p:sp>
        <p:nvSpPr>
          <p:cNvPr id="29701" name="Rectangle 7"/>
          <p:cNvSpPr>
            <a:spLocks noGrp="1"/>
          </p:cNvSpPr>
          <p:nvPr>
            <p:ph idx="1"/>
          </p:nvPr>
        </p:nvSpPr>
        <p:spPr/>
        <p:txBody>
          <a:bodyPr>
            <a:noAutofit/>
          </a:bodyPr>
          <a:lstStyle/>
          <a:p>
            <a:pPr marL="0" indent="0">
              <a:lnSpc>
                <a:spcPct val="130000"/>
              </a:lnSpc>
              <a:buNone/>
            </a:pPr>
            <a:r>
              <a:rPr lang="en-US" altLang="zh-CN" sz="2300">
                <a:solidFill>
                  <a:schemeClr val="tx1">
                    <a:lumMod val="65000"/>
                    <a:lumOff val="35000"/>
                  </a:schemeClr>
                </a:solidFill>
                <a:latin typeface="+mn-ea"/>
              </a:rPr>
              <a:t>2.1 Java语言概述及类的实现 </a:t>
            </a:r>
          </a:p>
          <a:p>
            <a:pPr marL="0" indent="0">
              <a:lnSpc>
                <a:spcPct val="130000"/>
              </a:lnSpc>
              <a:buNone/>
            </a:pPr>
            <a:r>
              <a:rPr lang="zh-CN" altLang="en-US" sz="2300">
                <a:solidFill>
                  <a:schemeClr val="accent1"/>
                </a:solidFill>
                <a:effectLst>
                  <a:outerShdw blurRad="38100" dist="25400" dir="5400000" algn="ctr" rotWithShape="0">
                    <a:srgbClr val="6E747A">
                      <a:alpha val="43000"/>
                    </a:srgbClr>
                  </a:outerShdw>
                </a:effectLst>
                <a:latin typeface="+mn-ea"/>
              </a:rPr>
              <a:t>2.2</a:t>
            </a:r>
            <a:r>
              <a:rPr lang="en-US" altLang="zh-CN" sz="2300">
                <a:solidFill>
                  <a:schemeClr val="accent1"/>
                </a:solidFill>
                <a:effectLst>
                  <a:outerShdw blurRad="38100" dist="25400" dir="5400000" algn="ctr" rotWithShape="0">
                    <a:srgbClr val="6E747A">
                      <a:alpha val="43000"/>
                    </a:srgbClr>
                  </a:outerShdw>
                </a:effectLst>
                <a:latin typeface="+mn-ea"/>
              </a:rPr>
              <a:t> </a:t>
            </a:r>
            <a:r>
              <a:rPr lang="zh-CN" altLang="en-US" sz="2300">
                <a:solidFill>
                  <a:schemeClr val="accent1"/>
                </a:solidFill>
                <a:effectLst>
                  <a:outerShdw blurRad="38100" dist="25400" dir="5400000" algn="ctr" rotWithShape="0">
                    <a:srgbClr val="6E747A">
                      <a:alpha val="43000"/>
                    </a:srgbClr>
                  </a:outerShdw>
                </a:effectLst>
                <a:latin typeface="+mn-ea"/>
              </a:rPr>
              <a:t>类的继承（</a:t>
            </a:r>
            <a:r>
              <a:rPr lang="en-US" altLang="zh-CN" sz="2300">
                <a:solidFill>
                  <a:schemeClr val="accent1"/>
                </a:solidFill>
                <a:effectLst>
                  <a:outerShdw blurRad="38100" dist="25400" dir="5400000" algn="ctr" rotWithShape="0">
                    <a:srgbClr val="6E747A">
                      <a:alpha val="43000"/>
                    </a:srgbClr>
                  </a:outerShdw>
                </a:effectLst>
                <a:latin typeface="+mn-ea"/>
              </a:rPr>
              <a:t>Inheritance</a:t>
            </a:r>
            <a:r>
              <a:rPr lang="zh-CN" altLang="en-US" sz="2300">
                <a:solidFill>
                  <a:schemeClr val="accent1"/>
                </a:solidFill>
                <a:effectLst>
                  <a:outerShdw blurRad="38100" dist="25400" dir="5400000" algn="ctr" rotWithShape="0">
                    <a:srgbClr val="6E747A">
                      <a:alpha val="43000"/>
                    </a:srgbClr>
                  </a:outerShdw>
                </a:effectLst>
                <a:latin typeface="+mn-ea"/>
              </a:rPr>
              <a:t>）</a:t>
            </a:r>
            <a:endParaRPr lang="en-US" altLang="zh-CN" sz="2300">
              <a:solidFill>
                <a:schemeClr val="accent1"/>
              </a:solidFill>
              <a:effectLst>
                <a:outerShdw blurRad="38100" dist="25400" dir="5400000" algn="ctr" rotWithShape="0">
                  <a:srgbClr val="6E747A">
                    <a:alpha val="43000"/>
                  </a:srgbClr>
                </a:outerShdw>
              </a:effectLst>
              <a:latin typeface="+mn-ea"/>
            </a:endParaRPr>
          </a:p>
          <a:p>
            <a:pPr marL="0" indent="0">
              <a:lnSpc>
                <a:spcPct val="130000"/>
              </a:lnSpc>
              <a:buNone/>
            </a:pPr>
            <a:r>
              <a:rPr lang="en-US" altLang="zh-CN" sz="2300">
                <a:solidFill>
                  <a:schemeClr val="tx1">
                    <a:lumMod val="65000"/>
                    <a:lumOff val="35000"/>
                  </a:schemeClr>
                </a:solidFill>
                <a:latin typeface="+mn-ea"/>
              </a:rPr>
              <a:t>2.3 Java</a:t>
            </a:r>
            <a:r>
              <a:rPr lang="zh-CN" altLang="en-US" sz="2300">
                <a:solidFill>
                  <a:schemeClr val="tx1">
                    <a:lumMod val="65000"/>
                    <a:lumOff val="35000"/>
                  </a:schemeClr>
                </a:solidFill>
                <a:latin typeface="+mn-ea"/>
              </a:rPr>
              <a:t>中的多态（</a:t>
            </a:r>
            <a:r>
              <a:rPr lang="en-US" altLang="zh-CN" sz="2300">
                <a:solidFill>
                  <a:schemeClr val="tx1">
                    <a:lumMod val="65000"/>
                    <a:lumOff val="35000"/>
                  </a:schemeClr>
                </a:solidFill>
                <a:latin typeface="+mn-ea"/>
              </a:rPr>
              <a:t>Polymorphism</a:t>
            </a:r>
            <a:r>
              <a:rPr lang="zh-CN" altLang="en-US" sz="2300">
                <a:solidFill>
                  <a:schemeClr val="tx1">
                    <a:lumMod val="65000"/>
                    <a:lumOff val="35000"/>
                  </a:schemeClr>
                </a:solidFill>
                <a:latin typeface="+mn-ea"/>
              </a:rPr>
              <a:t>）</a:t>
            </a:r>
            <a:r>
              <a:rPr lang="en-US" altLang="zh-CN" sz="2300">
                <a:solidFill>
                  <a:schemeClr val="tx1">
                    <a:lumMod val="65000"/>
                    <a:lumOff val="35000"/>
                  </a:schemeClr>
                </a:solidFill>
                <a:latin typeface="+mn-ea"/>
              </a:rPr>
              <a:t> </a:t>
            </a:r>
            <a:r>
              <a:rPr lang="zh-CN" altLang="en-US" sz="2300">
                <a:solidFill>
                  <a:schemeClr val="tx1">
                    <a:lumMod val="65000"/>
                    <a:lumOff val="35000"/>
                  </a:schemeClr>
                </a:solidFill>
                <a:latin typeface="+mn-ea"/>
              </a:rPr>
              <a:t> </a:t>
            </a:r>
          </a:p>
          <a:p>
            <a:pPr marL="0" indent="0">
              <a:lnSpc>
                <a:spcPct val="130000"/>
              </a:lnSpc>
              <a:buNone/>
            </a:pPr>
            <a:r>
              <a:rPr lang="en-US" altLang="zh-CN" sz="2300">
                <a:solidFill>
                  <a:schemeClr val="tx1">
                    <a:lumMod val="65000"/>
                    <a:lumOff val="35000"/>
                  </a:schemeClr>
                </a:solidFill>
                <a:latin typeface="+mn-ea"/>
              </a:rPr>
              <a:t>2.4 </a:t>
            </a:r>
            <a:r>
              <a:rPr lang="zh-CN" altLang="en-US" sz="2300">
                <a:solidFill>
                  <a:schemeClr val="tx1">
                    <a:lumMod val="65000"/>
                    <a:lumOff val="35000"/>
                  </a:schemeClr>
                </a:solidFill>
                <a:latin typeface="+mn-ea"/>
              </a:rPr>
              <a:t>泛型（</a:t>
            </a:r>
            <a:r>
              <a:rPr lang="en-US" altLang="zh-CN" sz="2300">
                <a:solidFill>
                  <a:schemeClr val="tx1">
                    <a:lumMod val="65000"/>
                    <a:lumOff val="35000"/>
                  </a:schemeClr>
                </a:solidFill>
                <a:latin typeface="+mn-ea"/>
              </a:rPr>
              <a:t>Generic type </a:t>
            </a:r>
            <a:r>
              <a:rPr lang="zh-CN" altLang="en-US" sz="2300">
                <a:solidFill>
                  <a:schemeClr val="tx1">
                    <a:lumMod val="65000"/>
                    <a:lumOff val="35000"/>
                  </a:schemeClr>
                </a:solidFill>
                <a:latin typeface="+mn-ea"/>
              </a:rPr>
              <a:t>）</a:t>
            </a:r>
            <a:endParaRPr lang="en-US" altLang="zh-CN" sz="2300">
              <a:solidFill>
                <a:schemeClr val="tx1">
                  <a:lumMod val="65000"/>
                  <a:lumOff val="35000"/>
                </a:schemeClr>
              </a:solidFill>
              <a:latin typeface="+mn-ea"/>
            </a:endParaRPr>
          </a:p>
          <a:p>
            <a:pPr marL="0" indent="0">
              <a:lnSpc>
                <a:spcPct val="130000"/>
              </a:lnSpc>
              <a:buNone/>
            </a:pPr>
            <a:r>
              <a:rPr lang="zh-CN" altLang="en-US" sz="2300">
                <a:solidFill>
                  <a:schemeClr val="tx1">
                    <a:lumMod val="65000"/>
                    <a:lumOff val="35000"/>
                  </a:schemeClr>
                </a:solidFill>
                <a:latin typeface="+mn-ea"/>
              </a:rPr>
              <a:t>2.</a:t>
            </a:r>
            <a:r>
              <a:rPr lang="en-US" altLang="zh-CN" sz="2300">
                <a:solidFill>
                  <a:schemeClr val="tx1">
                    <a:lumMod val="65000"/>
                    <a:lumOff val="35000"/>
                  </a:schemeClr>
                </a:solidFill>
                <a:latin typeface="+mn-ea"/>
              </a:rPr>
              <a:t>5 Java</a:t>
            </a:r>
            <a:r>
              <a:rPr lang="zh-CN" altLang="en-US" sz="2300">
                <a:solidFill>
                  <a:schemeClr val="tx1">
                    <a:lumMod val="65000"/>
                    <a:lumOff val="35000"/>
                  </a:schemeClr>
                </a:solidFill>
                <a:latin typeface="+mn-ea"/>
              </a:rPr>
              <a:t>容器类（</a:t>
            </a:r>
            <a:r>
              <a:rPr lang="en-US" altLang="zh-CN" sz="2300">
                <a:solidFill>
                  <a:schemeClr val="tx1">
                    <a:lumMod val="65000"/>
                    <a:lumOff val="35000"/>
                  </a:schemeClr>
                </a:solidFill>
                <a:latin typeface="+mn-ea"/>
              </a:rPr>
              <a:t>Collections</a:t>
            </a:r>
            <a:r>
              <a:rPr lang="zh-CN" altLang="en-US" sz="2300">
                <a:solidFill>
                  <a:schemeClr val="tx1">
                    <a:lumMod val="65000"/>
                    <a:lumOff val="35000"/>
                  </a:schemeClr>
                </a:solidFill>
                <a:latin typeface="+mn-ea"/>
              </a:rPr>
              <a:t>）</a:t>
            </a:r>
            <a:endParaRPr lang="en-US" altLang="zh-CN" sz="2300">
              <a:solidFill>
                <a:schemeClr val="tx1">
                  <a:lumMod val="65000"/>
                  <a:lumOff val="35000"/>
                </a:schemeClr>
              </a:solidFill>
              <a:latin typeface="+mn-ea"/>
            </a:endParaRPr>
          </a:p>
          <a:p>
            <a:pPr marL="0" indent="0">
              <a:lnSpc>
                <a:spcPct val="130000"/>
              </a:lnSpc>
              <a:buNone/>
            </a:pPr>
            <a:r>
              <a:rPr lang="en-US" altLang="zh-CN" sz="2300">
                <a:solidFill>
                  <a:schemeClr val="tx1">
                    <a:lumMod val="65000"/>
                    <a:lumOff val="35000"/>
                  </a:schemeClr>
                </a:solidFill>
                <a:latin typeface="+mn-ea"/>
              </a:rPr>
              <a:t>2.6 </a:t>
            </a:r>
            <a:r>
              <a:rPr lang="zh-CN" altLang="en-US" sz="2300">
                <a:solidFill>
                  <a:schemeClr val="tx1">
                    <a:lumMod val="65000"/>
                    <a:lumOff val="35000"/>
                  </a:schemeClr>
                </a:solidFill>
                <a:latin typeface="+mn-ea"/>
              </a:rPr>
              <a:t>抽象类与接口（</a:t>
            </a:r>
            <a:r>
              <a:rPr lang="en-US" altLang="zh-CN" sz="2300">
                <a:solidFill>
                  <a:schemeClr val="tx1">
                    <a:lumMod val="65000"/>
                    <a:lumOff val="35000"/>
                  </a:schemeClr>
                </a:solidFill>
                <a:latin typeface="+mn-ea"/>
              </a:rPr>
              <a:t>Abstract class &amp; Interface</a:t>
            </a:r>
            <a:r>
              <a:rPr lang="zh-CN" altLang="en-US" sz="2300">
                <a:solidFill>
                  <a:schemeClr val="tx1">
                    <a:lumMod val="65000"/>
                    <a:lumOff val="35000"/>
                  </a:schemeClr>
                </a:solidFill>
                <a:latin typeface="+mn-ea"/>
              </a:rPr>
              <a:t>）</a:t>
            </a:r>
          </a:p>
          <a:p>
            <a:pPr marL="0" indent="0">
              <a:lnSpc>
                <a:spcPct val="130000"/>
              </a:lnSpc>
              <a:buNone/>
            </a:pPr>
            <a:r>
              <a:rPr lang="en-US" altLang="zh-CN" sz="2300">
                <a:solidFill>
                  <a:schemeClr val="tx1">
                    <a:lumMod val="65000"/>
                    <a:lumOff val="35000"/>
                  </a:schemeClr>
                </a:solidFill>
                <a:latin typeface="+mn-ea"/>
                <a:sym typeface="+mn-ea"/>
              </a:rPr>
              <a:t>2.7 Java</a:t>
            </a:r>
            <a:r>
              <a:rPr lang="zh-CN" sz="2300">
                <a:solidFill>
                  <a:schemeClr val="tx1">
                    <a:lumMod val="65000"/>
                    <a:lumOff val="35000"/>
                  </a:schemeClr>
                </a:solidFill>
                <a:latin typeface="+mn-ea"/>
                <a:sym typeface="+mn-ea"/>
              </a:rPr>
              <a:t>新特性</a:t>
            </a:r>
            <a:endParaRPr lang="en-US" altLang="zh-CN" sz="2300">
              <a:solidFill>
                <a:schemeClr val="tx1">
                  <a:lumMod val="65000"/>
                  <a:lumOff val="35000"/>
                </a:schemeClr>
              </a:solidFill>
              <a:latin typeface="+mn-ea"/>
            </a:endParaRPr>
          </a:p>
          <a:p>
            <a:pPr marL="0" indent="0">
              <a:lnSpc>
                <a:spcPct val="130000"/>
              </a:lnSpc>
              <a:buNone/>
            </a:pPr>
            <a:endParaRPr lang="en-US" altLang="zh-CN" sz="2300">
              <a:solidFill>
                <a:schemeClr val="tx1">
                  <a:lumMod val="65000"/>
                  <a:lumOff val="35000"/>
                </a:schemeClr>
              </a:solidFill>
              <a:latin typeface="+mn-ea"/>
            </a:endParaRPr>
          </a:p>
        </p:txBody>
      </p:sp>
      <p:sp>
        <p:nvSpPr>
          <p:cNvPr id="2" name="文本占位符 1"/>
          <p:cNvSpPr>
            <a:spLocks noGrp="1"/>
          </p:cNvSpPr>
          <p:nvPr>
            <p:ph type="body" sz="quarter" idx="13"/>
          </p:nvPr>
        </p:nvSpPr>
        <p:spPr/>
        <p:txBody>
          <a:bodyPr/>
          <a:lstStyle/>
          <a:p>
            <a:r>
              <a:rPr lang="zh-CN" altLang="en-US">
                <a:sym typeface="+mn-ea"/>
              </a:rPr>
              <a:t>第二单元</a:t>
            </a:r>
            <a:r>
              <a:rPr lang="en-US" altLang="zh-CN">
                <a:sym typeface="+mn-ea"/>
              </a:rPr>
              <a:t> </a:t>
            </a:r>
            <a:r>
              <a:rPr lang="zh-CN" altLang="en-US">
                <a:sym typeface="+mn-ea"/>
              </a:rPr>
              <a:t>类的实现</a:t>
            </a:r>
            <a:endParaRPr lang="zh-CN" altLang="en-US"/>
          </a:p>
        </p:txBody>
      </p:sp>
      <p:sp>
        <p:nvSpPr>
          <p:cNvPr id="7177" name="AutoShape 9"/>
          <p:cNvSpPr/>
          <p:nvPr/>
        </p:nvSpPr>
        <p:spPr>
          <a:xfrm>
            <a:off x="5940425" y="2193925"/>
            <a:ext cx="2303463" cy="792163"/>
          </a:xfrm>
          <a:prstGeom prst="cloudCallout">
            <a:avLst>
              <a:gd name="adj1" fmla="val -104500"/>
              <a:gd name="adj2" fmla="val 42023"/>
            </a:avLst>
          </a:prstGeom>
          <a:solidFill>
            <a:schemeClr val="bg2"/>
          </a:solidFill>
          <a:ln w="9525" cap="flat" cmpd="sng">
            <a:solidFill>
              <a:schemeClr val="tx1"/>
            </a:solidFill>
            <a:prstDash val="solid"/>
            <a:round/>
            <a:headEnd type="none" w="med" len="med"/>
            <a:tailEnd type="none" w="med" len="med"/>
          </a:ln>
        </p:spPr>
        <p:txBody>
          <a:bodyPr anchor="t" anchorCtr="0"/>
          <a:lstStyle/>
          <a:p>
            <a:pPr algn="ctr"/>
            <a:r>
              <a:rPr lang="zh-CN" altLang="en-US" sz="2000" b="1" dirty="0">
                <a:latin typeface="等线" panose="02010600030101010101" charset="-122"/>
                <a:ea typeface="等线" panose="02010600030101010101" charset="-122"/>
              </a:rPr>
              <a:t>继承性</a:t>
            </a:r>
          </a:p>
        </p:txBody>
      </p:sp>
      <p:sp>
        <p:nvSpPr>
          <p:cNvPr id="10" name="日期占位符 9"/>
          <p:cNvSpPr>
            <a:spLocks noGrp="1"/>
          </p:cNvSpPr>
          <p:nvPr>
            <p:ph type="dt" sz="half" idx="10"/>
            <p:custDataLst>
              <p:tags r:id="rId1"/>
            </p:custDataLst>
          </p:nvPr>
        </p:nvSpPr>
        <p:spPr>
          <a:xfrm>
            <a:off x="628650" y="6432550"/>
            <a:ext cx="2057400" cy="365125"/>
          </a:xfrm>
        </p:spPr>
        <p:txBody>
          <a:bodyPr/>
          <a:lstStyle/>
          <a:p>
            <a:fld id="{8BEB6EB5-CC0D-C94C-91B9-9EA1B45E848E}" type="datetime1">
              <a:rPr kumimoji="1" lang="zh-CN" altLang="en-US" smtClean="0"/>
              <a:t>2024/10/16</a:t>
            </a:fld>
            <a:endParaRPr kumimoji="1" lang="zh-CN" altLang="en-US"/>
          </a:p>
        </p:txBody>
      </p:sp>
      <p:sp>
        <p:nvSpPr>
          <p:cNvPr id="3" name="页脚占位符 2"/>
          <p:cNvSpPr>
            <a:spLocks noGrp="1"/>
          </p:cNvSpPr>
          <p:nvPr>
            <p:ph type="ftr" sz="quarter" idx="11"/>
            <p:custDataLst>
              <p:tags r:id="rId2"/>
            </p:custDataLst>
          </p:nvPr>
        </p:nvSpPr>
        <p:spPr>
          <a:xfrm>
            <a:off x="3028950" y="6432550"/>
            <a:ext cx="3086100" cy="365125"/>
          </a:xfrm>
        </p:spPr>
        <p:txBody>
          <a:bodyPr/>
          <a:lstStyle/>
          <a:p>
            <a:r>
              <a:rPr kumimoji="1" lang="zh-CN" altLang="en-US" dirty="0"/>
              <a:t>西北工业大学软件学院</a:t>
            </a:r>
          </a:p>
        </p:txBody>
      </p:sp>
      <p:sp>
        <p:nvSpPr>
          <p:cNvPr id="16" name="灯片编号占位符 15"/>
          <p:cNvSpPr>
            <a:spLocks noGrp="1"/>
          </p:cNvSpPr>
          <p:nvPr>
            <p:ph type="sldNum" sz="quarter" idx="12"/>
            <p:custDataLst>
              <p:tags r:id="rId3"/>
            </p:custDataLst>
          </p:nvPr>
        </p:nvSpPr>
        <p:spPr>
          <a:xfrm>
            <a:off x="6457950" y="6432550"/>
            <a:ext cx="2057400" cy="365125"/>
          </a:xfrm>
        </p:spPr>
        <p:txBody>
          <a:bodyPr/>
          <a:lstStyle/>
          <a:p>
            <a:fld id="{5A1A6423-77BD-D842-A714-25250E903C41}" type="slidenum">
              <a:rPr kumimoji="1" lang="zh-CN" altLang="en-US" smtClean="0"/>
              <a:t>113</a:t>
            </a:fld>
            <a:endParaRPr kumimoji="1"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6" fill="hold" grpId="0" nodeType="clickEffect">
                                  <p:stCondLst>
                                    <p:cond delay="0"/>
                                  </p:stCondLst>
                                  <p:childTnLst>
                                    <p:set>
                                      <p:cBhvr>
                                        <p:cTn id="6" dur="1" fill="hold">
                                          <p:stCondLst>
                                            <p:cond delay="0"/>
                                          </p:stCondLst>
                                        </p:cTn>
                                        <p:tgtEl>
                                          <p:spTgt spid="7177"/>
                                        </p:tgtEl>
                                        <p:attrNameLst>
                                          <p:attrName>style.visibility</p:attrName>
                                        </p:attrNameLst>
                                      </p:cBhvr>
                                      <p:to>
                                        <p:strVal val="visible"/>
                                      </p:to>
                                    </p:set>
                                    <p:animEffect transition="in" filter="barn(inHorizontal)">
                                      <p:cBhvr>
                                        <p:cTn id="7" dur="500"/>
                                        <p:tgtEl>
                                          <p:spTgt spid="71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7" grpId="0" bldLvl="0" animBg="1"/>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内容占位符 7"/>
          <p:cNvSpPr>
            <a:spLocks noGrp="1"/>
          </p:cNvSpPr>
          <p:nvPr>
            <p:ph idx="1"/>
          </p:nvPr>
        </p:nvSpPr>
        <p:spPr/>
        <p:txBody>
          <a:bodyPr/>
          <a:lstStyle/>
          <a:p>
            <a:r>
              <a:rPr lang="zh-CN" altLang="en-US">
                <a:solidFill>
                  <a:srgbClr val="034EA2"/>
                </a:solidFill>
                <a:effectLst/>
              </a:rPr>
              <a:t>本节培养目标</a:t>
            </a:r>
            <a:endParaRPr lang="zh-CN" altLang="en-US" sz="2400">
              <a:solidFill>
                <a:srgbClr val="034EA2"/>
              </a:solidFill>
              <a:effectLst/>
            </a:endParaRPr>
          </a:p>
        </p:txBody>
      </p:sp>
      <p:sp>
        <p:nvSpPr>
          <p:cNvPr id="9" name="标题 8"/>
          <p:cNvSpPr>
            <a:spLocks noGrp="1"/>
          </p:cNvSpPr>
          <p:nvPr>
            <p:ph type="title"/>
          </p:nvPr>
        </p:nvSpPr>
        <p:spPr/>
        <p:txBody>
          <a:bodyPr/>
          <a:lstStyle/>
          <a:p>
            <a:r>
              <a:rPr lang="en-US" altLang="zh-CN">
                <a:sym typeface="+mn-ea"/>
              </a:rPr>
              <a:t>2.2 </a:t>
            </a:r>
            <a:r>
              <a:rPr lang="zh-CN" altLang="en-US">
                <a:sym typeface="+mn-ea"/>
              </a:rPr>
              <a:t>类的继承</a:t>
            </a:r>
          </a:p>
        </p:txBody>
      </p:sp>
      <p:sp>
        <p:nvSpPr>
          <p:cNvPr id="5" name="日期占位符 4"/>
          <p:cNvSpPr>
            <a:spLocks noGrp="1"/>
          </p:cNvSpPr>
          <p:nvPr>
            <p:ph type="dt" sz="half" idx="10"/>
          </p:nvPr>
        </p:nvSpPr>
        <p:spPr/>
        <p:txBody>
          <a:bodyPr/>
          <a:lstStyle/>
          <a:p>
            <a:fld id="{8BEB6EB5-CC0D-C94C-91B9-9EA1B45E848E}" type="datetime1">
              <a:rPr kumimoji="1" lang="zh-CN" altLang="en-US" smtClean="0"/>
              <a:t>2024/10/16</a:t>
            </a:fld>
            <a:endParaRPr kumimoji="1" lang="zh-CN" altLang="en-US" sz="900"/>
          </a:p>
        </p:txBody>
      </p:sp>
      <p:sp>
        <p:nvSpPr>
          <p:cNvPr id="6" name="页脚占位符 5"/>
          <p:cNvSpPr>
            <a:spLocks noGrp="1"/>
          </p:cNvSpPr>
          <p:nvPr>
            <p:ph type="ftr" sz="quarter" idx="11"/>
          </p:nvPr>
        </p:nvSpPr>
        <p:spPr/>
        <p:txBody>
          <a:bodyPr/>
          <a:lstStyle/>
          <a:p>
            <a:r>
              <a:rPr kumimoji="1" lang="zh-CN" altLang="en-US" dirty="0"/>
              <a:t>西北工业大学软件学院</a:t>
            </a:r>
            <a:endParaRPr kumimoji="1" lang="zh-CN" altLang="en-US" sz="900" dirty="0"/>
          </a:p>
        </p:txBody>
      </p:sp>
      <p:sp>
        <p:nvSpPr>
          <p:cNvPr id="7" name="灯片编号占位符 6"/>
          <p:cNvSpPr>
            <a:spLocks noGrp="1"/>
          </p:cNvSpPr>
          <p:nvPr>
            <p:ph type="sldNum" sz="quarter" idx="12"/>
          </p:nvPr>
        </p:nvSpPr>
        <p:spPr/>
        <p:txBody>
          <a:bodyPr/>
          <a:lstStyle/>
          <a:p>
            <a:fld id="{5A1A6423-77BD-D842-A714-25250E903C41}" type="slidenum">
              <a:rPr kumimoji="1" lang="zh-CN" altLang="en-US" smtClean="0"/>
              <a:t>114</a:t>
            </a:fld>
            <a:endParaRPr kumimoji="1" lang="zh-CN" altLang="en-US" sz="900"/>
          </a:p>
        </p:txBody>
      </p:sp>
      <p:sp>
        <p:nvSpPr>
          <p:cNvPr id="2" name="卷形: 水平 1"/>
          <p:cNvSpPr/>
          <p:nvPr>
            <p:custDataLst>
              <p:tags r:id="rId1"/>
            </p:custDataLst>
          </p:nvPr>
        </p:nvSpPr>
        <p:spPr>
          <a:xfrm>
            <a:off x="628650" y="1433830"/>
            <a:ext cx="7743825" cy="4744720"/>
          </a:xfrm>
          <a:prstGeom prst="horizontalScroll">
            <a:avLst>
              <a:gd name="adj" fmla="val 12500"/>
            </a:avLst>
          </a:prstGeom>
          <a:noFill/>
          <a:ln w="25400" cap="flat" cmpd="sng">
            <a:solidFill>
              <a:schemeClr val="hlink"/>
            </a:solidFill>
            <a:prstDash val="sysDot"/>
            <a:round/>
            <a:headEnd type="none" w="med" len="med"/>
            <a:tailEnd type="none" w="med" len="med"/>
          </a:ln>
        </p:spPr>
        <p:txBody>
          <a:bodyPr anchor="t" anchorCtr="0"/>
          <a:lstStyle/>
          <a:p>
            <a:pPr marL="469900" indent="-469900">
              <a:lnSpc>
                <a:spcPct val="75000"/>
              </a:lnSpc>
              <a:spcBef>
                <a:spcPct val="20000"/>
              </a:spcBef>
              <a:buClr>
                <a:schemeClr val="accent2"/>
              </a:buClr>
              <a:buFont typeface="Wingdings" panose="05000000000000000000" pitchFamily="2" charset="2"/>
            </a:pPr>
            <a:endParaRPr lang="zh-CN" altLang="en-US" b="1" dirty="0">
              <a:latin typeface="Times New Roman" panose="02020603050405020304" pitchFamily="18" charset="0"/>
              <a:ea typeface="宋体" panose="02010600030101010101" pitchFamily="2" charset="-122"/>
            </a:endParaRPr>
          </a:p>
        </p:txBody>
      </p:sp>
      <p:sp>
        <p:nvSpPr>
          <p:cNvPr id="3" name="矩形 2"/>
          <p:cNvSpPr/>
          <p:nvPr>
            <p:custDataLst>
              <p:tags r:id="rId2"/>
            </p:custDataLst>
          </p:nvPr>
        </p:nvSpPr>
        <p:spPr>
          <a:xfrm>
            <a:off x="977900" y="2193290"/>
            <a:ext cx="7188200" cy="2489200"/>
          </a:xfrm>
          <a:prstGeom prst="rect">
            <a:avLst/>
          </a:prstGeom>
        </p:spPr>
        <p:txBody>
          <a:bodyPr wrap="square">
            <a:spAutoFit/>
          </a:bodyPr>
          <a:lstStyle/>
          <a:p>
            <a:pPr marL="971550" lvl="1" indent="-514350">
              <a:lnSpc>
                <a:spcPct val="130000"/>
              </a:lnSpc>
              <a:buAutoNum type="arabicPeriod"/>
            </a:pPr>
            <a:r>
              <a:rPr lang="zh-CN" altLang="en-US" sz="2400" b="1">
                <a:latin typeface="等线" panose="02010600030101010101" charset="-122"/>
                <a:ea typeface="等线" panose="02010600030101010101" charset="-122"/>
                <a:cs typeface="等线" panose="02010600030101010101" charset="-122"/>
                <a:sym typeface="+mn-ea"/>
              </a:rPr>
              <a:t>继承成员的访问权限</a:t>
            </a:r>
            <a:endParaRPr lang="en-US" altLang="zh-CN" sz="2400" b="1">
              <a:latin typeface="等线" panose="02010600030101010101" charset="-122"/>
              <a:ea typeface="等线" panose="02010600030101010101" charset="-122"/>
              <a:cs typeface="等线" panose="02010600030101010101" charset="-122"/>
            </a:endParaRPr>
          </a:p>
          <a:p>
            <a:pPr marL="971550" lvl="1" indent="-514350">
              <a:lnSpc>
                <a:spcPct val="130000"/>
              </a:lnSpc>
              <a:buAutoNum type="arabicPeriod"/>
            </a:pPr>
            <a:r>
              <a:rPr lang="zh-CN" altLang="en-US" sz="2400" b="1">
                <a:latin typeface="等线" panose="02010600030101010101" charset="-122"/>
                <a:ea typeface="等线" panose="02010600030101010101" charset="-122"/>
                <a:cs typeface="等线" panose="02010600030101010101" charset="-122"/>
                <a:sym typeface="+mn-ea"/>
              </a:rPr>
              <a:t>向上转型和向下转型的概念和特点</a:t>
            </a:r>
            <a:endParaRPr lang="en-US" altLang="zh-CN" sz="2400" b="1">
              <a:latin typeface="等线" panose="02010600030101010101" charset="-122"/>
              <a:ea typeface="等线" panose="02010600030101010101" charset="-122"/>
              <a:cs typeface="等线" panose="02010600030101010101" charset="-122"/>
            </a:endParaRPr>
          </a:p>
          <a:p>
            <a:pPr marL="971550" lvl="1" indent="-514350">
              <a:lnSpc>
                <a:spcPct val="130000"/>
              </a:lnSpc>
              <a:buAutoNum type="arabicPeriod"/>
            </a:pPr>
            <a:r>
              <a:rPr lang="zh-CN" altLang="en-US" sz="2400" b="1">
                <a:latin typeface="等线" panose="02010600030101010101" charset="-122"/>
                <a:ea typeface="等线" panose="02010600030101010101" charset="-122"/>
                <a:cs typeface="等线" panose="02010600030101010101" charset="-122"/>
                <a:sym typeface="+mn-ea"/>
              </a:rPr>
              <a:t>何为覆写？掌握</a:t>
            </a:r>
            <a:r>
              <a:rPr lang="en-US" altLang="zh-CN" sz="2400" b="1">
                <a:latin typeface="等线" panose="02010600030101010101" charset="-122"/>
                <a:ea typeface="等线" panose="02010600030101010101" charset="-122"/>
                <a:cs typeface="等线" panose="02010600030101010101" charset="-122"/>
                <a:sym typeface="+mn-ea"/>
              </a:rPr>
              <a:t>equals</a:t>
            </a:r>
            <a:r>
              <a:rPr lang="zh-CN" altLang="en-US" sz="2400" b="1">
                <a:latin typeface="等线" panose="02010600030101010101" charset="-122"/>
                <a:ea typeface="等线" panose="02010600030101010101" charset="-122"/>
                <a:cs typeface="等线" panose="02010600030101010101" charset="-122"/>
                <a:sym typeface="+mn-ea"/>
              </a:rPr>
              <a:t>方法和</a:t>
            </a:r>
            <a:r>
              <a:rPr lang="en-US" altLang="zh-CN" sz="2400" b="1">
                <a:latin typeface="等线" panose="02010600030101010101" charset="-122"/>
                <a:ea typeface="等线" panose="02010600030101010101" charset="-122"/>
                <a:cs typeface="等线" panose="02010600030101010101" charset="-122"/>
                <a:sym typeface="+mn-ea"/>
              </a:rPr>
              <a:t>toString</a:t>
            </a:r>
            <a:r>
              <a:rPr lang="zh-CN" altLang="en-US" sz="2400" b="1">
                <a:latin typeface="等线" panose="02010600030101010101" charset="-122"/>
                <a:ea typeface="等线" panose="02010600030101010101" charset="-122"/>
                <a:cs typeface="等线" panose="02010600030101010101" charset="-122"/>
                <a:sym typeface="+mn-ea"/>
              </a:rPr>
              <a:t>方法的覆写</a:t>
            </a:r>
            <a:endParaRPr lang="en-US" altLang="zh-CN" sz="2400" b="1">
              <a:latin typeface="等线" panose="02010600030101010101" charset="-122"/>
              <a:ea typeface="等线" panose="02010600030101010101" charset="-122"/>
              <a:cs typeface="等线" panose="02010600030101010101" charset="-122"/>
            </a:endParaRPr>
          </a:p>
          <a:p>
            <a:pPr marL="971550" lvl="1" indent="-514350">
              <a:lnSpc>
                <a:spcPct val="130000"/>
              </a:lnSpc>
              <a:buAutoNum type="arabicPeriod"/>
            </a:pPr>
            <a:r>
              <a:rPr lang="en-US" altLang="zh-CN" sz="2400" b="1">
                <a:latin typeface="等线" panose="02010600030101010101" charset="-122"/>
                <a:ea typeface="等线" panose="02010600030101010101" charset="-122"/>
                <a:cs typeface="等线" panose="02010600030101010101" charset="-122"/>
                <a:sym typeface="+mn-ea"/>
              </a:rPr>
              <a:t>final</a:t>
            </a:r>
            <a:r>
              <a:rPr lang="zh-CN" altLang="en-US" sz="2400" b="1">
                <a:latin typeface="等线" panose="02010600030101010101" charset="-122"/>
                <a:ea typeface="等线" panose="02010600030101010101" charset="-122"/>
                <a:cs typeface="等线" panose="02010600030101010101" charset="-122"/>
                <a:sym typeface="+mn-ea"/>
              </a:rPr>
              <a:t>关键字的用法</a:t>
            </a:r>
            <a:endParaRPr lang="zh-CN" altLang="en-US" sz="2400" b="1" kern="100" noProof="0" dirty="0">
              <a:ln>
                <a:noFill/>
              </a:ln>
              <a:effectLst/>
              <a:uLnTx/>
              <a:uFillTx/>
              <a:latin typeface="等线" panose="02010600030101010101" charset="-122"/>
              <a:ea typeface="等线" panose="02010600030101010101" charset="-122"/>
              <a:cs typeface="等线" panose="02010600030101010101" charset="-122"/>
              <a:sym typeface="+mn-ea"/>
            </a:endParaRP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内容占位符 7"/>
          <p:cNvSpPr>
            <a:spLocks noGrp="1"/>
          </p:cNvSpPr>
          <p:nvPr>
            <p:ph idx="1"/>
          </p:nvPr>
        </p:nvSpPr>
        <p:spPr/>
        <p:txBody>
          <a:bodyPr>
            <a:normAutofit lnSpcReduction="20000"/>
          </a:bodyPr>
          <a:lstStyle/>
          <a:p>
            <a:pPr>
              <a:lnSpc>
                <a:spcPct val="130000"/>
              </a:lnSpc>
            </a:pPr>
            <a:r>
              <a:rPr lang="zh-CN" altLang="en-US" sz="2800">
                <a:solidFill>
                  <a:srgbClr val="034DA0"/>
                </a:solidFill>
                <a:effectLst/>
              </a:rPr>
              <a:t>继承关系的实现</a:t>
            </a:r>
            <a:endParaRPr lang="zh-CN" altLang="en-US" sz="2400"/>
          </a:p>
          <a:p>
            <a:endParaRPr lang="zh-CN" altLang="en-US"/>
          </a:p>
          <a:p>
            <a:endParaRPr lang="zh-CN" altLang="en-US"/>
          </a:p>
          <a:p>
            <a:endParaRPr lang="zh-CN" altLang="en-US" sz="2800"/>
          </a:p>
          <a:p>
            <a:endParaRPr lang="zh-CN" altLang="en-US" sz="2400"/>
          </a:p>
          <a:p>
            <a:r>
              <a:rPr lang="zh-CN" altLang="en-US" sz="2400"/>
              <a:t>在</a:t>
            </a:r>
            <a:r>
              <a:rPr lang="en-US" altLang="zh-CN" sz="2400"/>
              <a:t>Java</a:t>
            </a:r>
            <a:r>
              <a:rPr lang="zh-CN" altLang="en-US" sz="2400"/>
              <a:t>中，通过关键字</a:t>
            </a:r>
            <a:r>
              <a:rPr lang="en-US" altLang="zh-CN" sz="2400">
                <a:solidFill>
                  <a:srgbClr val="034DA0"/>
                </a:solidFill>
                <a:effectLst/>
              </a:rPr>
              <a:t>extends</a:t>
            </a:r>
            <a:r>
              <a:rPr lang="zh-CN" altLang="en-US" sz="2400"/>
              <a:t>表示子类(或派生类) 与父类(或超类，基类</a:t>
            </a:r>
            <a:r>
              <a:rPr lang="en-US" altLang="zh-CN" sz="2400"/>
              <a:t>)</a:t>
            </a:r>
            <a:r>
              <a:rPr lang="zh-CN" altLang="en-US" sz="2400"/>
              <a:t>之间的继承关系， </a:t>
            </a:r>
            <a:r>
              <a:rPr lang="en-US" altLang="zh-CN" sz="2400"/>
              <a:t>extends</a:t>
            </a:r>
            <a:r>
              <a:rPr lang="zh-CN" altLang="en-US" sz="2400"/>
              <a:t>关键字后面只能跟</a:t>
            </a:r>
            <a:r>
              <a:rPr lang="zh-CN" altLang="en-US" sz="2400">
                <a:solidFill>
                  <a:srgbClr val="034DA0"/>
                </a:solidFill>
                <a:effectLst/>
              </a:rPr>
              <a:t>一个</a:t>
            </a:r>
            <a:r>
              <a:rPr lang="zh-CN" altLang="en-US" sz="2400">
                <a:solidFill>
                  <a:srgbClr val="034DA0"/>
                </a:solidFill>
              </a:rPr>
              <a:t>基类</a:t>
            </a:r>
            <a:endParaRPr lang="zh-CN" altLang="en-US" sz="2400"/>
          </a:p>
          <a:p>
            <a:endParaRPr lang="zh-CN" altLang="en-US" sz="2400">
              <a:sym typeface="+mn-ea"/>
            </a:endParaRPr>
          </a:p>
        </p:txBody>
      </p:sp>
      <p:sp>
        <p:nvSpPr>
          <p:cNvPr id="9" name="标题 8"/>
          <p:cNvSpPr>
            <a:spLocks noGrp="1"/>
          </p:cNvSpPr>
          <p:nvPr>
            <p:ph type="title"/>
          </p:nvPr>
        </p:nvSpPr>
        <p:spPr/>
        <p:txBody>
          <a:bodyPr/>
          <a:lstStyle/>
          <a:p>
            <a:r>
              <a:rPr lang="en-US" altLang="zh-CN"/>
              <a:t>2.2.1 Java</a:t>
            </a:r>
            <a:r>
              <a:rPr lang="zh-CN" altLang="en-US"/>
              <a:t>继承关系的实现</a:t>
            </a:r>
            <a:r>
              <a:rPr lang="en-US" altLang="zh-CN"/>
              <a:t> </a:t>
            </a:r>
            <a:r>
              <a:rPr lang="en-US" altLang="zh-CN" sz="2400"/>
              <a:t>1/4</a:t>
            </a:r>
          </a:p>
        </p:txBody>
      </p:sp>
      <p:graphicFrame>
        <p:nvGraphicFramePr>
          <p:cNvPr id="47116" name="Object 12"/>
          <p:cNvGraphicFramePr>
            <a:graphicFrameLocks noChangeAspect="1"/>
          </p:cNvGraphicFramePr>
          <p:nvPr/>
        </p:nvGraphicFramePr>
        <p:xfrm>
          <a:off x="6838950" y="2298383"/>
          <a:ext cx="1716088" cy="1728787"/>
        </p:xfrm>
        <a:graphic>
          <a:graphicData uri="http://schemas.openxmlformats.org/presentationml/2006/ole">
            <mc:AlternateContent xmlns:mc="http://schemas.openxmlformats.org/markup-compatibility/2006">
              <mc:Choice xmlns:v="urn:schemas-microsoft-com:vml" Requires="v">
                <p:oleObj r:id="rId5" imgW="1095375" imgH="1104900" progId="Visio.Drawing.11">
                  <p:embed/>
                </p:oleObj>
              </mc:Choice>
              <mc:Fallback>
                <p:oleObj r:id="rId5" imgW="1095375" imgH="1104900" progId="Visio.Drawing.11">
                  <p:embed/>
                  <p:pic>
                    <p:nvPicPr>
                      <p:cNvPr id="0" name="图片 3076"/>
                      <p:cNvPicPr/>
                      <p:nvPr/>
                    </p:nvPicPr>
                    <p:blipFill>
                      <a:blip r:embed="rId6"/>
                      <a:stretch>
                        <a:fillRect/>
                      </a:stretch>
                    </p:blipFill>
                    <p:spPr>
                      <a:xfrm>
                        <a:off x="6838950" y="2298383"/>
                        <a:ext cx="1716088" cy="1728787"/>
                      </a:xfrm>
                      <a:prstGeom prst="rect">
                        <a:avLst/>
                      </a:prstGeom>
                      <a:noFill/>
                      <a:ln w="38100">
                        <a:noFill/>
                        <a:miter/>
                      </a:ln>
                    </p:spPr>
                  </p:pic>
                </p:oleObj>
              </mc:Fallback>
            </mc:AlternateContent>
          </a:graphicData>
        </a:graphic>
      </p:graphicFrame>
      <p:sp>
        <p:nvSpPr>
          <p:cNvPr id="99334" name="AutoShape 7"/>
          <p:cNvSpPr/>
          <p:nvPr/>
        </p:nvSpPr>
        <p:spPr>
          <a:xfrm>
            <a:off x="512445" y="2050415"/>
            <a:ext cx="5994400" cy="2428240"/>
          </a:xfrm>
          <a:prstGeom prst="roundRect">
            <a:avLst>
              <a:gd name="adj" fmla="val 6563"/>
            </a:avLst>
          </a:prstGeom>
          <a:noFill/>
          <a:ln w="12700" cap="flat" cmpd="sng">
            <a:solidFill>
              <a:schemeClr val="hlink"/>
            </a:solidFill>
            <a:prstDash val="dash"/>
            <a:round/>
            <a:headEnd type="none" w="med" len="med"/>
            <a:tailEnd type="none" w="med" len="med"/>
          </a:ln>
        </p:spPr>
        <p:txBody>
          <a:bodyPr wrap="none" anchor="ctr" anchorCtr="0"/>
          <a:lstStyle/>
          <a:p>
            <a:pPr marL="590550" lvl="1" indent="-457200" algn="l" fontAlgn="auto">
              <a:lnSpc>
                <a:spcPct val="130000"/>
              </a:lnSpc>
            </a:pPr>
            <a:r>
              <a:rPr lang="en-US" altLang="zh-CN" sz="2000" b="1" dirty="0">
                <a:solidFill>
                  <a:srgbClr val="034DA0"/>
                </a:solidFill>
                <a:effectLst/>
                <a:latin typeface="等线" panose="02010600030101010101" charset="-122"/>
                <a:ea typeface="等线" panose="02010600030101010101" charset="-122"/>
                <a:cs typeface="等线" panose="02010600030101010101" charset="-122"/>
                <a:sym typeface="+mn-ea"/>
              </a:rPr>
              <a:t>public class </a:t>
            </a:r>
            <a:r>
              <a:rPr lang="en-US" altLang="zh-CN" sz="2000" b="1" dirty="0">
                <a:solidFill>
                  <a:schemeClr val="tx1"/>
                </a:solidFill>
                <a:effectLst/>
                <a:latin typeface="等线" panose="02010600030101010101" charset="-122"/>
                <a:ea typeface="等线" panose="02010600030101010101" charset="-122"/>
                <a:cs typeface="等线" panose="02010600030101010101" charset="-122"/>
                <a:sym typeface="+mn-ea"/>
              </a:rPr>
              <a:t>BaseClass{</a:t>
            </a:r>
          </a:p>
          <a:p>
            <a:pPr marL="590550" lvl="1" indent="0" algn="l" fontAlgn="auto">
              <a:lnSpc>
                <a:spcPct val="130000"/>
              </a:lnSpc>
            </a:pPr>
            <a:r>
              <a:rPr lang="en-US" altLang="zh-CN" sz="2000" b="1" dirty="0">
                <a:solidFill>
                  <a:schemeClr val="tx1"/>
                </a:solidFill>
                <a:effectLst/>
                <a:latin typeface="等线" panose="02010600030101010101" charset="-122"/>
                <a:ea typeface="等线" panose="02010600030101010101" charset="-122"/>
                <a:cs typeface="等线" panose="02010600030101010101" charset="-122"/>
                <a:sym typeface="+mn-ea"/>
              </a:rPr>
              <a:t>...</a:t>
            </a:r>
          </a:p>
          <a:p>
            <a:pPr marL="590550" lvl="1" indent="-457200" algn="l" fontAlgn="auto">
              <a:lnSpc>
                <a:spcPct val="130000"/>
              </a:lnSpc>
            </a:pPr>
            <a:r>
              <a:rPr lang="en-US" altLang="zh-CN" sz="2000" b="1" dirty="0">
                <a:solidFill>
                  <a:schemeClr val="tx1"/>
                </a:solidFill>
                <a:effectLst/>
                <a:latin typeface="等线" panose="02010600030101010101" charset="-122"/>
                <a:ea typeface="等线" panose="02010600030101010101" charset="-122"/>
                <a:cs typeface="等线" panose="02010600030101010101" charset="-122"/>
                <a:sym typeface="+mn-ea"/>
              </a:rPr>
              <a:t>}</a:t>
            </a:r>
          </a:p>
          <a:p>
            <a:pPr marL="590550" lvl="1" indent="-457200" algn="l" fontAlgn="auto">
              <a:lnSpc>
                <a:spcPct val="130000"/>
              </a:lnSpc>
            </a:pPr>
            <a:r>
              <a:rPr lang="en-US" altLang="zh-CN" sz="2000" b="1" dirty="0">
                <a:solidFill>
                  <a:srgbClr val="034DA0"/>
                </a:solidFill>
                <a:effectLst/>
                <a:latin typeface="等线" panose="02010600030101010101" charset="-122"/>
                <a:ea typeface="等线" panose="02010600030101010101" charset="-122"/>
                <a:cs typeface="等线" panose="02010600030101010101" charset="-122"/>
                <a:sym typeface="+mn-ea"/>
              </a:rPr>
              <a:t>public class </a:t>
            </a:r>
            <a:r>
              <a:rPr lang="en-US" altLang="zh-CN" sz="2000" b="1" dirty="0">
                <a:solidFill>
                  <a:schemeClr val="tx1"/>
                </a:solidFill>
                <a:effectLst/>
                <a:latin typeface="等线" panose="02010600030101010101" charset="-122"/>
                <a:ea typeface="等线" panose="02010600030101010101" charset="-122"/>
                <a:cs typeface="等线" panose="02010600030101010101" charset="-122"/>
                <a:sym typeface="+mn-ea"/>
              </a:rPr>
              <a:t>DerivedClass </a:t>
            </a:r>
            <a:r>
              <a:rPr lang="en-US" altLang="zh-CN" sz="2000" b="1" dirty="0">
                <a:solidFill>
                  <a:srgbClr val="034DA0"/>
                </a:solidFill>
                <a:effectLst/>
                <a:latin typeface="等线" panose="02010600030101010101" charset="-122"/>
                <a:ea typeface="等线" panose="02010600030101010101" charset="-122"/>
                <a:cs typeface="等线" panose="02010600030101010101" charset="-122"/>
                <a:sym typeface="+mn-ea"/>
              </a:rPr>
              <a:t>extends </a:t>
            </a:r>
            <a:r>
              <a:rPr lang="en-US" altLang="zh-CN" sz="2000" b="1" dirty="0">
                <a:solidFill>
                  <a:schemeClr val="tx1"/>
                </a:solidFill>
                <a:effectLst/>
                <a:latin typeface="等线" panose="02010600030101010101" charset="-122"/>
                <a:ea typeface="等线" panose="02010600030101010101" charset="-122"/>
                <a:cs typeface="等线" panose="02010600030101010101" charset="-122"/>
                <a:sym typeface="+mn-ea"/>
              </a:rPr>
              <a:t>BaseClass {</a:t>
            </a:r>
          </a:p>
          <a:p>
            <a:pPr marL="590550" lvl="1" indent="0" algn="l" fontAlgn="auto">
              <a:lnSpc>
                <a:spcPct val="130000"/>
              </a:lnSpc>
            </a:pPr>
            <a:r>
              <a:rPr lang="en-US" altLang="zh-CN" sz="2000" b="1" dirty="0">
                <a:solidFill>
                  <a:schemeClr val="tx1"/>
                </a:solidFill>
                <a:effectLst/>
                <a:latin typeface="等线" panose="02010600030101010101" charset="-122"/>
                <a:ea typeface="等线" panose="02010600030101010101" charset="-122"/>
                <a:cs typeface="等线" panose="02010600030101010101" charset="-122"/>
                <a:sym typeface="+mn-ea"/>
              </a:rPr>
              <a:t>...</a:t>
            </a:r>
          </a:p>
          <a:p>
            <a:pPr marL="590550" lvl="1" indent="-457200" algn="l" fontAlgn="auto">
              <a:lnSpc>
                <a:spcPct val="130000"/>
              </a:lnSpc>
            </a:pPr>
            <a:r>
              <a:rPr lang="en-US" altLang="zh-CN" sz="2000" b="1" dirty="0">
                <a:solidFill>
                  <a:schemeClr val="tx1"/>
                </a:solidFill>
                <a:effectLst/>
                <a:latin typeface="等线" panose="02010600030101010101" charset="-122"/>
                <a:ea typeface="等线" panose="02010600030101010101" charset="-122"/>
                <a:cs typeface="等线" panose="02010600030101010101" charset="-122"/>
                <a:sym typeface="+mn-ea"/>
              </a:rPr>
              <a:t>}</a:t>
            </a:r>
          </a:p>
        </p:txBody>
      </p:sp>
      <p:sp>
        <p:nvSpPr>
          <p:cNvPr id="2" name="日期占位符 1"/>
          <p:cNvSpPr>
            <a:spLocks noGrp="1"/>
          </p:cNvSpPr>
          <p:nvPr>
            <p:ph type="dt" sz="half" idx="10"/>
            <p:custDataLst>
              <p:tags r:id="rId1"/>
            </p:custDataLst>
          </p:nvPr>
        </p:nvSpPr>
        <p:spPr/>
        <p:txBody>
          <a:bodyPr/>
          <a:lstStyle/>
          <a:p>
            <a:fld id="{8BEB6EB5-CC0D-C94C-91B9-9EA1B45E848E}" type="datetime1">
              <a:rPr kumimoji="1" lang="zh-CN" altLang="en-US" smtClean="0"/>
              <a:t>2024/10/16</a:t>
            </a:fld>
            <a:endParaRPr kumimoji="1" lang="zh-CN" altLang="en-US" sz="900"/>
          </a:p>
        </p:txBody>
      </p:sp>
      <p:sp>
        <p:nvSpPr>
          <p:cNvPr id="3" name="页脚占位符 2"/>
          <p:cNvSpPr>
            <a:spLocks noGrp="1"/>
          </p:cNvSpPr>
          <p:nvPr>
            <p:ph type="ftr" sz="quarter" idx="11"/>
            <p:custDataLst>
              <p:tags r:id="rId2"/>
            </p:custDataLst>
          </p:nvPr>
        </p:nvSpPr>
        <p:spPr/>
        <p:txBody>
          <a:bodyPr/>
          <a:lstStyle/>
          <a:p>
            <a:r>
              <a:rPr kumimoji="1" lang="zh-CN" altLang="en-US" dirty="0"/>
              <a:t>西北工业大学软件学院</a:t>
            </a:r>
            <a:endParaRPr kumimoji="1" lang="zh-CN" altLang="en-US" sz="900" dirty="0"/>
          </a:p>
        </p:txBody>
      </p:sp>
      <p:sp>
        <p:nvSpPr>
          <p:cNvPr id="4" name="灯片编号占位符 3"/>
          <p:cNvSpPr>
            <a:spLocks noGrp="1"/>
          </p:cNvSpPr>
          <p:nvPr>
            <p:ph type="sldNum" sz="quarter" idx="12"/>
            <p:custDataLst>
              <p:tags r:id="rId3"/>
            </p:custDataLst>
          </p:nvPr>
        </p:nvSpPr>
        <p:spPr/>
        <p:txBody>
          <a:bodyPr/>
          <a:lstStyle/>
          <a:p>
            <a:fld id="{5A1A6423-77BD-D842-A714-25250E903C41}" type="slidenum">
              <a:rPr kumimoji="1" lang="zh-CN" altLang="en-US" smtClean="0"/>
              <a:t>115</a:t>
            </a:fld>
            <a:endParaRPr kumimoji="1" lang="zh-CN" altLang="en-US" sz="9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71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93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334" grpId="0" bldLvl="0" animBg="1"/>
      <p:bldP spid="99334" grpId="1" animBg="1"/>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03530" y="1228090"/>
            <a:ext cx="5616575" cy="5081905"/>
          </a:xfrm>
        </p:spPr>
        <p:txBody>
          <a:bodyPr/>
          <a:lstStyle/>
          <a:p>
            <a:pPr>
              <a:lnSpc>
                <a:spcPct val="110000"/>
              </a:lnSpc>
            </a:pPr>
            <a:r>
              <a:rPr lang="zh-CN" altLang="en-US" sz="2800">
                <a:solidFill>
                  <a:srgbClr val="034DA0"/>
                </a:solidFill>
                <a:effectLst/>
                <a:sym typeface="+mn-ea"/>
              </a:rPr>
              <a:t>继承关系的实现</a:t>
            </a:r>
            <a:endParaRPr lang="zh-CN" altLang="en-US" sz="2800"/>
          </a:p>
          <a:p>
            <a:r>
              <a:rPr lang="zh-CN" altLang="en-US" sz="2400"/>
              <a:t>子类自动继承父类的成员变量和成员方法，但</a:t>
            </a:r>
            <a:r>
              <a:rPr lang="zh-CN" altLang="en-US" sz="2400">
                <a:solidFill>
                  <a:srgbClr val="034DA0"/>
                </a:solidFill>
              </a:rPr>
              <a:t>不能继承父类的构造函数</a:t>
            </a:r>
            <a:endParaRPr lang="en-US" altLang="zh-CN" sz="2400">
              <a:solidFill>
                <a:srgbClr val="034DA0"/>
              </a:solidFill>
            </a:endParaRPr>
          </a:p>
          <a:p>
            <a:pPr lvl="1"/>
            <a:r>
              <a:rPr lang="zh-CN" altLang="en-US" sz="2200"/>
              <a:t>通过继承，我们可以复用，以及扩展原有经过测试的代码，而且无需修改他们</a:t>
            </a:r>
            <a:endParaRPr lang="en-US" altLang="zh-CN" sz="2000"/>
          </a:p>
          <a:p>
            <a:r>
              <a:rPr lang="zh-CN" altLang="en-US" sz="2400"/>
              <a:t>通过新增成员变量和成员方法可以实现父类的扩展</a:t>
            </a:r>
          </a:p>
          <a:p>
            <a:pPr lvl="1" algn="l">
              <a:buSzTx/>
            </a:pPr>
            <a:r>
              <a:rPr lang="zh-CN" altLang="en-US" sz="2200"/>
              <a:t>例如：Person-Employee</a:t>
            </a:r>
            <a:endParaRPr lang="en-US" altLang="zh-CN" sz="2200"/>
          </a:p>
        </p:txBody>
      </p:sp>
      <p:sp>
        <p:nvSpPr>
          <p:cNvPr id="3" name="标题 2"/>
          <p:cNvSpPr>
            <a:spLocks noGrp="1"/>
          </p:cNvSpPr>
          <p:nvPr>
            <p:ph type="title"/>
          </p:nvPr>
        </p:nvSpPr>
        <p:spPr/>
        <p:txBody>
          <a:bodyPr/>
          <a:lstStyle/>
          <a:p>
            <a:r>
              <a:rPr lang="en-US" altLang="zh-CN">
                <a:sym typeface="+mn-ea"/>
              </a:rPr>
              <a:t>2.2.1 Java</a:t>
            </a:r>
            <a:r>
              <a:rPr lang="zh-CN" altLang="en-US">
                <a:sym typeface="+mn-ea"/>
              </a:rPr>
              <a:t>继承关系的实现</a:t>
            </a:r>
            <a:r>
              <a:rPr lang="en-US" altLang="zh-CN">
                <a:sym typeface="+mn-ea"/>
              </a:rPr>
              <a:t> </a:t>
            </a:r>
            <a:r>
              <a:rPr lang="en-US" altLang="zh-CN" sz="2400">
                <a:sym typeface="+mn-ea"/>
              </a:rPr>
              <a:t>2/4</a:t>
            </a:r>
          </a:p>
        </p:txBody>
      </p:sp>
      <p:pic>
        <p:nvPicPr>
          <p:cNvPr id="8" name="图片 7" descr="Person-Employee"/>
          <p:cNvPicPr>
            <a:picLocks noChangeAspect="1"/>
          </p:cNvPicPr>
          <p:nvPr>
            <p:custDataLst>
              <p:tags r:id="rId1"/>
            </p:custDataLst>
          </p:nvPr>
        </p:nvPicPr>
        <p:blipFill>
          <a:blip r:embed="rId6"/>
          <a:stretch>
            <a:fillRect/>
          </a:stretch>
        </p:blipFill>
        <p:spPr>
          <a:xfrm>
            <a:off x="6115050" y="2380615"/>
            <a:ext cx="2613025" cy="2902585"/>
          </a:xfrm>
          <a:prstGeom prst="rect">
            <a:avLst/>
          </a:prstGeom>
        </p:spPr>
      </p:pic>
      <p:sp>
        <p:nvSpPr>
          <p:cNvPr id="7" name="日期占位符 6"/>
          <p:cNvSpPr>
            <a:spLocks noGrp="1"/>
          </p:cNvSpPr>
          <p:nvPr>
            <p:ph type="dt" sz="half" idx="10"/>
            <p:custDataLst>
              <p:tags r:id="rId2"/>
            </p:custDataLst>
          </p:nvPr>
        </p:nvSpPr>
        <p:spPr/>
        <p:txBody>
          <a:bodyPr/>
          <a:lstStyle/>
          <a:p>
            <a:fld id="{8BEB6EB5-CC0D-C94C-91B9-9EA1B45E848E}" type="datetime1">
              <a:rPr kumimoji="1" lang="zh-CN" altLang="en-US" smtClean="0"/>
              <a:t>2024/10/16</a:t>
            </a:fld>
            <a:endParaRPr kumimoji="1" lang="zh-CN" altLang="en-US" sz="900"/>
          </a:p>
        </p:txBody>
      </p:sp>
      <p:sp>
        <p:nvSpPr>
          <p:cNvPr id="9" name="页脚占位符 8"/>
          <p:cNvSpPr>
            <a:spLocks noGrp="1"/>
          </p:cNvSpPr>
          <p:nvPr>
            <p:ph type="ftr" sz="quarter" idx="11"/>
            <p:custDataLst>
              <p:tags r:id="rId3"/>
            </p:custDataLst>
          </p:nvPr>
        </p:nvSpPr>
        <p:spPr/>
        <p:txBody>
          <a:bodyPr/>
          <a:lstStyle/>
          <a:p>
            <a:r>
              <a:rPr kumimoji="1" lang="zh-CN" altLang="en-US" dirty="0"/>
              <a:t>西北工业大学软件学院</a:t>
            </a:r>
            <a:endParaRPr kumimoji="1" lang="zh-CN" altLang="en-US" sz="900" dirty="0"/>
          </a:p>
        </p:txBody>
      </p:sp>
      <p:sp>
        <p:nvSpPr>
          <p:cNvPr id="10" name="灯片编号占位符 9"/>
          <p:cNvSpPr>
            <a:spLocks noGrp="1"/>
          </p:cNvSpPr>
          <p:nvPr>
            <p:ph type="sldNum" sz="quarter" idx="12"/>
            <p:custDataLst>
              <p:tags r:id="rId4"/>
            </p:custDataLst>
          </p:nvPr>
        </p:nvSpPr>
        <p:spPr/>
        <p:txBody>
          <a:bodyPr/>
          <a:lstStyle/>
          <a:p>
            <a:fld id="{5A1A6423-77BD-D842-A714-25250E903C41}" type="slidenum">
              <a:rPr kumimoji="1" lang="zh-CN" altLang="en-US" smtClean="0"/>
              <a:t>116</a:t>
            </a:fld>
            <a:endParaRPr kumimoji="1" lang="zh-CN" altLang="en-US" sz="9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03530" y="1228090"/>
            <a:ext cx="5753735" cy="5081905"/>
          </a:xfrm>
        </p:spPr>
        <p:txBody>
          <a:bodyPr>
            <a:normAutofit fontScale="60000"/>
          </a:bodyPr>
          <a:lstStyle/>
          <a:p>
            <a:pPr>
              <a:lnSpc>
                <a:spcPct val="110000"/>
              </a:lnSpc>
            </a:pPr>
            <a:r>
              <a:rPr lang="zh-CN" altLang="en-US" sz="4700">
                <a:solidFill>
                  <a:srgbClr val="034DA0"/>
                </a:solidFill>
                <a:effectLst/>
                <a:sym typeface="+mn-ea"/>
              </a:rPr>
              <a:t>私有属性的继承</a:t>
            </a:r>
            <a:endParaRPr lang="en-US" altLang="zh-CN" sz="4700"/>
          </a:p>
          <a:p>
            <a:pPr>
              <a:lnSpc>
                <a:spcPct val="130000"/>
              </a:lnSpc>
            </a:pPr>
            <a:r>
              <a:rPr lang="zh-CN" altLang="en-US" sz="3665"/>
              <a:t>注意：</a:t>
            </a:r>
            <a:r>
              <a:rPr lang="en-US" altLang="zh-CN" sz="3665"/>
              <a:t>Person</a:t>
            </a:r>
            <a:r>
              <a:rPr lang="zh-CN" altLang="en-US" sz="3665"/>
              <a:t>的私有属性</a:t>
            </a:r>
            <a:r>
              <a:rPr lang="en-US" altLang="zh-CN" sz="3665"/>
              <a:t>name</a:t>
            </a:r>
            <a:r>
              <a:rPr lang="zh-CN" altLang="en-US" sz="3665"/>
              <a:t>和</a:t>
            </a:r>
            <a:r>
              <a:rPr lang="en-US" altLang="zh-CN" sz="3665"/>
              <a:t>address</a:t>
            </a:r>
            <a:r>
              <a:rPr lang="zh-CN" altLang="en-US" sz="3665"/>
              <a:t>均被继承到了</a:t>
            </a:r>
            <a:r>
              <a:rPr lang="en-US" altLang="zh-CN" sz="3665"/>
              <a:t>Employee</a:t>
            </a:r>
            <a:r>
              <a:rPr lang="zh-CN" altLang="en-US" sz="3665"/>
              <a:t>中，但对</a:t>
            </a:r>
            <a:r>
              <a:rPr lang="en-US" altLang="zh-CN" sz="3665"/>
              <a:t>Employee</a:t>
            </a:r>
            <a:r>
              <a:rPr lang="zh-CN" altLang="en-US" sz="3665"/>
              <a:t>而言，它们是不可见的（</a:t>
            </a:r>
            <a:r>
              <a:rPr lang="en-US" altLang="zh-CN" sz="3665">
                <a:solidFill>
                  <a:srgbClr val="034DA0"/>
                </a:solidFill>
                <a:effectLst/>
                <a:sym typeface="+mn-ea"/>
              </a:rPr>
              <a:t>invisible</a:t>
            </a:r>
            <a:r>
              <a:rPr lang="zh-CN" altLang="en-US" sz="3665"/>
              <a:t>）</a:t>
            </a:r>
            <a:endParaRPr lang="en-US" altLang="zh-CN" sz="3665"/>
          </a:p>
          <a:p>
            <a:pPr>
              <a:lnSpc>
                <a:spcPct val="130000"/>
              </a:lnSpc>
            </a:pPr>
            <a:r>
              <a:rPr lang="zh-CN" altLang="en-US" sz="3665"/>
              <a:t>如何在子类中访问到这些继承而来的私有属性：通过继承而来的</a:t>
            </a:r>
            <a:r>
              <a:rPr lang="en-US" altLang="zh-CN" sz="3665"/>
              <a:t>public/protected</a:t>
            </a:r>
            <a:r>
              <a:rPr lang="zh-CN" altLang="en-US" sz="3665"/>
              <a:t>的方法</a:t>
            </a:r>
            <a:endParaRPr lang="en-US" altLang="zh-CN" sz="3665"/>
          </a:p>
          <a:p>
            <a:pPr>
              <a:lnSpc>
                <a:spcPct val="130000"/>
              </a:lnSpc>
            </a:pPr>
            <a:r>
              <a:rPr lang="zh-CN" altLang="en-US" sz="3665"/>
              <a:t>例如，</a:t>
            </a:r>
            <a:r>
              <a:rPr lang="en-US" altLang="zh-CN" sz="3665"/>
              <a:t>Employee</a:t>
            </a:r>
            <a:r>
              <a:rPr lang="zh-CN" altLang="en-US" sz="3665"/>
              <a:t>可用通过</a:t>
            </a:r>
            <a:r>
              <a:rPr lang="en-US" altLang="zh-CN" sz="3665"/>
              <a:t>getName</a:t>
            </a:r>
            <a:r>
              <a:rPr lang="zh-CN" altLang="en-US" sz="3665"/>
              <a:t>读取</a:t>
            </a:r>
            <a:r>
              <a:rPr lang="en-US" altLang="zh-CN" sz="3665"/>
              <a:t>name</a:t>
            </a:r>
            <a:r>
              <a:rPr lang="zh-CN" altLang="en-US" sz="3665"/>
              <a:t>属性，类似的，可以增加</a:t>
            </a:r>
            <a:r>
              <a:rPr lang="en-US" altLang="zh-CN" sz="3665"/>
              <a:t>setName</a:t>
            </a:r>
            <a:r>
              <a:rPr lang="zh-CN" altLang="en-US" sz="3665"/>
              <a:t>方法来设置</a:t>
            </a:r>
            <a:r>
              <a:rPr lang="en-US" altLang="zh-CN" sz="3665"/>
              <a:t>name</a:t>
            </a:r>
            <a:r>
              <a:rPr lang="zh-CN" altLang="en-US" sz="3665"/>
              <a:t>属性</a:t>
            </a:r>
          </a:p>
        </p:txBody>
      </p:sp>
      <p:sp>
        <p:nvSpPr>
          <p:cNvPr id="3" name="标题 2"/>
          <p:cNvSpPr>
            <a:spLocks noGrp="1"/>
          </p:cNvSpPr>
          <p:nvPr>
            <p:ph type="title"/>
          </p:nvPr>
        </p:nvSpPr>
        <p:spPr/>
        <p:txBody>
          <a:bodyPr/>
          <a:lstStyle/>
          <a:p>
            <a:r>
              <a:rPr lang="en-US" altLang="zh-CN">
                <a:sym typeface="+mn-ea"/>
              </a:rPr>
              <a:t>2.2.1 Java</a:t>
            </a:r>
            <a:r>
              <a:rPr lang="zh-CN" altLang="en-US">
                <a:sym typeface="+mn-ea"/>
              </a:rPr>
              <a:t>继承关系的实现</a:t>
            </a:r>
            <a:r>
              <a:rPr lang="en-US" altLang="zh-CN">
                <a:sym typeface="+mn-ea"/>
              </a:rPr>
              <a:t> </a:t>
            </a:r>
            <a:r>
              <a:rPr lang="en-US" altLang="zh-CN" sz="2400">
                <a:sym typeface="+mn-ea"/>
              </a:rPr>
              <a:t>3/4</a:t>
            </a:r>
          </a:p>
        </p:txBody>
      </p:sp>
      <p:pic>
        <p:nvPicPr>
          <p:cNvPr id="7" name="图片 6" descr="Person-Employee"/>
          <p:cNvPicPr>
            <a:picLocks noChangeAspect="1"/>
          </p:cNvPicPr>
          <p:nvPr>
            <p:custDataLst>
              <p:tags r:id="rId1"/>
            </p:custDataLst>
          </p:nvPr>
        </p:nvPicPr>
        <p:blipFill>
          <a:blip r:embed="rId6"/>
          <a:stretch>
            <a:fillRect/>
          </a:stretch>
        </p:blipFill>
        <p:spPr>
          <a:xfrm>
            <a:off x="6165850" y="2137410"/>
            <a:ext cx="2613025" cy="2902585"/>
          </a:xfrm>
          <a:prstGeom prst="rect">
            <a:avLst/>
          </a:prstGeom>
        </p:spPr>
      </p:pic>
      <p:sp>
        <p:nvSpPr>
          <p:cNvPr id="8" name="日期占位符 7"/>
          <p:cNvSpPr>
            <a:spLocks noGrp="1"/>
          </p:cNvSpPr>
          <p:nvPr>
            <p:ph type="dt" sz="half" idx="10"/>
            <p:custDataLst>
              <p:tags r:id="rId2"/>
            </p:custDataLst>
          </p:nvPr>
        </p:nvSpPr>
        <p:spPr/>
        <p:txBody>
          <a:bodyPr/>
          <a:lstStyle/>
          <a:p>
            <a:fld id="{8BEB6EB5-CC0D-C94C-91B9-9EA1B45E848E}" type="datetime1">
              <a:rPr kumimoji="1" lang="zh-CN" altLang="en-US" smtClean="0"/>
              <a:t>2024/10/16</a:t>
            </a:fld>
            <a:endParaRPr kumimoji="1" lang="zh-CN" altLang="en-US" sz="900"/>
          </a:p>
        </p:txBody>
      </p:sp>
      <p:sp>
        <p:nvSpPr>
          <p:cNvPr id="9" name="页脚占位符 8"/>
          <p:cNvSpPr>
            <a:spLocks noGrp="1"/>
          </p:cNvSpPr>
          <p:nvPr>
            <p:ph type="ftr" sz="quarter" idx="11"/>
            <p:custDataLst>
              <p:tags r:id="rId3"/>
            </p:custDataLst>
          </p:nvPr>
        </p:nvSpPr>
        <p:spPr/>
        <p:txBody>
          <a:bodyPr/>
          <a:lstStyle/>
          <a:p>
            <a:r>
              <a:rPr kumimoji="1" lang="zh-CN" altLang="en-US" dirty="0"/>
              <a:t>西北工业大学软件学院</a:t>
            </a:r>
            <a:endParaRPr kumimoji="1" lang="zh-CN" altLang="en-US" sz="900" dirty="0"/>
          </a:p>
        </p:txBody>
      </p:sp>
      <p:sp>
        <p:nvSpPr>
          <p:cNvPr id="10" name="灯片编号占位符 9"/>
          <p:cNvSpPr>
            <a:spLocks noGrp="1"/>
          </p:cNvSpPr>
          <p:nvPr>
            <p:ph type="sldNum" sz="quarter" idx="12"/>
            <p:custDataLst>
              <p:tags r:id="rId4"/>
            </p:custDataLst>
          </p:nvPr>
        </p:nvSpPr>
        <p:spPr/>
        <p:txBody>
          <a:bodyPr/>
          <a:lstStyle/>
          <a:p>
            <a:fld id="{5A1A6423-77BD-D842-A714-25250E903C41}" type="slidenum">
              <a:rPr kumimoji="1" lang="zh-CN" altLang="en-US" smtClean="0"/>
              <a:t>117</a:t>
            </a:fld>
            <a:endParaRPr kumimoji="1" lang="zh-CN" altLang="en-US" sz="9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fontScale="80000"/>
          </a:bodyPr>
          <a:lstStyle/>
          <a:p>
            <a:pPr>
              <a:lnSpc>
                <a:spcPct val="100000"/>
              </a:lnSpc>
            </a:pPr>
            <a:r>
              <a:rPr lang="en-US" altLang="zh-CN" sz="3500">
                <a:solidFill>
                  <a:srgbClr val="034DA0"/>
                </a:solidFill>
                <a:effectLst/>
                <a:sym typeface="+mn-ea"/>
              </a:rPr>
              <a:t>super</a:t>
            </a:r>
            <a:endParaRPr lang="en-US" altLang="zh-CN" sz="3500"/>
          </a:p>
          <a:p>
            <a:pPr>
              <a:lnSpc>
                <a:spcPct val="140000"/>
              </a:lnSpc>
            </a:pPr>
            <a:r>
              <a:rPr lang="zh-CN" altLang="en-US"/>
              <a:t>子类可以通过</a:t>
            </a:r>
            <a:r>
              <a:rPr lang="en-US" altLang="zh-CN">
                <a:solidFill>
                  <a:srgbClr val="034DA0"/>
                </a:solidFill>
              </a:rPr>
              <a:t>super</a:t>
            </a:r>
            <a:r>
              <a:rPr lang="zh-CN" altLang="en-US"/>
              <a:t>关键字复用父类的行为</a:t>
            </a:r>
          </a:p>
          <a:p>
            <a:pPr lvl="1"/>
            <a:r>
              <a:rPr lang="zh-CN" altLang="en-US"/>
              <a:t>调用父类的构造函数，如 </a:t>
            </a:r>
            <a:r>
              <a:rPr lang="en-US" altLang="zh-CN">
                <a:solidFill>
                  <a:srgbClr val="034DA0"/>
                </a:solidFill>
                <a:effectLst/>
              </a:rPr>
              <a:t>super([paramlist])</a:t>
            </a:r>
            <a:r>
              <a:rPr lang="zh-CN" altLang="en-US"/>
              <a:t>，每个子类构造方法的第一条语句如果没有使用</a:t>
            </a:r>
            <a:r>
              <a:rPr lang="en-US" altLang="zh-CN"/>
              <a:t>super</a:t>
            </a:r>
            <a:r>
              <a:rPr lang="zh-CN" altLang="en-US"/>
              <a:t>来用父类的构造函数，那么编译器就会隐含调用</a:t>
            </a:r>
            <a:r>
              <a:rPr lang="en-US" altLang="zh-CN"/>
              <a:t>super()，</a:t>
            </a:r>
            <a:r>
              <a:rPr lang="zh-CN" altLang="en-US"/>
              <a:t>如果父类没有这种形式的构造函数，那么在编译的时候就会报错</a:t>
            </a:r>
            <a:endParaRPr lang="en-US" altLang="zh-CN"/>
          </a:p>
          <a:p>
            <a:pPr lvl="1"/>
            <a:r>
              <a:rPr lang="zh-CN" altLang="en-US"/>
              <a:t>调用父类的方法（子类复用父类的代码），如</a:t>
            </a:r>
            <a:r>
              <a:rPr lang="en-US" altLang="zh-CN">
                <a:solidFill>
                  <a:srgbClr val="034DA0"/>
                </a:solidFill>
                <a:effectLst/>
              </a:rPr>
              <a:t>super.method([paramlist])</a:t>
            </a:r>
            <a:r>
              <a:rPr lang="zh-CN" altLang="en-US"/>
              <a:t>，在编程中，一般应避免代码的拷贝复制，而鼓励代码的复用</a:t>
            </a:r>
            <a:endParaRPr lang="en-US" altLang="zh-CN"/>
          </a:p>
          <a:p>
            <a:endParaRPr lang="en-US" altLang="zh-CN"/>
          </a:p>
        </p:txBody>
      </p:sp>
      <p:sp>
        <p:nvSpPr>
          <p:cNvPr id="3" name="标题 2"/>
          <p:cNvSpPr>
            <a:spLocks noGrp="1"/>
          </p:cNvSpPr>
          <p:nvPr>
            <p:ph type="title"/>
          </p:nvPr>
        </p:nvSpPr>
        <p:spPr/>
        <p:txBody>
          <a:bodyPr/>
          <a:lstStyle/>
          <a:p>
            <a:r>
              <a:rPr lang="en-US" altLang="zh-CN">
                <a:sym typeface="+mn-ea"/>
              </a:rPr>
              <a:t>2.2.1 Java</a:t>
            </a:r>
            <a:r>
              <a:rPr lang="zh-CN" altLang="en-US">
                <a:sym typeface="+mn-ea"/>
              </a:rPr>
              <a:t>继承关系的实现</a:t>
            </a:r>
            <a:r>
              <a:rPr lang="en-US" altLang="zh-CN">
                <a:sym typeface="+mn-ea"/>
              </a:rPr>
              <a:t> </a:t>
            </a:r>
            <a:r>
              <a:rPr lang="en-US" altLang="zh-CN" sz="2400">
                <a:sym typeface="+mn-ea"/>
              </a:rPr>
              <a:t>4/4</a:t>
            </a:r>
            <a:r>
              <a:rPr lang="en-US" altLang="zh-CN">
                <a:sym typeface="+mn-ea"/>
              </a:rPr>
              <a:t> </a:t>
            </a:r>
          </a:p>
        </p:txBody>
      </p:sp>
      <p:sp>
        <p:nvSpPr>
          <p:cNvPr id="7" name="日期占位符 6"/>
          <p:cNvSpPr>
            <a:spLocks noGrp="1"/>
          </p:cNvSpPr>
          <p:nvPr>
            <p:ph type="dt" sz="half" idx="10"/>
            <p:custDataLst>
              <p:tags r:id="rId1"/>
            </p:custDataLst>
          </p:nvPr>
        </p:nvSpPr>
        <p:spPr/>
        <p:txBody>
          <a:bodyPr/>
          <a:lstStyle/>
          <a:p>
            <a:fld id="{8BEB6EB5-CC0D-C94C-91B9-9EA1B45E848E}" type="datetime1">
              <a:rPr kumimoji="1" lang="zh-CN" altLang="en-US" smtClean="0"/>
              <a:t>2024/10/16</a:t>
            </a:fld>
            <a:endParaRPr kumimoji="1" lang="zh-CN" altLang="en-US" sz="900"/>
          </a:p>
        </p:txBody>
      </p:sp>
      <p:sp>
        <p:nvSpPr>
          <p:cNvPr id="8" name="页脚占位符 7"/>
          <p:cNvSpPr>
            <a:spLocks noGrp="1"/>
          </p:cNvSpPr>
          <p:nvPr>
            <p:ph type="ftr" sz="quarter" idx="11"/>
            <p:custDataLst>
              <p:tags r:id="rId2"/>
            </p:custDataLst>
          </p:nvPr>
        </p:nvSpPr>
        <p:spPr/>
        <p:txBody>
          <a:bodyPr/>
          <a:lstStyle/>
          <a:p>
            <a:r>
              <a:rPr kumimoji="1" lang="zh-CN" altLang="en-US" dirty="0"/>
              <a:t>西北工业大学软件学院</a:t>
            </a:r>
            <a:endParaRPr kumimoji="1" lang="zh-CN" altLang="en-US" sz="900" dirty="0"/>
          </a:p>
        </p:txBody>
      </p:sp>
      <p:sp>
        <p:nvSpPr>
          <p:cNvPr id="9" name="灯片编号占位符 8"/>
          <p:cNvSpPr>
            <a:spLocks noGrp="1"/>
          </p:cNvSpPr>
          <p:nvPr>
            <p:ph type="sldNum" sz="quarter" idx="12"/>
            <p:custDataLst>
              <p:tags r:id="rId3"/>
            </p:custDataLst>
          </p:nvPr>
        </p:nvSpPr>
        <p:spPr/>
        <p:txBody>
          <a:bodyPr/>
          <a:lstStyle/>
          <a:p>
            <a:fld id="{5A1A6423-77BD-D842-A714-25250E903C41}" type="slidenum">
              <a:rPr kumimoji="1" lang="zh-CN" altLang="en-US" smtClean="0"/>
              <a:t>118</a:t>
            </a:fld>
            <a:endParaRPr kumimoji="1" lang="zh-CN" altLang="en-US" sz="900"/>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a:lnSpc>
                <a:spcPct val="110000"/>
              </a:lnSpc>
            </a:pPr>
            <a:r>
              <a:rPr lang="en-US" altLang="zh-CN" sz="2800">
                <a:solidFill>
                  <a:srgbClr val="034DA0"/>
                </a:solidFill>
              </a:rPr>
              <a:t>Java</a:t>
            </a:r>
            <a:r>
              <a:rPr lang="zh-CN" altLang="en-US" sz="2800">
                <a:solidFill>
                  <a:srgbClr val="034DA0"/>
                </a:solidFill>
              </a:rPr>
              <a:t>对象的生成过程</a:t>
            </a:r>
          </a:p>
          <a:p>
            <a:pPr marL="514350" indent="-514350">
              <a:buAutoNum type="arabicPeriod"/>
            </a:pPr>
            <a:r>
              <a:rPr lang="zh-CN" altLang="en-US" sz="2400"/>
              <a:t>类型为</a:t>
            </a:r>
            <a:r>
              <a:rPr lang="en-US" altLang="zh-CN" sz="2400"/>
              <a:t>Employee</a:t>
            </a:r>
            <a:r>
              <a:rPr lang="zh-CN" altLang="en-US" sz="2400"/>
              <a:t>的一个对象首次创建时，或者</a:t>
            </a:r>
            <a:r>
              <a:rPr lang="en-US" altLang="zh-CN" sz="2400"/>
              <a:t>Employee</a:t>
            </a:r>
            <a:r>
              <a:rPr lang="zh-CN" altLang="en-US" sz="2400"/>
              <a:t>类的静态方法或数据首次调用时，</a:t>
            </a:r>
            <a:r>
              <a:rPr lang="en-US" altLang="zh-CN" sz="2400"/>
              <a:t>Java</a:t>
            </a:r>
            <a:r>
              <a:rPr lang="zh-CN" altLang="en-US" sz="2400"/>
              <a:t>解释器查找环境变量</a:t>
            </a:r>
            <a:r>
              <a:rPr lang="en-US" altLang="zh-CN" sz="2400"/>
              <a:t>classpath</a:t>
            </a:r>
            <a:r>
              <a:rPr lang="zh-CN" altLang="en-US" sz="2400"/>
              <a:t>所指定的位置，找到并装载</a:t>
            </a:r>
            <a:r>
              <a:rPr lang="en-US" altLang="zh-CN" sz="2400"/>
              <a:t>Employee.class。</a:t>
            </a:r>
          </a:p>
          <a:p>
            <a:pPr marL="514350" indent="-514350">
              <a:buAutoNum type="arabicPeriod"/>
            </a:pPr>
            <a:r>
              <a:rPr lang="en-US" altLang="zh-CN" sz="2400"/>
              <a:t>Employee.class</a:t>
            </a:r>
            <a:r>
              <a:rPr lang="zh-CN" altLang="en-US" sz="2400"/>
              <a:t>装载后，如果它有超类，那么便会继续装载它的超类，如果超类还有超类，便会继续转载第二个超类，依次类推。从超类到</a:t>
            </a:r>
            <a:r>
              <a:rPr lang="en-US" altLang="zh-CN" sz="2400"/>
              <a:t>Employee</a:t>
            </a:r>
            <a:r>
              <a:rPr lang="zh-CN" altLang="en-US" sz="2400"/>
              <a:t>类的所有静态初始化模块顺序运行，静态初始化动作仅发生一次。</a:t>
            </a:r>
            <a:endParaRPr lang="en-US" altLang="zh-CN" sz="2400"/>
          </a:p>
          <a:p>
            <a:endParaRPr lang="en-US" altLang="zh-CN" sz="2400"/>
          </a:p>
        </p:txBody>
      </p:sp>
      <p:sp>
        <p:nvSpPr>
          <p:cNvPr id="3" name="标题 2"/>
          <p:cNvSpPr>
            <a:spLocks noGrp="1"/>
          </p:cNvSpPr>
          <p:nvPr>
            <p:ph type="title"/>
          </p:nvPr>
        </p:nvSpPr>
        <p:spPr/>
        <p:txBody>
          <a:bodyPr/>
          <a:lstStyle/>
          <a:p>
            <a:r>
              <a:rPr lang="en-US" altLang="zh-CN"/>
              <a:t>2.2.2 </a:t>
            </a:r>
            <a:r>
              <a:rPr lang="zh-CN" altLang="en-US"/>
              <a:t>对象的生成过程</a:t>
            </a:r>
            <a:r>
              <a:rPr lang="en-US" altLang="zh-CN"/>
              <a:t> </a:t>
            </a:r>
            <a:r>
              <a:rPr lang="en-US" altLang="zh-CN" sz="2400"/>
              <a:t>1/2</a:t>
            </a:r>
          </a:p>
        </p:txBody>
      </p:sp>
      <p:sp>
        <p:nvSpPr>
          <p:cNvPr id="7" name="日期占位符 6"/>
          <p:cNvSpPr>
            <a:spLocks noGrp="1"/>
          </p:cNvSpPr>
          <p:nvPr>
            <p:ph type="dt" sz="half" idx="10"/>
            <p:custDataLst>
              <p:tags r:id="rId1"/>
            </p:custDataLst>
          </p:nvPr>
        </p:nvSpPr>
        <p:spPr/>
        <p:txBody>
          <a:bodyPr/>
          <a:lstStyle/>
          <a:p>
            <a:fld id="{8BEB6EB5-CC0D-C94C-91B9-9EA1B45E848E}" type="datetime1">
              <a:rPr kumimoji="1" lang="zh-CN" altLang="en-US" smtClean="0"/>
              <a:t>2024/10/16</a:t>
            </a:fld>
            <a:endParaRPr kumimoji="1" lang="zh-CN" altLang="en-US" sz="900"/>
          </a:p>
        </p:txBody>
      </p:sp>
      <p:sp>
        <p:nvSpPr>
          <p:cNvPr id="8" name="页脚占位符 7"/>
          <p:cNvSpPr>
            <a:spLocks noGrp="1"/>
          </p:cNvSpPr>
          <p:nvPr>
            <p:ph type="ftr" sz="quarter" idx="11"/>
            <p:custDataLst>
              <p:tags r:id="rId2"/>
            </p:custDataLst>
          </p:nvPr>
        </p:nvSpPr>
        <p:spPr/>
        <p:txBody>
          <a:bodyPr/>
          <a:lstStyle/>
          <a:p>
            <a:r>
              <a:rPr kumimoji="1" lang="zh-CN" altLang="en-US" dirty="0"/>
              <a:t>西北工业大学软件学院</a:t>
            </a:r>
            <a:endParaRPr kumimoji="1" lang="zh-CN" altLang="en-US" sz="900" dirty="0"/>
          </a:p>
        </p:txBody>
      </p:sp>
      <p:sp>
        <p:nvSpPr>
          <p:cNvPr id="9" name="灯片编号占位符 8"/>
          <p:cNvSpPr>
            <a:spLocks noGrp="1"/>
          </p:cNvSpPr>
          <p:nvPr>
            <p:ph type="sldNum" sz="quarter" idx="12"/>
            <p:custDataLst>
              <p:tags r:id="rId3"/>
            </p:custDataLst>
          </p:nvPr>
        </p:nvSpPr>
        <p:spPr/>
        <p:txBody>
          <a:bodyPr/>
          <a:lstStyle/>
          <a:p>
            <a:fld id="{5A1A6423-77BD-D842-A714-25250E903C41}" type="slidenum">
              <a:rPr kumimoji="1" lang="zh-CN" altLang="en-US" smtClean="0"/>
              <a:t>119</a:t>
            </a:fld>
            <a:endParaRPr kumimoji="1" lang="zh-CN" altLang="en-US" sz="90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1" name="Picture 2"/>
          <p:cNvPicPr>
            <a:picLocks noChangeAspect="1"/>
          </p:cNvPicPr>
          <p:nvPr>
            <p:custDataLst>
              <p:tags r:id="rId1"/>
            </p:custDataLst>
          </p:nvPr>
        </p:nvPicPr>
        <p:blipFill>
          <a:blip r:embed="rId4"/>
          <a:stretch>
            <a:fillRect/>
          </a:stretch>
        </p:blipFill>
        <p:spPr>
          <a:xfrm>
            <a:off x="614363" y="1331913"/>
            <a:ext cx="7989887" cy="4545012"/>
          </a:xfrm>
          <a:prstGeom prst="rect">
            <a:avLst/>
          </a:prstGeom>
          <a:noFill/>
          <a:ln w="9525">
            <a:noFill/>
          </a:ln>
        </p:spPr>
      </p:pic>
      <p:sp>
        <p:nvSpPr>
          <p:cNvPr id="2" name="内容占位符 1"/>
          <p:cNvSpPr>
            <a:spLocks noGrp="1"/>
          </p:cNvSpPr>
          <p:nvPr>
            <p:ph idx="1"/>
          </p:nvPr>
        </p:nvSpPr>
        <p:spPr/>
        <p:txBody>
          <a:bodyPr/>
          <a:lstStyle/>
          <a:p>
            <a:pPr marL="0" indent="0">
              <a:lnSpc>
                <a:spcPct val="130000"/>
              </a:lnSpc>
              <a:buNone/>
            </a:pPr>
            <a:r>
              <a:rPr lang="en-US" altLang="zh-CN" sz="2800">
                <a:solidFill>
                  <a:srgbClr val="034EA2"/>
                </a:solidFill>
                <a:sym typeface="+mn-ea"/>
              </a:rPr>
              <a:t>Java</a:t>
            </a:r>
            <a:r>
              <a:rPr lang="zh-CN" altLang="en-US" sz="2800">
                <a:solidFill>
                  <a:srgbClr val="034EA2"/>
                </a:solidFill>
                <a:sym typeface="+mn-ea"/>
              </a:rPr>
              <a:t>编译运行</a:t>
            </a:r>
            <a:endParaRPr lang="zh-CN" altLang="en-US" sz="2800">
              <a:solidFill>
                <a:srgbClr val="034EA2"/>
              </a:solidFill>
            </a:endParaRPr>
          </a:p>
          <a:p>
            <a:endParaRPr lang="zh-CN" altLang="en-US" sz="2800">
              <a:solidFill>
                <a:srgbClr val="034EA2"/>
              </a:solidFill>
            </a:endParaRPr>
          </a:p>
        </p:txBody>
      </p:sp>
      <p:sp>
        <p:nvSpPr>
          <p:cNvPr id="3" name="标题 2"/>
          <p:cNvSpPr>
            <a:spLocks noGrp="1"/>
          </p:cNvSpPr>
          <p:nvPr>
            <p:ph type="title"/>
          </p:nvPr>
        </p:nvSpPr>
        <p:spPr/>
        <p:txBody>
          <a:bodyPr/>
          <a:lstStyle/>
          <a:p>
            <a:r>
              <a:rPr lang="en-US" altLang="zh-CN">
                <a:sym typeface="+mn-ea"/>
              </a:rPr>
              <a:t>2.1.1 Java</a:t>
            </a:r>
            <a:r>
              <a:rPr lang="zh-CN" altLang="en-US">
                <a:sym typeface="+mn-ea"/>
              </a:rPr>
              <a:t>语言概述</a:t>
            </a:r>
            <a:r>
              <a:rPr lang="en-US" altLang="zh-CN">
                <a:sym typeface="+mn-ea"/>
              </a:rPr>
              <a:t> </a:t>
            </a:r>
            <a:r>
              <a:rPr lang="en-US" altLang="zh-CN" sz="2400">
                <a:sym typeface="+mn-ea"/>
              </a:rPr>
              <a:t>9/10</a:t>
            </a:r>
          </a:p>
        </p:txBody>
      </p:sp>
      <p:sp>
        <p:nvSpPr>
          <p:cNvPr id="4" name="日期占位符 3"/>
          <p:cNvSpPr>
            <a:spLocks noGrp="1"/>
          </p:cNvSpPr>
          <p:nvPr>
            <p:ph type="dt" sz="half" idx="10"/>
          </p:nvPr>
        </p:nvSpPr>
        <p:spPr/>
        <p:txBody>
          <a:bodyPr/>
          <a:lstStyle/>
          <a:p>
            <a:fld id="{8BEB6EB5-CC0D-C94C-91B9-9EA1B45E848E}" type="datetime1">
              <a:rPr kumimoji="1" lang="zh-CN" altLang="en-US" smtClean="0"/>
              <a:t>2024/10/16</a:t>
            </a:fld>
            <a:endParaRPr kumimoji="1" lang="zh-CN" altLang="en-US" sz="900"/>
          </a:p>
        </p:txBody>
      </p:sp>
      <p:sp>
        <p:nvSpPr>
          <p:cNvPr id="5" name="页脚占位符 4"/>
          <p:cNvSpPr>
            <a:spLocks noGrp="1"/>
          </p:cNvSpPr>
          <p:nvPr>
            <p:ph type="ftr" sz="quarter" idx="11"/>
          </p:nvPr>
        </p:nvSpPr>
        <p:spPr/>
        <p:txBody>
          <a:bodyPr/>
          <a:lstStyle/>
          <a:p>
            <a:r>
              <a:rPr kumimoji="1" lang="zh-CN" altLang="en-US" dirty="0"/>
              <a:t>西北工业大学软件学院</a:t>
            </a:r>
            <a:endParaRPr kumimoji="1" lang="zh-CN" altLang="en-US" sz="900" dirty="0"/>
          </a:p>
        </p:txBody>
      </p:sp>
      <p:sp>
        <p:nvSpPr>
          <p:cNvPr id="6" name="灯片编号占位符 5"/>
          <p:cNvSpPr>
            <a:spLocks noGrp="1"/>
          </p:cNvSpPr>
          <p:nvPr>
            <p:ph type="sldNum" sz="quarter" idx="12"/>
          </p:nvPr>
        </p:nvSpPr>
        <p:spPr/>
        <p:txBody>
          <a:bodyPr/>
          <a:lstStyle/>
          <a:p>
            <a:fld id="{5A1A6423-77BD-D842-A714-25250E903C41}" type="slidenum">
              <a:rPr kumimoji="1" lang="zh-CN" altLang="en-US" smtClean="0"/>
              <a:t>12</a:t>
            </a:fld>
            <a:endParaRPr kumimoji="1" lang="zh-CN" altLang="en-US" sz="900"/>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fontScale="80000"/>
          </a:bodyPr>
          <a:lstStyle/>
          <a:p>
            <a:pPr>
              <a:lnSpc>
                <a:spcPct val="110000"/>
              </a:lnSpc>
            </a:pPr>
            <a:r>
              <a:rPr lang="en-US" altLang="zh-CN" sz="3500">
                <a:solidFill>
                  <a:srgbClr val="034DA0"/>
                </a:solidFill>
                <a:sym typeface="+mn-ea"/>
              </a:rPr>
              <a:t>Java</a:t>
            </a:r>
            <a:r>
              <a:rPr lang="zh-CN" altLang="en-US" sz="3500">
                <a:solidFill>
                  <a:srgbClr val="034DA0"/>
                </a:solidFill>
                <a:sym typeface="+mn-ea"/>
              </a:rPr>
              <a:t>对象的生成过程</a:t>
            </a:r>
            <a:endParaRPr lang="zh-CN" altLang="en-US" sz="3500"/>
          </a:p>
          <a:p>
            <a:pPr marL="514350" indent="-514350">
              <a:lnSpc>
                <a:spcPct val="140000"/>
              </a:lnSpc>
              <a:buFont typeface="+mj-lt"/>
              <a:buAutoNum type="arabicPeriod" startAt="3"/>
            </a:pPr>
            <a:r>
              <a:rPr lang="zh-CN" altLang="en-US" sz="3000"/>
              <a:t>当</a:t>
            </a:r>
            <a:r>
              <a:rPr lang="en-US" altLang="zh-CN" sz="3000"/>
              <a:t>1.</a:t>
            </a:r>
            <a:r>
              <a:rPr lang="zh-CN" altLang="en-US" sz="3000"/>
              <a:t>中是创建一个</a:t>
            </a:r>
            <a:r>
              <a:rPr lang="en-US" altLang="zh-CN" sz="3000"/>
              <a:t> Employee</a:t>
            </a:r>
            <a:r>
              <a:rPr lang="zh-CN" altLang="en-US" sz="3000"/>
              <a:t>对象时，从超类到</a:t>
            </a:r>
            <a:r>
              <a:rPr lang="en-US" altLang="zh-CN" sz="3000"/>
              <a:t>Employee</a:t>
            </a:r>
            <a:r>
              <a:rPr lang="zh-CN" altLang="en-US" sz="3000"/>
              <a:t>类会分别顺序执行如下步骤：</a:t>
            </a:r>
          </a:p>
          <a:p>
            <a:pPr marL="457200" lvl="1" indent="0">
              <a:lnSpc>
                <a:spcPct val="140000"/>
              </a:lnSpc>
              <a:buNone/>
            </a:pPr>
            <a:r>
              <a:rPr lang="en-US" altLang="zh-CN">
                <a:solidFill>
                  <a:srgbClr val="034DA0"/>
                </a:solidFill>
                <a:effectLst/>
              </a:rPr>
              <a:t>3.1</a:t>
            </a:r>
            <a:r>
              <a:rPr lang="en-US" altLang="zh-CN"/>
              <a:t>  </a:t>
            </a:r>
            <a:r>
              <a:rPr lang="zh-CN" altLang="en-US"/>
              <a:t>会在堆里分配一个足够的存储空间。</a:t>
            </a:r>
          </a:p>
          <a:p>
            <a:pPr marL="457200" lvl="1" indent="0">
              <a:lnSpc>
                <a:spcPct val="140000"/>
              </a:lnSpc>
              <a:buNone/>
            </a:pPr>
            <a:r>
              <a:rPr lang="en-US" altLang="zh-CN">
                <a:solidFill>
                  <a:srgbClr val="034DA0"/>
                </a:solidFill>
                <a:effectLst/>
              </a:rPr>
              <a:t>3.2</a:t>
            </a:r>
            <a:r>
              <a:rPr lang="en-US" altLang="zh-CN"/>
              <a:t>  </a:t>
            </a:r>
            <a:r>
              <a:rPr lang="zh-CN" altLang="en-US"/>
              <a:t>系统会先用默认值初始化对象的成员变量 。</a:t>
            </a:r>
          </a:p>
          <a:p>
            <a:pPr marL="457200" lvl="1" indent="0">
              <a:lnSpc>
                <a:spcPct val="140000"/>
              </a:lnSpc>
              <a:buNone/>
            </a:pPr>
            <a:r>
              <a:rPr lang="en-US" altLang="zh-CN">
                <a:solidFill>
                  <a:srgbClr val="034DA0"/>
                </a:solidFill>
                <a:effectLst/>
              </a:rPr>
              <a:t>3.3</a:t>
            </a:r>
            <a:r>
              <a:rPr lang="en-US" altLang="zh-CN"/>
              <a:t>  </a:t>
            </a:r>
            <a:r>
              <a:rPr lang="zh-CN" altLang="en-US"/>
              <a:t>执行所有出现于数据定义处的初始化动作。</a:t>
            </a:r>
          </a:p>
          <a:p>
            <a:pPr marL="457200" lvl="1" indent="0">
              <a:lnSpc>
                <a:spcPct val="140000"/>
              </a:lnSpc>
              <a:buNone/>
            </a:pPr>
            <a:r>
              <a:rPr lang="en-US" altLang="zh-CN">
                <a:solidFill>
                  <a:srgbClr val="034DA0"/>
                </a:solidFill>
                <a:effectLst/>
              </a:rPr>
              <a:t>3.4 </a:t>
            </a:r>
            <a:r>
              <a:rPr lang="en-US" altLang="zh-CN"/>
              <a:t> </a:t>
            </a:r>
            <a:r>
              <a:rPr lang="zh-CN" altLang="en-US"/>
              <a:t>执行构造函数。</a:t>
            </a:r>
          </a:p>
          <a:p>
            <a:pPr>
              <a:lnSpc>
                <a:spcPct val="140000"/>
              </a:lnSpc>
            </a:pPr>
            <a:r>
              <a:rPr lang="zh-CN" altLang="en-US" sz="3000"/>
              <a:t>如果应用程序没有结束，在同一个应用程序中再创建类型</a:t>
            </a:r>
            <a:r>
              <a:rPr lang="en-US" altLang="zh-CN" sz="3000"/>
              <a:t>Employee</a:t>
            </a:r>
            <a:r>
              <a:rPr lang="zh-CN" altLang="en-US" sz="3000"/>
              <a:t>的对象时，则从步骤</a:t>
            </a:r>
            <a:r>
              <a:rPr lang="en-US" altLang="zh-CN" sz="3000"/>
              <a:t>3</a:t>
            </a:r>
            <a:r>
              <a:rPr lang="zh-CN" altLang="en-US" sz="3000"/>
              <a:t>开始顺序执行</a:t>
            </a:r>
          </a:p>
          <a:p>
            <a:endParaRPr lang="zh-CN" altLang="en-US" sz="3000"/>
          </a:p>
        </p:txBody>
      </p:sp>
      <p:sp>
        <p:nvSpPr>
          <p:cNvPr id="3" name="标题 2"/>
          <p:cNvSpPr>
            <a:spLocks noGrp="1"/>
          </p:cNvSpPr>
          <p:nvPr>
            <p:ph type="title"/>
          </p:nvPr>
        </p:nvSpPr>
        <p:spPr/>
        <p:txBody>
          <a:bodyPr/>
          <a:lstStyle/>
          <a:p>
            <a:r>
              <a:rPr lang="en-US" altLang="zh-CN">
                <a:sym typeface="+mn-ea"/>
              </a:rPr>
              <a:t>2.2.2 </a:t>
            </a:r>
            <a:r>
              <a:rPr lang="zh-CN" altLang="en-US">
                <a:sym typeface="+mn-ea"/>
              </a:rPr>
              <a:t>对象的生成过程</a:t>
            </a:r>
            <a:r>
              <a:rPr lang="en-US" altLang="zh-CN">
                <a:sym typeface="+mn-ea"/>
              </a:rPr>
              <a:t> </a:t>
            </a:r>
            <a:r>
              <a:rPr lang="en-US" altLang="zh-CN" sz="2400">
                <a:sym typeface="+mn-ea"/>
              </a:rPr>
              <a:t>2/2</a:t>
            </a:r>
          </a:p>
        </p:txBody>
      </p:sp>
      <p:sp>
        <p:nvSpPr>
          <p:cNvPr id="7" name="日期占位符 6"/>
          <p:cNvSpPr>
            <a:spLocks noGrp="1"/>
          </p:cNvSpPr>
          <p:nvPr>
            <p:ph type="dt" sz="half" idx="10"/>
            <p:custDataLst>
              <p:tags r:id="rId1"/>
            </p:custDataLst>
          </p:nvPr>
        </p:nvSpPr>
        <p:spPr/>
        <p:txBody>
          <a:bodyPr/>
          <a:lstStyle/>
          <a:p>
            <a:fld id="{8BEB6EB5-CC0D-C94C-91B9-9EA1B45E848E}" type="datetime1">
              <a:rPr kumimoji="1" lang="zh-CN" altLang="en-US" smtClean="0"/>
              <a:t>2024/10/16</a:t>
            </a:fld>
            <a:endParaRPr kumimoji="1" lang="zh-CN" altLang="en-US" sz="900"/>
          </a:p>
        </p:txBody>
      </p:sp>
      <p:sp>
        <p:nvSpPr>
          <p:cNvPr id="8" name="页脚占位符 7"/>
          <p:cNvSpPr>
            <a:spLocks noGrp="1"/>
          </p:cNvSpPr>
          <p:nvPr>
            <p:ph type="ftr" sz="quarter" idx="11"/>
            <p:custDataLst>
              <p:tags r:id="rId2"/>
            </p:custDataLst>
          </p:nvPr>
        </p:nvSpPr>
        <p:spPr/>
        <p:txBody>
          <a:bodyPr/>
          <a:lstStyle/>
          <a:p>
            <a:r>
              <a:rPr kumimoji="1" lang="zh-CN" altLang="en-US" dirty="0"/>
              <a:t>西北工业大学软件学院</a:t>
            </a:r>
            <a:endParaRPr kumimoji="1" lang="zh-CN" altLang="en-US" sz="900" dirty="0"/>
          </a:p>
        </p:txBody>
      </p:sp>
      <p:sp>
        <p:nvSpPr>
          <p:cNvPr id="9" name="灯片编号占位符 8"/>
          <p:cNvSpPr>
            <a:spLocks noGrp="1"/>
          </p:cNvSpPr>
          <p:nvPr>
            <p:ph type="sldNum" sz="quarter" idx="12"/>
            <p:custDataLst>
              <p:tags r:id="rId3"/>
            </p:custDataLst>
          </p:nvPr>
        </p:nvSpPr>
        <p:spPr/>
        <p:txBody>
          <a:bodyPr/>
          <a:lstStyle/>
          <a:p>
            <a:fld id="{5A1A6423-77BD-D842-A714-25250E903C41}" type="slidenum">
              <a:rPr kumimoji="1" lang="zh-CN" altLang="en-US" smtClean="0"/>
              <a:t>120</a:t>
            </a:fld>
            <a:endParaRPr kumimoji="1" lang="zh-CN" altLang="en-US" sz="900"/>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a:bodyPr>
          <a:lstStyle/>
          <a:p>
            <a:pPr lvl="0">
              <a:lnSpc>
                <a:spcPct val="110000"/>
              </a:lnSpc>
            </a:pPr>
            <a:r>
              <a:rPr lang="zh-CN" altLang="en-US" sz="2800">
                <a:solidFill>
                  <a:srgbClr val="034DA0"/>
                </a:solidFill>
                <a:effectLst/>
                <a:sym typeface="+mn-ea"/>
              </a:rPr>
              <a:t>向上转型</a:t>
            </a:r>
            <a:r>
              <a:rPr lang="en-US" altLang="zh-CN" sz="2800">
                <a:solidFill>
                  <a:srgbClr val="034DA0"/>
                </a:solidFill>
                <a:effectLst/>
              </a:rPr>
              <a:t>(</a:t>
            </a:r>
            <a:r>
              <a:rPr lang="en-US" altLang="zh-CN" sz="2800">
                <a:solidFill>
                  <a:srgbClr val="034DA0"/>
                </a:solidFill>
                <a:effectLst/>
                <a:sym typeface="+mn-ea"/>
              </a:rPr>
              <a:t>Upcasting</a:t>
            </a:r>
            <a:r>
              <a:rPr lang="en-US" altLang="zh-CN" sz="2800">
                <a:solidFill>
                  <a:srgbClr val="034DA0"/>
                </a:solidFill>
                <a:effectLst/>
              </a:rPr>
              <a:t>)</a:t>
            </a:r>
          </a:p>
          <a:p>
            <a:pPr lvl="0">
              <a:lnSpc>
                <a:spcPct val="130000"/>
              </a:lnSpc>
            </a:pPr>
            <a:r>
              <a:rPr lang="en-US" altLang="zh-CN" sz="2400"/>
              <a:t> </a:t>
            </a:r>
            <a:r>
              <a:rPr lang="zh-CN" altLang="en-US" sz="2400"/>
              <a:t>将一个子类对象的实例或引用变量赋给其父类（祖先类）的引用变量，即为向上转型，向上转型总是合法的</a:t>
            </a:r>
            <a:endParaRPr lang="en-US" altLang="zh-CN" sz="2400"/>
          </a:p>
          <a:p>
            <a:pPr lvl="1" algn="l">
              <a:lnSpc>
                <a:spcPct val="140000"/>
              </a:lnSpc>
              <a:buSzTx/>
            </a:pPr>
            <a:endParaRPr lang="en-US" altLang="zh-CN" sz="2400">
              <a:sym typeface="+mn-ea"/>
            </a:endParaRPr>
          </a:p>
          <a:p>
            <a:pPr lvl="1" algn="l">
              <a:lnSpc>
                <a:spcPct val="140000"/>
              </a:lnSpc>
              <a:buSzTx/>
            </a:pPr>
            <a:endParaRPr lang="en-US" altLang="zh-CN" sz="2400">
              <a:sym typeface="+mn-ea"/>
            </a:endParaRPr>
          </a:p>
          <a:p>
            <a:pPr lvl="0" algn="l">
              <a:lnSpc>
                <a:spcPct val="140000"/>
              </a:lnSpc>
              <a:buSzTx/>
            </a:pPr>
            <a:r>
              <a:rPr lang="en-US" altLang="zh-CN" sz="2400">
                <a:sym typeface="+mn-ea"/>
              </a:rPr>
              <a:t>类型为Person的引用变量</a:t>
            </a:r>
            <a:r>
              <a:rPr lang="en-US" altLang="zh-CN" sz="2400">
                <a:effectLst/>
                <a:latin typeface="等线" panose="02010600030101010101" charset="-122"/>
                <a:ea typeface="等线" panose="02010600030101010101" charset="-122"/>
                <a:sym typeface="+mn-ea"/>
              </a:rPr>
              <a:t>onePerson </a:t>
            </a:r>
            <a:r>
              <a:rPr lang="en-US" altLang="zh-CN" sz="2400">
                <a:sym typeface="+mn-ea"/>
              </a:rPr>
              <a:t>/</a:t>
            </a:r>
            <a:r>
              <a:rPr lang="en-US" altLang="zh-CN" sz="2400" dirty="0">
                <a:effectLst/>
                <a:latin typeface="等线" panose="02010600030101010101" charset="-122"/>
                <a:ea typeface="等线" panose="02010600030101010101" charset="-122"/>
                <a:sym typeface="+mn-ea"/>
              </a:rPr>
              <a:t>anotherPerson</a:t>
            </a:r>
            <a:r>
              <a:rPr lang="en-US" altLang="zh-CN" sz="2400">
                <a:sym typeface="+mn-ea"/>
              </a:rPr>
              <a:t>，指向了一个Employe实例，</a:t>
            </a:r>
            <a:r>
              <a:rPr lang="zh-CN" altLang="en-US" sz="2400">
                <a:sym typeface="+mn-ea"/>
              </a:rPr>
              <a:t>因为继承关系表明，</a:t>
            </a:r>
            <a:r>
              <a:rPr lang="en-US" altLang="zh-CN" sz="2400">
                <a:sym typeface="+mn-ea"/>
              </a:rPr>
              <a:t>Employee</a:t>
            </a:r>
            <a:r>
              <a:rPr lang="zh-CN" altLang="en-US" sz="2400">
                <a:sym typeface="+mn-ea"/>
              </a:rPr>
              <a:t>必然是一个</a:t>
            </a:r>
            <a:r>
              <a:rPr lang="en-US" altLang="zh-CN" sz="2400">
                <a:sym typeface="+mn-ea"/>
              </a:rPr>
              <a:t>Person</a:t>
            </a:r>
            <a:r>
              <a:rPr lang="zh-CN" altLang="en-US" sz="2400">
                <a:sym typeface="+mn-ea"/>
              </a:rPr>
              <a:t>，因此向上转型是合理的；但</a:t>
            </a:r>
            <a:r>
              <a:rPr lang="en-US" altLang="zh-CN" sz="2400">
                <a:sym typeface="+mn-ea"/>
              </a:rPr>
              <a:t>Person</a:t>
            </a:r>
            <a:r>
              <a:rPr lang="zh-CN" altLang="en-US" sz="2400">
                <a:sym typeface="+mn-ea"/>
              </a:rPr>
              <a:t>并不知道</a:t>
            </a:r>
            <a:r>
              <a:rPr lang="en-US" altLang="zh-CN" sz="2400">
                <a:sym typeface="+mn-ea"/>
              </a:rPr>
              <a:t>Employee</a:t>
            </a:r>
            <a:r>
              <a:rPr lang="zh-CN" altLang="en-US" sz="2400">
                <a:sym typeface="+mn-ea"/>
              </a:rPr>
              <a:t>扩展了哪些变量或方法，因此无法访问它们。</a:t>
            </a:r>
            <a:endParaRPr kumimoji="0" lang="en-US" altLang="zh-CN" sz="2400" b="1" i="0" u="none" strike="noStrike" cap="none" spc="0" normalizeH="0" baseline="0">
              <a:solidFill>
                <a:schemeClr val="accent1"/>
              </a:solidFill>
              <a:effectLst>
                <a:outerShdw blurRad="38100" dist="25400" dir="5400000" algn="ctr" rotWithShape="0">
                  <a:srgbClr val="6E747A">
                    <a:alpha val="43000"/>
                  </a:srgbClr>
                </a:outerShdw>
              </a:effectLst>
              <a:ea typeface="+mn-ea"/>
            </a:endParaRPr>
          </a:p>
        </p:txBody>
      </p:sp>
      <p:sp>
        <p:nvSpPr>
          <p:cNvPr id="3" name="标题 2"/>
          <p:cNvSpPr>
            <a:spLocks noGrp="1"/>
          </p:cNvSpPr>
          <p:nvPr>
            <p:ph type="title"/>
          </p:nvPr>
        </p:nvSpPr>
        <p:spPr/>
        <p:txBody>
          <a:bodyPr/>
          <a:lstStyle/>
          <a:p>
            <a:r>
              <a:rPr lang="en-US" altLang="zh-CN"/>
              <a:t>2.2.3 </a:t>
            </a:r>
            <a:r>
              <a:rPr lang="zh-CN" altLang="en-US"/>
              <a:t>对象转型</a:t>
            </a:r>
            <a:r>
              <a:rPr lang="en-US" altLang="zh-CN"/>
              <a:t> </a:t>
            </a:r>
            <a:r>
              <a:rPr lang="en-US" altLang="zh-CN" sz="2400"/>
              <a:t>1/4</a:t>
            </a:r>
          </a:p>
        </p:txBody>
      </p:sp>
      <p:sp>
        <p:nvSpPr>
          <p:cNvPr id="69640" name="AutoShape 8"/>
          <p:cNvSpPr/>
          <p:nvPr>
            <p:custDataLst>
              <p:tags r:id="rId1"/>
            </p:custDataLst>
          </p:nvPr>
        </p:nvSpPr>
        <p:spPr>
          <a:xfrm>
            <a:off x="527050" y="2834005"/>
            <a:ext cx="8296275" cy="1249680"/>
          </a:xfrm>
          <a:prstGeom prst="roundRect">
            <a:avLst>
              <a:gd name="adj" fmla="val 10010"/>
            </a:avLst>
          </a:prstGeom>
          <a:noFill/>
          <a:ln w="12700" cap="flat" cmpd="sng">
            <a:solidFill>
              <a:schemeClr val="hlink"/>
            </a:solidFill>
            <a:prstDash val="sysDot"/>
            <a:headEnd type="none" w="med" len="med"/>
            <a:tailEnd type="none" w="med" len="med"/>
          </a:ln>
        </p:spPr>
        <p:txBody>
          <a:bodyPr wrap="none" anchor="ctr" anchorCtr="0"/>
          <a:lstStyle>
            <a:lvl1pPr marL="469900" indent="-469900" algn="l" rtl="0" eaLnBrk="0" fontAlgn="base" hangingPunct="0">
              <a:spcBef>
                <a:spcPct val="20000"/>
              </a:spcBef>
              <a:spcAft>
                <a:spcPct val="0"/>
              </a:spcAft>
              <a:buClr>
                <a:schemeClr val="accent2"/>
              </a:buClr>
              <a:buFont typeface="Wingdings" panose="05000000000000000000" pitchFamily="2" charset="2"/>
              <a:buChar char="o"/>
              <a:defRPr sz="3000" b="0">
                <a:solidFill>
                  <a:schemeClr val="tx1"/>
                </a:solidFill>
                <a:latin typeface="+mn-lt"/>
                <a:ea typeface="+mn-ea"/>
                <a:cs typeface="+mn-cs"/>
              </a:defRPr>
            </a:lvl1pPr>
            <a:lvl2pPr marL="908050" indent="-436880" algn="l" rtl="0" eaLnBrk="0" fontAlgn="base" hangingPunct="0">
              <a:spcBef>
                <a:spcPct val="20000"/>
              </a:spcBef>
              <a:spcAft>
                <a:spcPct val="0"/>
              </a:spcAft>
              <a:buClr>
                <a:schemeClr val="accent2"/>
              </a:buClr>
              <a:buFont typeface="Wingdings" panose="05000000000000000000" pitchFamily="2" charset="2"/>
              <a:buChar char="n"/>
              <a:defRPr sz="2600">
                <a:solidFill>
                  <a:schemeClr val="tx1"/>
                </a:solidFill>
                <a:latin typeface="Verdana" panose="020B0604030504040204" pitchFamily="34" charset="0"/>
                <a:ea typeface="+mn-ea"/>
              </a:defRPr>
            </a:lvl2pPr>
            <a:lvl3pPr marL="1304925" indent="-395605" algn="l" rtl="0" eaLnBrk="0" fontAlgn="base" hangingPunct="0">
              <a:spcBef>
                <a:spcPct val="20000"/>
              </a:spcBef>
              <a:spcAft>
                <a:spcPct val="0"/>
              </a:spcAft>
              <a:buClr>
                <a:schemeClr val="accent2"/>
              </a:buClr>
              <a:buFont typeface="Wingdings" panose="05000000000000000000" pitchFamily="2" charset="2"/>
              <a:buChar char="o"/>
              <a:defRPr sz="2300">
                <a:solidFill>
                  <a:schemeClr val="tx1"/>
                </a:solidFill>
                <a:latin typeface="Verdana" panose="020B0604030504040204" pitchFamily="34" charset="0"/>
                <a:ea typeface="+mn-ea"/>
              </a:defRPr>
            </a:lvl3pPr>
            <a:lvl4pPr marL="1694180" indent="-387350" algn="l" rtl="0" eaLnBrk="0" fontAlgn="base" hangingPunct="0">
              <a:spcBef>
                <a:spcPct val="20000"/>
              </a:spcBef>
              <a:spcAft>
                <a:spcPct val="0"/>
              </a:spcAft>
              <a:buClr>
                <a:schemeClr val="accent2"/>
              </a:buClr>
              <a:buFont typeface="Wingdings" panose="05000000000000000000" pitchFamily="2" charset="2"/>
              <a:buChar char="n"/>
              <a:defRPr sz="2000">
                <a:solidFill>
                  <a:schemeClr val="tx1"/>
                </a:solidFill>
                <a:latin typeface="Verdana" panose="020B0604030504040204" pitchFamily="34" charset="0"/>
                <a:ea typeface="+mn-ea"/>
              </a:defRPr>
            </a:lvl4pPr>
            <a:lvl5pPr marL="2094230" indent="-398780" algn="l" rtl="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mn-ea"/>
              </a:defRPr>
            </a:lvl5pPr>
          </a:lstStyle>
          <a:p>
            <a:pPr marL="0" lvl="1" indent="0" algn="l">
              <a:lnSpc>
                <a:spcPct val="130000"/>
              </a:lnSpc>
              <a:spcBef>
                <a:spcPts val="0"/>
              </a:spcBef>
              <a:buNone/>
            </a:pPr>
            <a:r>
              <a:rPr lang="en-US" altLang="zh-CN" sz="2000" b="1">
                <a:solidFill>
                  <a:schemeClr val="tx1"/>
                </a:solidFill>
                <a:effectLst/>
                <a:latin typeface="等线" panose="02010600030101010101" charset="-122"/>
                <a:ea typeface="等线" panose="02010600030101010101" charset="-122"/>
                <a:sym typeface="+mn-ea"/>
              </a:rPr>
              <a:t>Employee employee = </a:t>
            </a:r>
            <a:r>
              <a:rPr lang="en-US" altLang="zh-CN" sz="2000" b="1">
                <a:solidFill>
                  <a:srgbClr val="034DA0"/>
                </a:solidFill>
                <a:effectLst/>
                <a:latin typeface="等线" panose="02010600030101010101" charset="-122"/>
                <a:ea typeface="等线" panose="02010600030101010101" charset="-122"/>
                <a:sym typeface="+mn-ea"/>
              </a:rPr>
              <a:t>new </a:t>
            </a:r>
            <a:r>
              <a:rPr lang="en-US" altLang="zh-CN" sz="2000" b="1">
                <a:solidFill>
                  <a:schemeClr val="tx1"/>
                </a:solidFill>
                <a:effectLst/>
                <a:latin typeface="等线" panose="02010600030101010101" charset="-122"/>
                <a:ea typeface="等线" panose="02010600030101010101" charset="-122"/>
                <a:sym typeface="+mn-ea"/>
              </a:rPr>
              <a:t>Employee("Wang", "</a:t>
            </a:r>
            <a:r>
              <a:rPr lang="zh-CN" altLang="en-US" sz="2000" b="1">
                <a:solidFill>
                  <a:schemeClr val="tx1"/>
                </a:solidFill>
                <a:effectLst/>
                <a:latin typeface="等线" panose="02010600030101010101" charset="-122"/>
                <a:ea typeface="等线" panose="02010600030101010101" charset="-122"/>
                <a:sym typeface="+mn-ea"/>
              </a:rPr>
              <a:t>东祥路</a:t>
            </a:r>
            <a:r>
              <a:rPr lang="en-US" altLang="zh-CN" sz="2000" b="1">
                <a:solidFill>
                  <a:schemeClr val="tx1"/>
                </a:solidFill>
                <a:effectLst/>
                <a:latin typeface="等线" panose="02010600030101010101" charset="-122"/>
                <a:ea typeface="等线" panose="02010600030101010101" charset="-122"/>
                <a:sym typeface="+mn-ea"/>
              </a:rPr>
              <a:t>1</a:t>
            </a:r>
            <a:r>
              <a:rPr lang="zh-CN" altLang="en-US" sz="2000" b="1">
                <a:solidFill>
                  <a:schemeClr val="tx1"/>
                </a:solidFill>
                <a:effectLst/>
                <a:latin typeface="等线" panose="02010600030101010101" charset="-122"/>
                <a:ea typeface="等线" panose="02010600030101010101" charset="-122"/>
                <a:sym typeface="+mn-ea"/>
              </a:rPr>
              <a:t>号</a:t>
            </a:r>
            <a:r>
              <a:rPr lang="en-US" altLang="zh-CN" sz="2000" b="1">
                <a:solidFill>
                  <a:schemeClr val="tx1"/>
                </a:solidFill>
                <a:effectLst/>
                <a:latin typeface="等线" panose="02010600030101010101" charset="-122"/>
                <a:ea typeface="等线" panose="02010600030101010101" charset="-122"/>
                <a:sym typeface="+mn-ea"/>
              </a:rPr>
              <a:t>", 8000.0);</a:t>
            </a:r>
            <a:endParaRPr lang="en-US" altLang="zh-CN" sz="2000" b="1">
              <a:solidFill>
                <a:schemeClr val="tx1"/>
              </a:solidFill>
              <a:effectLst/>
              <a:latin typeface="等线" panose="02010600030101010101" charset="-122"/>
              <a:ea typeface="等线" panose="02010600030101010101" charset="-122"/>
            </a:endParaRPr>
          </a:p>
          <a:p>
            <a:pPr marL="0" lvl="1" indent="0" algn="l">
              <a:lnSpc>
                <a:spcPct val="130000"/>
              </a:lnSpc>
              <a:spcBef>
                <a:spcPts val="0"/>
              </a:spcBef>
              <a:buSzTx/>
              <a:buNone/>
            </a:pPr>
            <a:r>
              <a:rPr lang="en-US" altLang="zh-CN" sz="2000" b="1">
                <a:solidFill>
                  <a:schemeClr val="tx1"/>
                </a:solidFill>
                <a:effectLst/>
                <a:latin typeface="等线" panose="02010600030101010101" charset="-122"/>
                <a:ea typeface="等线" panose="02010600030101010101" charset="-122"/>
                <a:sym typeface="+mn-ea"/>
              </a:rPr>
              <a:t>Person onePerson = employee;</a:t>
            </a:r>
          </a:p>
          <a:p>
            <a:pPr marL="0" lvl="1" indent="0" algn="l">
              <a:lnSpc>
                <a:spcPct val="130000"/>
              </a:lnSpc>
              <a:spcBef>
                <a:spcPts val="0"/>
              </a:spcBef>
              <a:buSzTx/>
              <a:buNone/>
            </a:pPr>
            <a:r>
              <a:rPr lang="en-US" altLang="zh-CN" sz="2000" b="1" dirty="0">
                <a:solidFill>
                  <a:schemeClr val="tx1"/>
                </a:solidFill>
                <a:effectLst/>
                <a:latin typeface="等线" panose="02010600030101010101" charset="-122"/>
                <a:ea typeface="等线" panose="02010600030101010101" charset="-122"/>
                <a:sym typeface="+mn-ea"/>
              </a:rPr>
              <a:t>Person anotherPerson = </a:t>
            </a:r>
            <a:r>
              <a:rPr lang="en-US" altLang="zh-CN" sz="2000" b="1">
                <a:solidFill>
                  <a:srgbClr val="034DA0"/>
                </a:solidFill>
                <a:effectLst/>
                <a:latin typeface="等线" panose="02010600030101010101" charset="-122"/>
                <a:ea typeface="等线" panose="02010600030101010101" charset="-122"/>
                <a:sym typeface="+mn-ea"/>
              </a:rPr>
              <a:t>new </a:t>
            </a:r>
            <a:r>
              <a:rPr lang="en-US" altLang="zh-CN" sz="2000" b="1">
                <a:effectLst/>
                <a:latin typeface="等线" panose="02010600030101010101" charset="-122"/>
                <a:ea typeface="等线" panose="02010600030101010101" charset="-122"/>
                <a:sym typeface="+mn-ea"/>
              </a:rPr>
              <a:t>Employee("Li", "</a:t>
            </a:r>
            <a:r>
              <a:rPr lang="zh-CN" altLang="en-US" sz="2000" b="1">
                <a:effectLst/>
                <a:latin typeface="等线" panose="02010600030101010101" charset="-122"/>
                <a:ea typeface="等线" panose="02010600030101010101" charset="-122"/>
                <a:sym typeface="+mn-ea"/>
              </a:rPr>
              <a:t>友谊西路</a:t>
            </a:r>
            <a:r>
              <a:rPr lang="en-US" altLang="zh-CN" sz="2000" b="1">
                <a:effectLst/>
                <a:latin typeface="等线" panose="02010600030101010101" charset="-122"/>
                <a:ea typeface="等线" panose="02010600030101010101" charset="-122"/>
                <a:sym typeface="+mn-ea"/>
              </a:rPr>
              <a:t>127</a:t>
            </a:r>
            <a:r>
              <a:rPr lang="zh-CN" altLang="en-US" sz="2000" b="1">
                <a:effectLst/>
                <a:latin typeface="等线" panose="02010600030101010101" charset="-122"/>
                <a:ea typeface="等线" panose="02010600030101010101" charset="-122"/>
                <a:sym typeface="+mn-ea"/>
              </a:rPr>
              <a:t>号</a:t>
            </a:r>
            <a:r>
              <a:rPr lang="en-US" altLang="zh-CN" sz="2000" b="1">
                <a:effectLst/>
                <a:latin typeface="等线" panose="02010600030101010101" charset="-122"/>
                <a:ea typeface="等线" panose="02010600030101010101" charset="-122"/>
                <a:sym typeface="+mn-ea"/>
              </a:rPr>
              <a:t>", 9000.0);</a:t>
            </a:r>
            <a:endParaRPr lang="en-US" altLang="zh-CN" sz="2000" b="1" dirty="0">
              <a:solidFill>
                <a:schemeClr val="tx1"/>
              </a:solidFill>
              <a:effectLst/>
              <a:latin typeface="等线" panose="02010600030101010101" charset="-122"/>
              <a:ea typeface="等线" panose="02010600030101010101" charset="-122"/>
              <a:sym typeface="+mn-ea"/>
            </a:endParaRPr>
          </a:p>
        </p:txBody>
      </p:sp>
      <p:sp>
        <p:nvSpPr>
          <p:cNvPr id="7" name="日期占位符 6"/>
          <p:cNvSpPr>
            <a:spLocks noGrp="1"/>
          </p:cNvSpPr>
          <p:nvPr>
            <p:ph type="dt" sz="half" idx="10"/>
            <p:custDataLst>
              <p:tags r:id="rId2"/>
            </p:custDataLst>
          </p:nvPr>
        </p:nvSpPr>
        <p:spPr/>
        <p:txBody>
          <a:bodyPr/>
          <a:lstStyle/>
          <a:p>
            <a:fld id="{8BEB6EB5-CC0D-C94C-91B9-9EA1B45E848E}" type="datetime1">
              <a:rPr kumimoji="1" lang="zh-CN" altLang="en-US" smtClean="0"/>
              <a:t>2024/10/16</a:t>
            </a:fld>
            <a:endParaRPr kumimoji="1" lang="zh-CN" altLang="en-US" sz="900"/>
          </a:p>
        </p:txBody>
      </p:sp>
      <p:sp>
        <p:nvSpPr>
          <p:cNvPr id="8" name="页脚占位符 7"/>
          <p:cNvSpPr>
            <a:spLocks noGrp="1"/>
          </p:cNvSpPr>
          <p:nvPr>
            <p:ph type="ftr" sz="quarter" idx="11"/>
            <p:custDataLst>
              <p:tags r:id="rId3"/>
            </p:custDataLst>
          </p:nvPr>
        </p:nvSpPr>
        <p:spPr/>
        <p:txBody>
          <a:bodyPr/>
          <a:lstStyle/>
          <a:p>
            <a:r>
              <a:rPr kumimoji="1" lang="zh-CN" altLang="en-US" dirty="0"/>
              <a:t>西北工业大学软件学院</a:t>
            </a:r>
            <a:endParaRPr kumimoji="1" lang="zh-CN" altLang="en-US" sz="900" dirty="0"/>
          </a:p>
        </p:txBody>
      </p:sp>
      <p:sp>
        <p:nvSpPr>
          <p:cNvPr id="9" name="灯片编号占位符 8"/>
          <p:cNvSpPr>
            <a:spLocks noGrp="1"/>
          </p:cNvSpPr>
          <p:nvPr>
            <p:ph type="sldNum" sz="quarter" idx="12"/>
            <p:custDataLst>
              <p:tags r:id="rId4"/>
            </p:custDataLst>
          </p:nvPr>
        </p:nvSpPr>
        <p:spPr/>
        <p:txBody>
          <a:bodyPr/>
          <a:lstStyle/>
          <a:p>
            <a:fld id="{5A1A6423-77BD-D842-A714-25250E903C41}" type="slidenum">
              <a:rPr kumimoji="1" lang="zh-CN" altLang="en-US" smtClean="0"/>
              <a:t>121</a:t>
            </a:fld>
            <a:endParaRPr kumimoji="1" lang="zh-CN" altLang="en-US" sz="9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6" fill="hold" grpId="0" nodeType="clickEffect">
                                  <p:stCondLst>
                                    <p:cond delay="0"/>
                                  </p:stCondLst>
                                  <p:childTnLst>
                                    <p:set>
                                      <p:cBhvr>
                                        <p:cTn id="6" dur="1" fill="hold">
                                          <p:stCondLst>
                                            <p:cond delay="0"/>
                                          </p:stCondLst>
                                        </p:cTn>
                                        <p:tgtEl>
                                          <p:spTgt spid="69640"/>
                                        </p:tgtEl>
                                        <p:attrNameLst>
                                          <p:attrName>style.visibility</p:attrName>
                                        </p:attrNameLst>
                                      </p:cBhvr>
                                      <p:to>
                                        <p:strVal val="visible"/>
                                      </p:to>
                                    </p:set>
                                    <p:animEffect transition="in" filter="barn(inHorizontal)">
                                      <p:cBhvr>
                                        <p:cTn id="7" dur="500"/>
                                        <p:tgtEl>
                                          <p:spTgt spid="6964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
                                            <p:txEl>
                                              <p:pRg st="4" end="4"/>
                                            </p:txEl>
                                          </p:spTgt>
                                        </p:tgtEl>
                                        <p:attrNameLst>
                                          <p:attrName>style.visibility</p:attrName>
                                        </p:attrNameLst>
                                      </p:cBhvr>
                                      <p:to>
                                        <p:strVal val="visible"/>
                                      </p:to>
                                    </p:set>
                                    <p:animEffect transition="in" filter="dissolve">
                                      <p:cBhvr>
                                        <p:cTn id="12" dur="500"/>
                                        <p:tgtEl>
                                          <p:spTgt spid="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640" grpId="0" bldLvl="0" animBg="1"/>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lnSpcReduction="10000"/>
          </a:bodyPr>
          <a:lstStyle/>
          <a:p>
            <a:pPr>
              <a:lnSpc>
                <a:spcPct val="120000"/>
              </a:lnSpc>
            </a:pPr>
            <a:r>
              <a:rPr lang="zh-CN" altLang="en-US" sz="2800">
                <a:solidFill>
                  <a:srgbClr val="034DA0"/>
                </a:solidFill>
                <a:effectLst/>
                <a:sym typeface="+mn-ea"/>
              </a:rPr>
              <a:t>向上转型</a:t>
            </a:r>
            <a:r>
              <a:rPr lang="en-US" altLang="zh-CN" sz="2800">
                <a:solidFill>
                  <a:srgbClr val="034DA0"/>
                </a:solidFill>
                <a:effectLst/>
                <a:sym typeface="+mn-ea"/>
              </a:rPr>
              <a:t>(Upcasting)</a:t>
            </a:r>
            <a:endParaRPr lang="zh-CN" altLang="en-US" sz="2800" dirty="0">
              <a:latin typeface="Times New Roman" panose="02020603050405020304" pitchFamily="18" charset="0"/>
              <a:sym typeface="+mn-ea"/>
            </a:endParaRPr>
          </a:p>
          <a:p>
            <a:pPr>
              <a:lnSpc>
                <a:spcPct val="140000"/>
              </a:lnSpc>
            </a:pPr>
            <a:r>
              <a:rPr lang="zh-CN" altLang="en-US" sz="2400" dirty="0">
                <a:latin typeface="Times New Roman" panose="02020603050405020304" pitchFamily="18" charset="0"/>
                <a:sym typeface="+mn-ea"/>
              </a:rPr>
              <a:t>父类的引用变量虽然指向子类对象，但不能通过该引用调用子类所特有的方法；</a:t>
            </a:r>
          </a:p>
          <a:p>
            <a:endParaRPr lang="zh-CN" altLang="en-US" sz="2800" dirty="0">
              <a:latin typeface="Times New Roman" panose="02020603050405020304" pitchFamily="18" charset="0"/>
              <a:sym typeface="+mn-ea"/>
            </a:endParaRPr>
          </a:p>
          <a:p>
            <a:endParaRPr lang="zh-CN" altLang="en-US" sz="2800" dirty="0">
              <a:latin typeface="Times New Roman" panose="02020603050405020304" pitchFamily="18" charset="0"/>
              <a:sym typeface="+mn-ea"/>
            </a:endParaRPr>
          </a:p>
          <a:p>
            <a:endParaRPr lang="zh-CN" altLang="en-US" sz="2800" dirty="0">
              <a:latin typeface="Times New Roman" panose="02020603050405020304" pitchFamily="18" charset="0"/>
              <a:sym typeface="+mn-ea"/>
            </a:endParaRPr>
          </a:p>
          <a:p>
            <a:pPr>
              <a:lnSpc>
                <a:spcPct val="140000"/>
              </a:lnSpc>
            </a:pPr>
            <a:r>
              <a:rPr lang="zh-CN" altLang="en-US" sz="2400" dirty="0">
                <a:latin typeface="Times New Roman" panose="02020603050405020304" pitchFamily="18" charset="0"/>
                <a:sym typeface="+mn-ea"/>
              </a:rPr>
              <a:t>如果想通过该父类对象的引用调用子类所特有的方法，则必须对其进行</a:t>
            </a:r>
            <a:r>
              <a:rPr lang="zh-CN" altLang="en-US" sz="2400" dirty="0">
                <a:solidFill>
                  <a:srgbClr val="034DA0"/>
                </a:solidFill>
                <a:effectLst/>
                <a:latin typeface="Times New Roman" panose="02020603050405020304" pitchFamily="18" charset="0"/>
                <a:sym typeface="+mn-ea"/>
              </a:rPr>
              <a:t>强制类型转换（向下类型转换）</a:t>
            </a:r>
            <a:endParaRPr lang="zh-CN" altLang="en-US" sz="2400" dirty="0">
              <a:solidFill>
                <a:srgbClr val="034DA0"/>
              </a:solidFill>
              <a:latin typeface="Times New Roman" panose="02020603050405020304" pitchFamily="18" charset="0"/>
            </a:endParaRPr>
          </a:p>
          <a:p>
            <a:endParaRPr lang="zh-CN" altLang="en-US" sz="2400" dirty="0">
              <a:solidFill>
                <a:srgbClr val="034DA0"/>
              </a:solidFill>
              <a:latin typeface="Times New Roman" panose="02020603050405020304" pitchFamily="18" charset="0"/>
              <a:sym typeface="+mn-ea"/>
            </a:endParaRPr>
          </a:p>
        </p:txBody>
      </p:sp>
      <p:sp>
        <p:nvSpPr>
          <p:cNvPr id="3" name="标题 2"/>
          <p:cNvSpPr>
            <a:spLocks noGrp="1"/>
          </p:cNvSpPr>
          <p:nvPr>
            <p:ph type="title"/>
          </p:nvPr>
        </p:nvSpPr>
        <p:spPr/>
        <p:txBody>
          <a:bodyPr/>
          <a:lstStyle/>
          <a:p>
            <a:r>
              <a:rPr lang="en-US" altLang="zh-CN">
                <a:sym typeface="+mn-ea"/>
              </a:rPr>
              <a:t>2.2.3 </a:t>
            </a:r>
            <a:r>
              <a:rPr lang="zh-CN" altLang="en-US">
                <a:sym typeface="+mn-ea"/>
              </a:rPr>
              <a:t>对象转型</a:t>
            </a:r>
            <a:r>
              <a:rPr lang="en-US" altLang="zh-CN">
                <a:sym typeface="+mn-ea"/>
              </a:rPr>
              <a:t> </a:t>
            </a:r>
            <a:r>
              <a:rPr lang="en-US" altLang="zh-CN" sz="2400">
                <a:sym typeface="+mn-ea"/>
              </a:rPr>
              <a:t>2/4</a:t>
            </a:r>
          </a:p>
        </p:txBody>
      </p:sp>
      <p:sp>
        <p:nvSpPr>
          <p:cNvPr id="4" name="日期占位符 3"/>
          <p:cNvSpPr>
            <a:spLocks noGrp="1"/>
          </p:cNvSpPr>
          <p:nvPr>
            <p:ph type="dt" sz="half" idx="10"/>
          </p:nvPr>
        </p:nvSpPr>
        <p:spPr/>
        <p:txBody>
          <a:bodyPr/>
          <a:lstStyle/>
          <a:p>
            <a:fld id="{8BEB6EB5-CC0D-C94C-91B9-9EA1B45E848E}" type="datetime1">
              <a:rPr kumimoji="1" lang="zh-CN" altLang="en-US" smtClean="0"/>
              <a:t>2024/10/16</a:t>
            </a:fld>
            <a:endParaRPr kumimoji="1" lang="zh-CN" altLang="en-US" sz="900"/>
          </a:p>
        </p:txBody>
      </p:sp>
      <p:sp>
        <p:nvSpPr>
          <p:cNvPr id="5" name="页脚占位符 4"/>
          <p:cNvSpPr>
            <a:spLocks noGrp="1"/>
          </p:cNvSpPr>
          <p:nvPr>
            <p:ph type="ftr" sz="quarter" idx="11"/>
          </p:nvPr>
        </p:nvSpPr>
        <p:spPr/>
        <p:txBody>
          <a:bodyPr/>
          <a:lstStyle/>
          <a:p>
            <a:r>
              <a:rPr kumimoji="1" lang="zh-CN" altLang="en-US" dirty="0"/>
              <a:t>西北工业大学软件学院</a:t>
            </a:r>
            <a:endParaRPr kumimoji="1" lang="zh-CN" altLang="en-US" sz="900" dirty="0"/>
          </a:p>
        </p:txBody>
      </p:sp>
      <p:sp>
        <p:nvSpPr>
          <p:cNvPr id="6" name="灯片编号占位符 5"/>
          <p:cNvSpPr>
            <a:spLocks noGrp="1"/>
          </p:cNvSpPr>
          <p:nvPr>
            <p:ph type="sldNum" sz="quarter" idx="12"/>
          </p:nvPr>
        </p:nvSpPr>
        <p:spPr/>
        <p:txBody>
          <a:bodyPr/>
          <a:lstStyle/>
          <a:p>
            <a:fld id="{5A1A6423-77BD-D842-A714-25250E903C41}" type="slidenum">
              <a:rPr kumimoji="1" lang="zh-CN" altLang="en-US" smtClean="0"/>
              <a:t>122</a:t>
            </a:fld>
            <a:endParaRPr kumimoji="1" lang="zh-CN" altLang="en-US" sz="900"/>
          </a:p>
        </p:txBody>
      </p:sp>
      <p:sp>
        <p:nvSpPr>
          <p:cNvPr id="69640" name="AutoShape 8"/>
          <p:cNvSpPr/>
          <p:nvPr>
            <p:custDataLst>
              <p:tags r:id="rId1"/>
            </p:custDataLst>
          </p:nvPr>
        </p:nvSpPr>
        <p:spPr>
          <a:xfrm>
            <a:off x="628650" y="2860675"/>
            <a:ext cx="7499350" cy="1937385"/>
          </a:xfrm>
          <a:prstGeom prst="roundRect">
            <a:avLst>
              <a:gd name="adj" fmla="val 16667"/>
            </a:avLst>
          </a:prstGeom>
          <a:noFill/>
          <a:ln w="12700" cap="flat" cmpd="sng">
            <a:solidFill>
              <a:schemeClr val="hlink"/>
            </a:solidFill>
            <a:prstDash val="sysDot"/>
            <a:headEnd type="none" w="med" len="med"/>
            <a:tailEnd type="none" w="med" len="med"/>
          </a:ln>
        </p:spPr>
        <p:txBody>
          <a:bodyPr wrap="none" anchor="ctr" anchorCtr="0"/>
          <a:lstStyle>
            <a:lvl1pPr marL="469900" indent="-469900" algn="l" rtl="0" eaLnBrk="0" fontAlgn="base" hangingPunct="0">
              <a:spcBef>
                <a:spcPct val="20000"/>
              </a:spcBef>
              <a:spcAft>
                <a:spcPct val="0"/>
              </a:spcAft>
              <a:buClr>
                <a:schemeClr val="accent2"/>
              </a:buClr>
              <a:buFont typeface="Wingdings" panose="05000000000000000000" pitchFamily="2" charset="2"/>
              <a:buChar char="o"/>
              <a:defRPr sz="3000" b="0">
                <a:solidFill>
                  <a:schemeClr val="tx1"/>
                </a:solidFill>
                <a:latin typeface="+mn-lt"/>
                <a:ea typeface="+mn-ea"/>
                <a:cs typeface="+mn-cs"/>
              </a:defRPr>
            </a:lvl1pPr>
            <a:lvl2pPr marL="908050" indent="-436880" algn="l" rtl="0" eaLnBrk="0" fontAlgn="base" hangingPunct="0">
              <a:spcBef>
                <a:spcPct val="20000"/>
              </a:spcBef>
              <a:spcAft>
                <a:spcPct val="0"/>
              </a:spcAft>
              <a:buClr>
                <a:schemeClr val="accent2"/>
              </a:buClr>
              <a:buFont typeface="Wingdings" panose="05000000000000000000" pitchFamily="2" charset="2"/>
              <a:buChar char="n"/>
              <a:defRPr sz="2600">
                <a:solidFill>
                  <a:schemeClr val="tx1"/>
                </a:solidFill>
                <a:latin typeface="Verdana" panose="020B0604030504040204" pitchFamily="34" charset="0"/>
                <a:ea typeface="+mn-ea"/>
              </a:defRPr>
            </a:lvl2pPr>
            <a:lvl3pPr marL="1304925" indent="-395605" algn="l" rtl="0" eaLnBrk="0" fontAlgn="base" hangingPunct="0">
              <a:spcBef>
                <a:spcPct val="20000"/>
              </a:spcBef>
              <a:spcAft>
                <a:spcPct val="0"/>
              </a:spcAft>
              <a:buClr>
                <a:schemeClr val="accent2"/>
              </a:buClr>
              <a:buFont typeface="Wingdings" panose="05000000000000000000" pitchFamily="2" charset="2"/>
              <a:buChar char="o"/>
              <a:defRPr sz="2300">
                <a:solidFill>
                  <a:schemeClr val="tx1"/>
                </a:solidFill>
                <a:latin typeface="Verdana" panose="020B0604030504040204" pitchFamily="34" charset="0"/>
                <a:ea typeface="+mn-ea"/>
              </a:defRPr>
            </a:lvl3pPr>
            <a:lvl4pPr marL="1694180" indent="-387350" algn="l" rtl="0" eaLnBrk="0" fontAlgn="base" hangingPunct="0">
              <a:spcBef>
                <a:spcPct val="20000"/>
              </a:spcBef>
              <a:spcAft>
                <a:spcPct val="0"/>
              </a:spcAft>
              <a:buClr>
                <a:schemeClr val="accent2"/>
              </a:buClr>
              <a:buFont typeface="Wingdings" panose="05000000000000000000" pitchFamily="2" charset="2"/>
              <a:buChar char="n"/>
              <a:defRPr sz="2000">
                <a:solidFill>
                  <a:schemeClr val="tx1"/>
                </a:solidFill>
                <a:latin typeface="Verdana" panose="020B0604030504040204" pitchFamily="34" charset="0"/>
                <a:ea typeface="+mn-ea"/>
              </a:defRPr>
            </a:lvl4pPr>
            <a:lvl5pPr marL="2094230" indent="-398780" algn="l" rtl="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mn-ea"/>
              </a:defRPr>
            </a:lvl5pPr>
          </a:lstStyle>
          <a:p>
            <a:pPr marL="469900" lvl="0" indent="-469900" algn="l" eaLnBrk="1" hangingPunct="1">
              <a:lnSpc>
                <a:spcPct val="125000"/>
              </a:lnSpc>
              <a:buFontTx/>
              <a:buNone/>
            </a:pPr>
            <a:r>
              <a:rPr lang="en-US" altLang="zh-CN" sz="2400" b="1" dirty="0">
                <a:solidFill>
                  <a:schemeClr val="tx1"/>
                </a:solidFill>
                <a:effectLst/>
              </a:rPr>
              <a:t>String name = </a:t>
            </a:r>
            <a:r>
              <a:rPr lang="en-US" altLang="zh-CN" sz="2400" b="1">
                <a:effectLst/>
                <a:latin typeface="等线" panose="02010600030101010101" charset="-122"/>
                <a:ea typeface="等线" panose="02010600030101010101" charset="-122"/>
                <a:sym typeface="+mn-ea"/>
              </a:rPr>
              <a:t>onePerson</a:t>
            </a:r>
            <a:r>
              <a:rPr lang="en-US" altLang="zh-CN" sz="2400" b="1" dirty="0">
                <a:solidFill>
                  <a:schemeClr val="tx1"/>
                </a:solidFill>
                <a:effectLst/>
              </a:rPr>
              <a:t>.getName();      </a:t>
            </a:r>
          </a:p>
          <a:p>
            <a:pPr marL="469900" lvl="0" indent="-469900" algn="l" eaLnBrk="1" hangingPunct="1">
              <a:lnSpc>
                <a:spcPct val="125000"/>
              </a:lnSpc>
              <a:buFontTx/>
              <a:buNone/>
            </a:pPr>
            <a:r>
              <a:rPr lang="en-US" altLang="zh-CN" sz="2400" b="1" dirty="0">
                <a:solidFill>
                  <a:schemeClr val="tx1"/>
                </a:solidFill>
                <a:effectLst/>
              </a:rPr>
              <a:t>String address = </a:t>
            </a:r>
            <a:r>
              <a:rPr lang="en-US" altLang="zh-CN" sz="2400" b="1">
                <a:effectLst/>
                <a:latin typeface="等线" panose="02010600030101010101" charset="-122"/>
                <a:ea typeface="等线" panose="02010600030101010101" charset="-122"/>
                <a:sym typeface="+mn-ea"/>
              </a:rPr>
              <a:t>onePerson</a:t>
            </a:r>
            <a:r>
              <a:rPr lang="en-US" altLang="zh-CN" sz="2400" b="1" dirty="0">
                <a:solidFill>
                  <a:schemeClr val="tx1"/>
                </a:solidFill>
                <a:effectLst/>
              </a:rPr>
              <a:t>.getAddress();   </a:t>
            </a:r>
          </a:p>
          <a:p>
            <a:pPr marL="469900" lvl="0" indent="-469900" algn="l" eaLnBrk="1" hangingPunct="1">
              <a:lnSpc>
                <a:spcPct val="125000"/>
              </a:lnSpc>
              <a:buFontTx/>
              <a:buNone/>
            </a:pPr>
            <a:r>
              <a:rPr lang="en-US" altLang="zh-CN" sz="2400" b="1" dirty="0">
                <a:solidFill>
                  <a:schemeClr val="tx1"/>
                </a:solidFill>
                <a:effectLst/>
              </a:rPr>
              <a:t>double salary = </a:t>
            </a:r>
            <a:r>
              <a:rPr lang="en-US" altLang="zh-CN" sz="2400" b="1">
                <a:effectLst/>
                <a:latin typeface="等线" panose="02010600030101010101" charset="-122"/>
                <a:ea typeface="等线" panose="02010600030101010101" charset="-122"/>
                <a:sym typeface="+mn-ea"/>
              </a:rPr>
              <a:t>onePerson</a:t>
            </a:r>
            <a:r>
              <a:rPr lang="en-US" altLang="zh-CN" sz="2400" b="1" dirty="0">
                <a:solidFill>
                  <a:schemeClr val="tx1"/>
                </a:solidFill>
                <a:effectLst/>
              </a:rPr>
              <a:t>.getSalary();   </a:t>
            </a:r>
            <a:r>
              <a:rPr lang="en-US" altLang="zh-CN" sz="2000" b="1" i="1" dirty="0">
                <a:solidFill>
                  <a:schemeClr val="accent1"/>
                </a:solidFill>
                <a:effectLst>
                  <a:outerShdw blurRad="38100" dist="25400" dir="5400000" algn="ctr" rotWithShape="0">
                    <a:srgbClr val="6E747A">
                      <a:alpha val="43000"/>
                    </a:srgbClr>
                  </a:outerShdw>
                </a:effectLst>
              </a:rPr>
              <a:t>  </a:t>
            </a:r>
            <a:endParaRPr lang="en-US" altLang="zh-CN" sz="2000" b="1" i="1" dirty="0">
              <a:solidFill>
                <a:schemeClr val="accent1"/>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endParaRPr>
          </a:p>
        </p:txBody>
      </p:sp>
      <p:sp>
        <p:nvSpPr>
          <p:cNvPr id="7" name="文本框 6"/>
          <p:cNvSpPr txBox="1"/>
          <p:nvPr/>
        </p:nvSpPr>
        <p:spPr>
          <a:xfrm>
            <a:off x="6252845" y="2978785"/>
            <a:ext cx="591185" cy="583565"/>
          </a:xfrm>
          <a:prstGeom prst="rect">
            <a:avLst/>
          </a:prstGeom>
          <a:noFill/>
        </p:spPr>
        <p:txBody>
          <a:bodyPr wrap="none" rtlCol="0" anchor="t">
            <a:spAutoFit/>
          </a:bodyPr>
          <a:lstStyle/>
          <a:p>
            <a:pPr algn="l"/>
            <a:r>
              <a:rPr lang="zh-CN" altLang="en-US" sz="3200" b="1" dirty="0">
                <a:solidFill>
                  <a:schemeClr val="accent6"/>
                </a:solidFill>
                <a:latin typeface="微软雅黑" panose="020B0503020204020204" charset="-122"/>
                <a:ea typeface="微软雅黑" panose="020B0503020204020204" charset="-122"/>
              </a:rPr>
              <a:t>✔</a:t>
            </a:r>
          </a:p>
        </p:txBody>
      </p:sp>
      <p:sp>
        <p:nvSpPr>
          <p:cNvPr id="8" name="文本框 7"/>
          <p:cNvSpPr txBox="1"/>
          <p:nvPr>
            <p:custDataLst>
              <p:tags r:id="rId2"/>
            </p:custDataLst>
          </p:nvPr>
        </p:nvSpPr>
        <p:spPr>
          <a:xfrm>
            <a:off x="6628130" y="3592195"/>
            <a:ext cx="591185" cy="583565"/>
          </a:xfrm>
          <a:prstGeom prst="rect">
            <a:avLst/>
          </a:prstGeom>
          <a:noFill/>
        </p:spPr>
        <p:txBody>
          <a:bodyPr wrap="none" rtlCol="0" anchor="t">
            <a:spAutoFit/>
          </a:bodyPr>
          <a:lstStyle/>
          <a:p>
            <a:pPr algn="l"/>
            <a:r>
              <a:rPr lang="zh-CN" altLang="en-US" sz="3200" b="1" dirty="0">
                <a:solidFill>
                  <a:schemeClr val="accent6"/>
                </a:solidFill>
                <a:latin typeface="微软雅黑" panose="020B0503020204020204" charset="-122"/>
                <a:ea typeface="微软雅黑" panose="020B0503020204020204" charset="-122"/>
              </a:rPr>
              <a:t>✔</a:t>
            </a:r>
          </a:p>
        </p:txBody>
      </p:sp>
      <p:sp>
        <p:nvSpPr>
          <p:cNvPr id="9" name="文本框 8"/>
          <p:cNvSpPr txBox="1"/>
          <p:nvPr/>
        </p:nvSpPr>
        <p:spPr>
          <a:xfrm>
            <a:off x="6309360" y="4164330"/>
            <a:ext cx="591185" cy="583565"/>
          </a:xfrm>
          <a:prstGeom prst="rect">
            <a:avLst/>
          </a:prstGeom>
          <a:noFill/>
        </p:spPr>
        <p:txBody>
          <a:bodyPr wrap="none" rtlCol="0" anchor="t">
            <a:spAutoFit/>
          </a:bodyPr>
          <a:lstStyle/>
          <a:p>
            <a:pPr algn="l"/>
            <a:r>
              <a:rPr lang="zh-CN" altLang="en-US" sz="3200" b="1" dirty="0">
                <a:solidFill>
                  <a:schemeClr val="accent2"/>
                </a:solidFill>
                <a:latin typeface="微软雅黑" panose="020B0503020204020204" charset="-122"/>
                <a:ea typeface="微软雅黑" panose="020B0503020204020204" charset="-122"/>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6" fill="hold" grpId="0" nodeType="clickEffect">
                                  <p:stCondLst>
                                    <p:cond delay="0"/>
                                  </p:stCondLst>
                                  <p:childTnLst>
                                    <p:set>
                                      <p:cBhvr>
                                        <p:cTn id="6" dur="1" fill="hold">
                                          <p:stCondLst>
                                            <p:cond delay="0"/>
                                          </p:stCondLst>
                                        </p:cTn>
                                        <p:tgtEl>
                                          <p:spTgt spid="69640"/>
                                        </p:tgtEl>
                                        <p:attrNameLst>
                                          <p:attrName>style.visibility</p:attrName>
                                        </p:attrNameLst>
                                      </p:cBhvr>
                                      <p:to>
                                        <p:strVal val="visible"/>
                                      </p:to>
                                    </p:set>
                                    <p:animEffect transition="in" filter="barn(inHorizontal)">
                                      <p:cBhvr>
                                        <p:cTn id="7" dur="500"/>
                                        <p:tgtEl>
                                          <p:spTgt spid="6964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dissolv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dissolv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dissolv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animEffect transition="in" filter="dissolve">
                                      <p:cBhvr>
                                        <p:cTn id="27" dur="500"/>
                                        <p:tgtEl>
                                          <p:spTgt spid="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640" grpId="0" bldLvl="0" animBg="1"/>
      <p:bldP spid="7" grpId="0"/>
      <p:bldP spid="8" grpId="0"/>
      <p:bldP spid="9" grpId="0"/>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a:lnSpc>
                <a:spcPct val="120000"/>
              </a:lnSpc>
            </a:pPr>
            <a:r>
              <a:rPr lang="zh-CN" altLang="en-US" sz="2800">
                <a:solidFill>
                  <a:srgbClr val="034DA0"/>
                </a:solidFill>
                <a:effectLst/>
              </a:rPr>
              <a:t>向下转型</a:t>
            </a:r>
            <a:r>
              <a:rPr lang="en-US" altLang="zh-CN" sz="2800">
                <a:solidFill>
                  <a:srgbClr val="034DA0"/>
                </a:solidFill>
                <a:effectLst/>
              </a:rPr>
              <a:t>(downcasting)</a:t>
            </a:r>
            <a:endParaRPr lang="zh-CN" altLang="en-US" sz="2400">
              <a:solidFill>
                <a:srgbClr val="034DA0"/>
              </a:solidFill>
            </a:endParaRPr>
          </a:p>
          <a:p>
            <a:pPr lvl="1">
              <a:lnSpc>
                <a:spcPct val="120000"/>
              </a:lnSpc>
            </a:pPr>
            <a:r>
              <a:rPr lang="zh-CN" altLang="en-US" sz="2400"/>
              <a:t>如果父类对象引用指向的是一个子类的对象，可以使用向下转型，把父类引用显式地转型为一个子类的对象，例如</a:t>
            </a:r>
          </a:p>
          <a:p>
            <a:pPr lvl="1">
              <a:lnSpc>
                <a:spcPct val="140000"/>
              </a:lnSpc>
            </a:pPr>
            <a:endParaRPr lang="zh-CN" altLang="en-US" sz="2000"/>
          </a:p>
          <a:p>
            <a:pPr lvl="1">
              <a:lnSpc>
                <a:spcPct val="140000"/>
              </a:lnSpc>
            </a:pPr>
            <a:endParaRPr lang="zh-CN" altLang="en-US" sz="2000"/>
          </a:p>
          <a:p>
            <a:pPr lvl="1">
              <a:lnSpc>
                <a:spcPct val="140000"/>
              </a:lnSpc>
            </a:pPr>
            <a:endParaRPr lang="zh-CN" altLang="en-US" sz="2000"/>
          </a:p>
          <a:p>
            <a:pPr lvl="1">
              <a:lnSpc>
                <a:spcPct val="120000"/>
              </a:lnSpc>
            </a:pPr>
            <a:r>
              <a:rPr lang="zh-CN" altLang="en-US" sz="2400"/>
              <a:t>如果超类对象引用指向的是一个自身类对象，则</a:t>
            </a:r>
            <a:r>
              <a:rPr lang="zh-CN" altLang="en-US" sz="2400">
                <a:solidFill>
                  <a:srgbClr val="034DA0"/>
                </a:solidFill>
                <a:effectLst/>
              </a:rPr>
              <a:t>不可以</a:t>
            </a:r>
            <a:r>
              <a:rPr lang="zh-CN" altLang="en-US" sz="2400"/>
              <a:t>使用</a:t>
            </a:r>
            <a:r>
              <a:rPr lang="en-US" altLang="zh-CN" sz="2400"/>
              <a:t>downcasting</a:t>
            </a:r>
            <a:r>
              <a:rPr lang="zh-CN" altLang="en-US" sz="2400"/>
              <a:t>，例如</a:t>
            </a:r>
          </a:p>
        </p:txBody>
      </p:sp>
      <p:sp>
        <p:nvSpPr>
          <p:cNvPr id="3" name="标题 2"/>
          <p:cNvSpPr>
            <a:spLocks noGrp="1"/>
          </p:cNvSpPr>
          <p:nvPr>
            <p:ph type="title"/>
          </p:nvPr>
        </p:nvSpPr>
        <p:spPr/>
        <p:txBody>
          <a:bodyPr/>
          <a:lstStyle/>
          <a:p>
            <a:r>
              <a:rPr lang="en-US" altLang="zh-CN">
                <a:sym typeface="+mn-ea"/>
              </a:rPr>
              <a:t>2.2.3 </a:t>
            </a:r>
            <a:r>
              <a:rPr lang="zh-CN" altLang="en-US">
                <a:sym typeface="+mn-ea"/>
              </a:rPr>
              <a:t>对象转型</a:t>
            </a:r>
            <a:r>
              <a:rPr lang="en-US" altLang="zh-CN">
                <a:sym typeface="+mn-ea"/>
              </a:rPr>
              <a:t> </a:t>
            </a:r>
            <a:r>
              <a:rPr lang="en-US" altLang="zh-CN" sz="2400">
                <a:sym typeface="+mn-ea"/>
              </a:rPr>
              <a:t>3/4</a:t>
            </a:r>
          </a:p>
        </p:txBody>
      </p:sp>
      <p:sp>
        <p:nvSpPr>
          <p:cNvPr id="69640" name="AutoShape 8"/>
          <p:cNvSpPr/>
          <p:nvPr>
            <p:custDataLst>
              <p:tags r:id="rId1"/>
            </p:custDataLst>
          </p:nvPr>
        </p:nvSpPr>
        <p:spPr>
          <a:xfrm>
            <a:off x="571500" y="2785745"/>
            <a:ext cx="8160385" cy="1261745"/>
          </a:xfrm>
          <a:prstGeom prst="roundRect">
            <a:avLst>
              <a:gd name="adj" fmla="val 10065"/>
            </a:avLst>
          </a:prstGeom>
          <a:noFill/>
          <a:ln w="12700" cap="flat" cmpd="sng">
            <a:solidFill>
              <a:schemeClr val="hlink"/>
            </a:solidFill>
            <a:prstDash val="sysDot"/>
            <a:headEnd type="none" w="med" len="med"/>
            <a:tailEnd type="none" w="med" len="med"/>
          </a:ln>
        </p:spPr>
        <p:txBody>
          <a:bodyPr wrap="none" anchor="ctr" anchorCtr="0"/>
          <a:lstStyle>
            <a:lvl1pPr marL="469900" indent="-469900" algn="l" rtl="0" eaLnBrk="0" fontAlgn="base" hangingPunct="0">
              <a:spcBef>
                <a:spcPct val="20000"/>
              </a:spcBef>
              <a:spcAft>
                <a:spcPct val="0"/>
              </a:spcAft>
              <a:buClr>
                <a:schemeClr val="accent2"/>
              </a:buClr>
              <a:buFont typeface="Wingdings" panose="05000000000000000000" pitchFamily="2" charset="2"/>
              <a:buChar char="o"/>
              <a:defRPr sz="3000" b="0">
                <a:solidFill>
                  <a:schemeClr val="tx1"/>
                </a:solidFill>
                <a:latin typeface="+mn-lt"/>
                <a:ea typeface="+mn-ea"/>
                <a:cs typeface="+mn-cs"/>
              </a:defRPr>
            </a:lvl1pPr>
            <a:lvl2pPr marL="908050" indent="-436880" algn="l" rtl="0" eaLnBrk="0" fontAlgn="base" hangingPunct="0">
              <a:spcBef>
                <a:spcPct val="20000"/>
              </a:spcBef>
              <a:spcAft>
                <a:spcPct val="0"/>
              </a:spcAft>
              <a:buClr>
                <a:schemeClr val="accent2"/>
              </a:buClr>
              <a:buFont typeface="Wingdings" panose="05000000000000000000" pitchFamily="2" charset="2"/>
              <a:buChar char="n"/>
              <a:defRPr sz="2600">
                <a:solidFill>
                  <a:schemeClr val="tx1"/>
                </a:solidFill>
                <a:latin typeface="Verdana" panose="020B0604030504040204" pitchFamily="34" charset="0"/>
                <a:ea typeface="+mn-ea"/>
              </a:defRPr>
            </a:lvl2pPr>
            <a:lvl3pPr marL="1304925" indent="-395605" algn="l" rtl="0" eaLnBrk="0" fontAlgn="base" hangingPunct="0">
              <a:spcBef>
                <a:spcPct val="20000"/>
              </a:spcBef>
              <a:spcAft>
                <a:spcPct val="0"/>
              </a:spcAft>
              <a:buClr>
                <a:schemeClr val="accent2"/>
              </a:buClr>
              <a:buFont typeface="Wingdings" panose="05000000000000000000" pitchFamily="2" charset="2"/>
              <a:buChar char="o"/>
              <a:defRPr sz="2300">
                <a:solidFill>
                  <a:schemeClr val="tx1"/>
                </a:solidFill>
                <a:latin typeface="Verdana" panose="020B0604030504040204" pitchFamily="34" charset="0"/>
                <a:ea typeface="+mn-ea"/>
              </a:defRPr>
            </a:lvl3pPr>
            <a:lvl4pPr marL="1694180" indent="-387350" algn="l" rtl="0" eaLnBrk="0" fontAlgn="base" hangingPunct="0">
              <a:spcBef>
                <a:spcPct val="20000"/>
              </a:spcBef>
              <a:spcAft>
                <a:spcPct val="0"/>
              </a:spcAft>
              <a:buClr>
                <a:schemeClr val="accent2"/>
              </a:buClr>
              <a:buFont typeface="Wingdings" panose="05000000000000000000" pitchFamily="2" charset="2"/>
              <a:buChar char="n"/>
              <a:defRPr sz="2000">
                <a:solidFill>
                  <a:schemeClr val="tx1"/>
                </a:solidFill>
                <a:latin typeface="Verdana" panose="020B0604030504040204" pitchFamily="34" charset="0"/>
                <a:ea typeface="+mn-ea"/>
              </a:defRPr>
            </a:lvl4pPr>
            <a:lvl5pPr marL="2094230" indent="-398780" algn="l" rtl="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mn-ea"/>
              </a:defRPr>
            </a:lvl5pPr>
          </a:lstStyle>
          <a:p>
            <a:pPr marL="0" lvl="1" indent="0" algn="l">
              <a:lnSpc>
                <a:spcPct val="130000"/>
              </a:lnSpc>
              <a:spcBef>
                <a:spcPts val="0"/>
              </a:spcBef>
              <a:buNone/>
            </a:pPr>
            <a:r>
              <a:rPr lang="en-US" altLang="zh-CN" sz="2000" b="1">
                <a:solidFill>
                  <a:schemeClr val="tx1"/>
                </a:solidFill>
                <a:effectLst/>
                <a:latin typeface="等线" panose="02010600030101010101" charset="-122"/>
                <a:ea typeface="等线" panose="02010600030101010101" charset="-122"/>
                <a:sym typeface="+mn-ea"/>
              </a:rPr>
              <a:t>Employee  employee = </a:t>
            </a:r>
            <a:r>
              <a:rPr lang="en-US" altLang="zh-CN" sz="2000" b="1">
                <a:solidFill>
                  <a:srgbClr val="034DA0"/>
                </a:solidFill>
                <a:effectLst/>
                <a:latin typeface="等线" panose="02010600030101010101" charset="-122"/>
                <a:ea typeface="等线" panose="02010600030101010101" charset="-122"/>
                <a:sym typeface="+mn-ea"/>
              </a:rPr>
              <a:t>new </a:t>
            </a:r>
            <a:r>
              <a:rPr lang="en-US" altLang="zh-CN" sz="2000" b="1">
                <a:solidFill>
                  <a:schemeClr val="tx1"/>
                </a:solidFill>
                <a:effectLst/>
                <a:latin typeface="等线" panose="02010600030101010101" charset="-122"/>
                <a:ea typeface="等线" panose="02010600030101010101" charset="-122"/>
                <a:sym typeface="+mn-ea"/>
              </a:rPr>
              <a:t>Employee(</a:t>
            </a:r>
            <a:r>
              <a:rPr lang="en-US" altLang="zh-CN" sz="2000" b="1">
                <a:effectLst/>
                <a:latin typeface="等线" panose="02010600030101010101" charset="-122"/>
                <a:ea typeface="等线" panose="02010600030101010101" charset="-122"/>
                <a:sym typeface="+mn-ea"/>
              </a:rPr>
              <a:t>"Wang", "</a:t>
            </a:r>
            <a:r>
              <a:rPr lang="zh-CN" altLang="en-US" sz="2000" b="1">
                <a:effectLst/>
                <a:latin typeface="等线" panose="02010600030101010101" charset="-122"/>
                <a:ea typeface="等线" panose="02010600030101010101" charset="-122"/>
                <a:sym typeface="+mn-ea"/>
              </a:rPr>
              <a:t>东祥路</a:t>
            </a:r>
            <a:r>
              <a:rPr lang="en-US" altLang="zh-CN" sz="2000" b="1">
                <a:effectLst/>
                <a:latin typeface="等线" panose="02010600030101010101" charset="-122"/>
                <a:ea typeface="等线" panose="02010600030101010101" charset="-122"/>
                <a:sym typeface="+mn-ea"/>
              </a:rPr>
              <a:t>1</a:t>
            </a:r>
            <a:r>
              <a:rPr lang="zh-CN" altLang="en-US" sz="2000" b="1">
                <a:effectLst/>
                <a:latin typeface="等线" panose="02010600030101010101" charset="-122"/>
                <a:ea typeface="等线" panose="02010600030101010101" charset="-122"/>
                <a:sym typeface="+mn-ea"/>
              </a:rPr>
              <a:t>号</a:t>
            </a:r>
            <a:r>
              <a:rPr lang="en-US" altLang="zh-CN" sz="2000" b="1">
                <a:effectLst/>
                <a:latin typeface="等线" panose="02010600030101010101" charset="-122"/>
                <a:ea typeface="等线" panose="02010600030101010101" charset="-122"/>
                <a:sym typeface="+mn-ea"/>
              </a:rPr>
              <a:t>", 8000.0</a:t>
            </a:r>
            <a:r>
              <a:rPr lang="en-US" altLang="zh-CN" sz="2000" b="1">
                <a:solidFill>
                  <a:schemeClr val="tx1"/>
                </a:solidFill>
                <a:effectLst/>
                <a:latin typeface="等线" panose="02010600030101010101" charset="-122"/>
                <a:ea typeface="等线" panose="02010600030101010101" charset="-122"/>
                <a:sym typeface="+mn-ea"/>
              </a:rPr>
              <a:t>);</a:t>
            </a:r>
            <a:endParaRPr lang="en-US" altLang="zh-CN" sz="2000" b="1">
              <a:solidFill>
                <a:schemeClr val="tx1"/>
              </a:solidFill>
              <a:effectLst/>
              <a:latin typeface="等线" panose="02010600030101010101" charset="-122"/>
              <a:ea typeface="等线" panose="02010600030101010101" charset="-122"/>
            </a:endParaRPr>
          </a:p>
          <a:p>
            <a:pPr marL="0" lvl="1" indent="0" algn="l">
              <a:lnSpc>
                <a:spcPct val="130000"/>
              </a:lnSpc>
              <a:spcBef>
                <a:spcPts val="0"/>
              </a:spcBef>
              <a:buSzTx/>
              <a:buNone/>
            </a:pPr>
            <a:r>
              <a:rPr lang="en-US" altLang="zh-CN" sz="2000" b="1">
                <a:solidFill>
                  <a:schemeClr val="tx1"/>
                </a:solidFill>
                <a:effectLst/>
                <a:latin typeface="等线" panose="02010600030101010101" charset="-122"/>
                <a:ea typeface="等线" panose="02010600030101010101" charset="-122"/>
                <a:sym typeface="+mn-ea"/>
              </a:rPr>
              <a:t>Person  </a:t>
            </a:r>
            <a:r>
              <a:rPr lang="en-US" altLang="zh-CN" sz="2000" b="1">
                <a:effectLst/>
                <a:latin typeface="等线" panose="02010600030101010101" charset="-122"/>
                <a:ea typeface="等线" panose="02010600030101010101" charset="-122"/>
                <a:sym typeface="+mn-ea"/>
              </a:rPr>
              <a:t>onePerson </a:t>
            </a:r>
            <a:r>
              <a:rPr lang="en-US" altLang="zh-CN" sz="2000" b="1">
                <a:solidFill>
                  <a:schemeClr val="tx1"/>
                </a:solidFill>
                <a:effectLst/>
                <a:latin typeface="等线" panose="02010600030101010101" charset="-122"/>
                <a:ea typeface="等线" panose="02010600030101010101" charset="-122"/>
                <a:sym typeface="+mn-ea"/>
              </a:rPr>
              <a:t>= employee;</a:t>
            </a:r>
          </a:p>
          <a:p>
            <a:pPr marL="0" lvl="1" indent="0" algn="l">
              <a:lnSpc>
                <a:spcPct val="130000"/>
              </a:lnSpc>
              <a:spcBef>
                <a:spcPts val="0"/>
              </a:spcBef>
              <a:buSzTx/>
              <a:buNone/>
            </a:pPr>
            <a:r>
              <a:rPr lang="en-US" altLang="zh-CN" sz="2000" b="1">
                <a:solidFill>
                  <a:schemeClr val="tx1"/>
                </a:solidFill>
                <a:effectLst/>
                <a:latin typeface="等线" panose="02010600030101010101" charset="-122"/>
                <a:ea typeface="等线" panose="02010600030101010101" charset="-122"/>
                <a:sym typeface="+mn-ea"/>
              </a:rPr>
              <a:t>double salary = (</a:t>
            </a:r>
            <a:r>
              <a:rPr lang="en-US" altLang="zh-CN" sz="2000" b="1">
                <a:solidFill>
                  <a:srgbClr val="034DA0"/>
                </a:solidFill>
                <a:effectLst/>
                <a:latin typeface="等线" panose="02010600030101010101" charset="-122"/>
                <a:ea typeface="等线" panose="02010600030101010101" charset="-122"/>
                <a:sym typeface="+mn-ea"/>
              </a:rPr>
              <a:t>(Employee)</a:t>
            </a:r>
            <a:r>
              <a:rPr lang="en-US" altLang="zh-CN" sz="2000" b="1">
                <a:effectLst/>
                <a:latin typeface="等线" panose="02010600030101010101" charset="-122"/>
                <a:ea typeface="等线" panose="02010600030101010101" charset="-122"/>
                <a:sym typeface="+mn-ea"/>
              </a:rPr>
              <a:t>onePerson</a:t>
            </a:r>
            <a:r>
              <a:rPr lang="en-US" altLang="zh-CN" sz="2000" b="1">
                <a:solidFill>
                  <a:schemeClr val="tx1"/>
                </a:solidFill>
                <a:effectLst/>
                <a:latin typeface="等线" panose="02010600030101010101" charset="-122"/>
                <a:ea typeface="等线" panose="02010600030101010101" charset="-122"/>
                <a:sym typeface="+mn-ea"/>
              </a:rPr>
              <a:t>).getSalary();</a:t>
            </a:r>
          </a:p>
        </p:txBody>
      </p:sp>
      <p:sp>
        <p:nvSpPr>
          <p:cNvPr id="7" name="AutoShape 8"/>
          <p:cNvSpPr/>
          <p:nvPr>
            <p:custDataLst>
              <p:tags r:id="rId2"/>
            </p:custDataLst>
          </p:nvPr>
        </p:nvSpPr>
        <p:spPr>
          <a:xfrm>
            <a:off x="571500" y="5255260"/>
            <a:ext cx="8159750" cy="917575"/>
          </a:xfrm>
          <a:prstGeom prst="roundRect">
            <a:avLst>
              <a:gd name="adj" fmla="val 8512"/>
            </a:avLst>
          </a:prstGeom>
          <a:noFill/>
          <a:ln w="12700" cap="flat" cmpd="sng">
            <a:solidFill>
              <a:schemeClr val="hlink"/>
            </a:solidFill>
            <a:prstDash val="sysDot"/>
            <a:headEnd type="none" w="med" len="med"/>
            <a:tailEnd type="none" w="med" len="med"/>
          </a:ln>
        </p:spPr>
        <p:txBody>
          <a:bodyPr wrap="none" anchor="ctr" anchorCtr="0"/>
          <a:lstStyle>
            <a:lvl1pPr marL="469900" indent="-469900" algn="l" rtl="0" eaLnBrk="0" fontAlgn="base" hangingPunct="0">
              <a:spcBef>
                <a:spcPct val="20000"/>
              </a:spcBef>
              <a:spcAft>
                <a:spcPct val="0"/>
              </a:spcAft>
              <a:buClr>
                <a:schemeClr val="accent2"/>
              </a:buClr>
              <a:buFont typeface="Wingdings" panose="05000000000000000000" pitchFamily="2" charset="2"/>
              <a:buChar char="o"/>
              <a:defRPr sz="3000" b="0">
                <a:solidFill>
                  <a:schemeClr val="tx1"/>
                </a:solidFill>
                <a:latin typeface="+mn-lt"/>
                <a:ea typeface="+mn-ea"/>
                <a:cs typeface="+mn-cs"/>
              </a:defRPr>
            </a:lvl1pPr>
            <a:lvl2pPr marL="908050" indent="-436880" algn="l" rtl="0" eaLnBrk="0" fontAlgn="base" hangingPunct="0">
              <a:spcBef>
                <a:spcPct val="20000"/>
              </a:spcBef>
              <a:spcAft>
                <a:spcPct val="0"/>
              </a:spcAft>
              <a:buClr>
                <a:schemeClr val="accent2"/>
              </a:buClr>
              <a:buFont typeface="Wingdings" panose="05000000000000000000" pitchFamily="2" charset="2"/>
              <a:buChar char="n"/>
              <a:defRPr sz="2600">
                <a:solidFill>
                  <a:schemeClr val="tx1"/>
                </a:solidFill>
                <a:latin typeface="Verdana" panose="020B0604030504040204" pitchFamily="34" charset="0"/>
                <a:ea typeface="+mn-ea"/>
              </a:defRPr>
            </a:lvl2pPr>
            <a:lvl3pPr marL="1304925" indent="-395605" algn="l" rtl="0" eaLnBrk="0" fontAlgn="base" hangingPunct="0">
              <a:spcBef>
                <a:spcPct val="20000"/>
              </a:spcBef>
              <a:spcAft>
                <a:spcPct val="0"/>
              </a:spcAft>
              <a:buClr>
                <a:schemeClr val="accent2"/>
              </a:buClr>
              <a:buFont typeface="Wingdings" panose="05000000000000000000" pitchFamily="2" charset="2"/>
              <a:buChar char="o"/>
              <a:defRPr sz="2300">
                <a:solidFill>
                  <a:schemeClr val="tx1"/>
                </a:solidFill>
                <a:latin typeface="Verdana" panose="020B0604030504040204" pitchFamily="34" charset="0"/>
                <a:ea typeface="+mn-ea"/>
              </a:defRPr>
            </a:lvl3pPr>
            <a:lvl4pPr marL="1694180" indent="-387350" algn="l" rtl="0" eaLnBrk="0" fontAlgn="base" hangingPunct="0">
              <a:spcBef>
                <a:spcPct val="20000"/>
              </a:spcBef>
              <a:spcAft>
                <a:spcPct val="0"/>
              </a:spcAft>
              <a:buClr>
                <a:schemeClr val="accent2"/>
              </a:buClr>
              <a:buFont typeface="Wingdings" panose="05000000000000000000" pitchFamily="2" charset="2"/>
              <a:buChar char="n"/>
              <a:defRPr sz="2000">
                <a:solidFill>
                  <a:schemeClr val="tx1"/>
                </a:solidFill>
                <a:latin typeface="Verdana" panose="020B0604030504040204" pitchFamily="34" charset="0"/>
                <a:ea typeface="+mn-ea"/>
              </a:defRPr>
            </a:lvl4pPr>
            <a:lvl5pPr marL="2094230" indent="-398780" algn="l" rtl="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mn-ea"/>
              </a:defRPr>
            </a:lvl5pPr>
          </a:lstStyle>
          <a:p>
            <a:pPr marL="0" lvl="1" algn="l">
              <a:lnSpc>
                <a:spcPct val="130000"/>
              </a:lnSpc>
              <a:spcBef>
                <a:spcPts val="0"/>
              </a:spcBef>
              <a:buSzTx/>
              <a:buNone/>
            </a:pPr>
            <a:r>
              <a:rPr lang="en-US" altLang="zh-CN" sz="2000" b="1">
                <a:solidFill>
                  <a:schemeClr val="tx1"/>
                </a:solidFill>
                <a:effectLst/>
                <a:latin typeface="等线" panose="02010600030101010101" charset="-122"/>
                <a:ea typeface="等线" panose="02010600030101010101" charset="-122"/>
                <a:sym typeface="+mn-ea"/>
              </a:rPr>
              <a:t>Person person =  </a:t>
            </a:r>
            <a:r>
              <a:rPr lang="en-US" altLang="zh-CN" sz="2000" b="1">
                <a:solidFill>
                  <a:srgbClr val="034DA0"/>
                </a:solidFill>
                <a:effectLst/>
                <a:latin typeface="等线" panose="02010600030101010101" charset="-122"/>
                <a:ea typeface="等线" panose="02010600030101010101" charset="-122"/>
                <a:sym typeface="+mn-ea"/>
              </a:rPr>
              <a:t>new </a:t>
            </a:r>
            <a:r>
              <a:rPr lang="en-US" altLang="zh-CN" sz="2000" b="1">
                <a:solidFill>
                  <a:schemeClr val="tx1"/>
                </a:solidFill>
                <a:effectLst/>
                <a:latin typeface="等线" panose="02010600030101010101" charset="-122"/>
                <a:ea typeface="等线" panose="02010600030101010101" charset="-122"/>
                <a:sym typeface="+mn-ea"/>
              </a:rPr>
              <a:t>Person ("Ma", "</a:t>
            </a:r>
            <a:r>
              <a:rPr lang="zh-CN" altLang="en-US" sz="2000" b="1">
                <a:effectLst/>
                <a:latin typeface="等线" panose="02010600030101010101" charset="-122"/>
                <a:ea typeface="等线" panose="02010600030101010101" charset="-122"/>
                <a:sym typeface="+mn-ea"/>
              </a:rPr>
              <a:t>友谊西路</a:t>
            </a:r>
            <a:r>
              <a:rPr lang="en-US" altLang="zh-CN" sz="2000" b="1">
                <a:effectLst/>
                <a:latin typeface="等线" panose="02010600030101010101" charset="-122"/>
                <a:ea typeface="等线" panose="02010600030101010101" charset="-122"/>
                <a:sym typeface="+mn-ea"/>
              </a:rPr>
              <a:t>127</a:t>
            </a:r>
            <a:r>
              <a:rPr lang="zh-CN" altLang="en-US" sz="2000" b="1">
                <a:effectLst/>
                <a:latin typeface="等线" panose="02010600030101010101" charset="-122"/>
                <a:ea typeface="等线" panose="02010600030101010101" charset="-122"/>
                <a:sym typeface="+mn-ea"/>
              </a:rPr>
              <a:t>号</a:t>
            </a:r>
            <a:r>
              <a:rPr lang="en-US" altLang="zh-CN" sz="2000" b="1">
                <a:solidFill>
                  <a:schemeClr val="tx1"/>
                </a:solidFill>
                <a:effectLst/>
                <a:latin typeface="等线" panose="02010600030101010101" charset="-122"/>
                <a:ea typeface="等线" panose="02010600030101010101" charset="-122"/>
                <a:sym typeface="+mn-ea"/>
              </a:rPr>
              <a:t>"); </a:t>
            </a:r>
            <a:endParaRPr lang="en-US" altLang="zh-CN" sz="2000" b="1">
              <a:solidFill>
                <a:schemeClr val="tx1"/>
              </a:solidFill>
              <a:effectLst/>
              <a:latin typeface="等线" panose="02010600030101010101" charset="-122"/>
              <a:ea typeface="等线" panose="02010600030101010101" charset="-122"/>
            </a:endParaRPr>
          </a:p>
          <a:p>
            <a:pPr marL="0" lvl="1" indent="0" algn="l">
              <a:lnSpc>
                <a:spcPct val="130000"/>
              </a:lnSpc>
              <a:spcBef>
                <a:spcPts val="0"/>
              </a:spcBef>
              <a:buSzTx/>
              <a:buNone/>
            </a:pPr>
            <a:r>
              <a:rPr lang="en-US" altLang="zh-CN" sz="2000" b="1">
                <a:solidFill>
                  <a:schemeClr val="tx1"/>
                </a:solidFill>
                <a:effectLst/>
                <a:latin typeface="等线" panose="02010600030101010101" charset="-122"/>
                <a:ea typeface="等线" panose="02010600030101010101" charset="-122"/>
                <a:sym typeface="+mn-ea"/>
              </a:rPr>
              <a:t>double salary = (</a:t>
            </a:r>
            <a:r>
              <a:rPr lang="en-US" altLang="zh-CN" sz="2000" b="1">
                <a:solidFill>
                  <a:srgbClr val="034DA0"/>
                </a:solidFill>
                <a:effectLst/>
                <a:latin typeface="等线" panose="02010600030101010101" charset="-122"/>
                <a:ea typeface="等线" panose="02010600030101010101" charset="-122"/>
                <a:sym typeface="+mn-ea"/>
              </a:rPr>
              <a:t>(Employee)</a:t>
            </a:r>
            <a:r>
              <a:rPr lang="en-US" altLang="zh-CN" sz="2000" b="1">
                <a:solidFill>
                  <a:schemeClr val="tx1"/>
                </a:solidFill>
                <a:effectLst/>
                <a:latin typeface="等线" panose="02010600030101010101" charset="-122"/>
                <a:ea typeface="等线" panose="02010600030101010101" charset="-122"/>
                <a:sym typeface="+mn-ea"/>
              </a:rPr>
              <a:t>person).getSalary();</a:t>
            </a:r>
          </a:p>
        </p:txBody>
      </p:sp>
      <p:sp useBgFill="1">
        <p:nvSpPr>
          <p:cNvPr id="246788" name="AutoShape 1028"/>
          <p:cNvSpPr/>
          <p:nvPr/>
        </p:nvSpPr>
        <p:spPr>
          <a:xfrm>
            <a:off x="4529455" y="4645025"/>
            <a:ext cx="4374515" cy="533400"/>
          </a:xfrm>
          <a:prstGeom prst="cloudCallout">
            <a:avLst>
              <a:gd name="adj1" fmla="val -57743"/>
              <a:gd name="adj2" fmla="val 171547"/>
            </a:avLst>
          </a:prstGeom>
          <a:ln w="9525" cap="flat" cmpd="sng">
            <a:solidFill>
              <a:schemeClr val="tx1"/>
            </a:solidFill>
            <a:prstDash val="solid"/>
            <a:headEnd type="none" w="med" len="med"/>
            <a:tailEnd type="none" w="med" len="med"/>
          </a:ln>
        </p:spPr>
        <p:txBody>
          <a:bodyPr/>
          <a:lstStyle/>
          <a:p>
            <a:pPr algn="ctr" eaLnBrk="1" hangingPunct="1"/>
            <a:r>
              <a:rPr lang="en-US" altLang="zh-CN" sz="2400" b="1" dirty="0">
                <a:solidFill>
                  <a:schemeClr val="accent2"/>
                </a:solidFill>
                <a:effectLst>
                  <a:outerShdw blurRad="38100" dist="25400" dir="5400000" algn="ctr" rotWithShape="0">
                    <a:srgbClr val="6E747A">
                      <a:alpha val="43000"/>
                    </a:srgbClr>
                  </a:outerShdw>
                </a:effectLst>
                <a:latin typeface="等线" panose="02010600030101010101" charset="-122"/>
                <a:ea typeface="等线" panose="02010600030101010101" charset="-122"/>
              </a:rPr>
              <a:t>ClassCastException</a:t>
            </a:r>
            <a:r>
              <a:rPr lang="en-US" altLang="zh-CN" sz="2400" dirty="0">
                <a:solidFill>
                  <a:srgbClr val="FF0066"/>
                </a:solidFill>
                <a:latin typeface="Times New Roman" panose="02020603050405020304" pitchFamily="18" charset="0"/>
              </a:rPr>
              <a:t> </a:t>
            </a:r>
            <a:endParaRPr lang="zh-CN" altLang="en-US" sz="2400" dirty="0">
              <a:solidFill>
                <a:srgbClr val="FF0066"/>
              </a:solidFill>
              <a:latin typeface="Times New Roman" panose="02020603050405020304" pitchFamily="18" charset="0"/>
            </a:endParaRPr>
          </a:p>
        </p:txBody>
      </p:sp>
      <p:sp>
        <p:nvSpPr>
          <p:cNvPr id="9" name="文本框 8"/>
          <p:cNvSpPr txBox="1"/>
          <p:nvPr>
            <p:custDataLst>
              <p:tags r:id="rId3"/>
            </p:custDataLst>
          </p:nvPr>
        </p:nvSpPr>
        <p:spPr>
          <a:xfrm>
            <a:off x="6926580" y="5654040"/>
            <a:ext cx="591185" cy="583565"/>
          </a:xfrm>
          <a:prstGeom prst="rect">
            <a:avLst/>
          </a:prstGeom>
          <a:noFill/>
        </p:spPr>
        <p:txBody>
          <a:bodyPr wrap="none" rtlCol="0" anchor="t">
            <a:spAutoFit/>
          </a:bodyPr>
          <a:lstStyle/>
          <a:p>
            <a:pPr algn="l"/>
            <a:r>
              <a:rPr lang="zh-CN" altLang="en-US" sz="3200" b="1" dirty="0">
                <a:solidFill>
                  <a:schemeClr val="accent2"/>
                </a:solidFill>
                <a:latin typeface="微软雅黑" panose="020B0503020204020204" charset="-122"/>
                <a:ea typeface="微软雅黑" panose="020B0503020204020204" charset="-122"/>
              </a:rPr>
              <a:t>✘</a:t>
            </a:r>
          </a:p>
        </p:txBody>
      </p:sp>
      <p:sp>
        <p:nvSpPr>
          <p:cNvPr id="8" name="文本框 7"/>
          <p:cNvSpPr txBox="1"/>
          <p:nvPr>
            <p:custDataLst>
              <p:tags r:id="rId4"/>
            </p:custDataLst>
          </p:nvPr>
        </p:nvSpPr>
        <p:spPr>
          <a:xfrm>
            <a:off x="6744335" y="3534410"/>
            <a:ext cx="591185" cy="583565"/>
          </a:xfrm>
          <a:prstGeom prst="rect">
            <a:avLst/>
          </a:prstGeom>
          <a:noFill/>
        </p:spPr>
        <p:txBody>
          <a:bodyPr wrap="none" rtlCol="0" anchor="t">
            <a:spAutoFit/>
          </a:bodyPr>
          <a:lstStyle/>
          <a:p>
            <a:pPr algn="l"/>
            <a:r>
              <a:rPr lang="zh-CN" altLang="en-US" sz="3200" b="1" dirty="0">
                <a:solidFill>
                  <a:schemeClr val="accent6"/>
                </a:solidFill>
                <a:latin typeface="微软雅黑" panose="020B0503020204020204" charset="-122"/>
                <a:ea typeface="微软雅黑" panose="020B0503020204020204" charset="-122"/>
              </a:rPr>
              <a:t>✔</a:t>
            </a:r>
          </a:p>
        </p:txBody>
      </p:sp>
      <p:sp>
        <p:nvSpPr>
          <p:cNvPr id="10" name="日期占位符 9"/>
          <p:cNvSpPr>
            <a:spLocks noGrp="1"/>
          </p:cNvSpPr>
          <p:nvPr>
            <p:ph type="dt" sz="half" idx="10"/>
            <p:custDataLst>
              <p:tags r:id="rId5"/>
            </p:custDataLst>
          </p:nvPr>
        </p:nvSpPr>
        <p:spPr/>
        <p:txBody>
          <a:bodyPr/>
          <a:lstStyle/>
          <a:p>
            <a:fld id="{8BEB6EB5-CC0D-C94C-91B9-9EA1B45E848E}" type="datetime1">
              <a:rPr kumimoji="1" lang="zh-CN" altLang="en-US" smtClean="0"/>
              <a:t>2024/10/16</a:t>
            </a:fld>
            <a:endParaRPr kumimoji="1" lang="zh-CN" altLang="en-US" sz="900"/>
          </a:p>
        </p:txBody>
      </p:sp>
      <p:sp>
        <p:nvSpPr>
          <p:cNvPr id="11" name="页脚占位符 10"/>
          <p:cNvSpPr>
            <a:spLocks noGrp="1"/>
          </p:cNvSpPr>
          <p:nvPr>
            <p:ph type="ftr" sz="quarter" idx="11"/>
            <p:custDataLst>
              <p:tags r:id="rId6"/>
            </p:custDataLst>
          </p:nvPr>
        </p:nvSpPr>
        <p:spPr/>
        <p:txBody>
          <a:bodyPr/>
          <a:lstStyle/>
          <a:p>
            <a:r>
              <a:rPr kumimoji="1" lang="zh-CN" altLang="en-US" dirty="0"/>
              <a:t>西北工业大学软件学院</a:t>
            </a:r>
            <a:endParaRPr kumimoji="1" lang="zh-CN" altLang="en-US" sz="900" dirty="0"/>
          </a:p>
        </p:txBody>
      </p:sp>
      <p:sp>
        <p:nvSpPr>
          <p:cNvPr id="12" name="灯片编号占位符 11"/>
          <p:cNvSpPr>
            <a:spLocks noGrp="1"/>
          </p:cNvSpPr>
          <p:nvPr>
            <p:ph type="sldNum" sz="quarter" idx="12"/>
            <p:custDataLst>
              <p:tags r:id="rId7"/>
            </p:custDataLst>
          </p:nvPr>
        </p:nvSpPr>
        <p:spPr/>
        <p:txBody>
          <a:bodyPr/>
          <a:lstStyle/>
          <a:p>
            <a:fld id="{5A1A6423-77BD-D842-A714-25250E903C41}" type="slidenum">
              <a:rPr kumimoji="1" lang="zh-CN" altLang="en-US" smtClean="0"/>
              <a:t>123</a:t>
            </a:fld>
            <a:endParaRPr kumimoji="1" lang="zh-CN" altLang="en-US" sz="9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6" fill="hold" grpId="0" nodeType="clickEffect">
                                  <p:stCondLst>
                                    <p:cond delay="0"/>
                                  </p:stCondLst>
                                  <p:childTnLst>
                                    <p:set>
                                      <p:cBhvr>
                                        <p:cTn id="6" dur="1" fill="hold">
                                          <p:stCondLst>
                                            <p:cond delay="0"/>
                                          </p:stCondLst>
                                        </p:cTn>
                                        <p:tgtEl>
                                          <p:spTgt spid="69640"/>
                                        </p:tgtEl>
                                        <p:attrNameLst>
                                          <p:attrName>style.visibility</p:attrName>
                                        </p:attrNameLst>
                                      </p:cBhvr>
                                      <p:to>
                                        <p:strVal val="visible"/>
                                      </p:to>
                                    </p:set>
                                    <p:animEffect transition="in" filter="barn(inHorizontal)">
                                      <p:cBhvr>
                                        <p:cTn id="7" dur="500"/>
                                        <p:tgtEl>
                                          <p:spTgt spid="6964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dissolv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2">
                                            <p:txEl>
                                              <p:pRg st="5" end="5"/>
                                            </p:txEl>
                                          </p:spTgt>
                                        </p:tgtEl>
                                        <p:attrNameLst>
                                          <p:attrName>style.visibility</p:attrName>
                                        </p:attrNameLst>
                                      </p:cBhvr>
                                      <p:to>
                                        <p:strVal val="visible"/>
                                      </p:to>
                                    </p:set>
                                    <p:animEffect transition="in" filter="dissolve">
                                      <p:cBhvr>
                                        <p:cTn id="17" dur="500"/>
                                        <p:tgtEl>
                                          <p:spTgt spid="2">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6"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barn(inHorizontal)">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dissolve">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24678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640" grpId="0" bldLvl="0" animBg="1"/>
      <p:bldP spid="7" grpId="0" bldLvl="0" animBg="1"/>
      <p:bldP spid="246788" grpId="0" bldLvl="0" animBg="1"/>
      <p:bldP spid="246788" grpId="1" animBg="1"/>
      <p:bldP spid="9" grpId="0"/>
      <p:bldP spid="8" grpId="0"/>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a:bodyPr>
          <a:lstStyle/>
          <a:p>
            <a:pPr>
              <a:lnSpc>
                <a:spcPct val="80000"/>
              </a:lnSpc>
            </a:pPr>
            <a:r>
              <a:rPr lang="en-US" altLang="zh-CN" sz="2800">
                <a:solidFill>
                  <a:srgbClr val="034DA0"/>
                </a:solidFill>
                <a:effectLst/>
                <a:sym typeface="+mn-ea"/>
              </a:rPr>
              <a:t>instanceof </a:t>
            </a:r>
            <a:r>
              <a:rPr lang="zh-CN" altLang="en-US" sz="2800">
                <a:solidFill>
                  <a:srgbClr val="034DA0"/>
                </a:solidFill>
                <a:effectLst/>
                <a:sym typeface="+mn-ea"/>
              </a:rPr>
              <a:t>操作符</a:t>
            </a:r>
            <a:endParaRPr lang="en-US" altLang="zh-CN" sz="2800">
              <a:solidFill>
                <a:srgbClr val="034DA0"/>
              </a:solidFill>
            </a:endParaRPr>
          </a:p>
          <a:p>
            <a:pPr>
              <a:lnSpc>
                <a:spcPct val="100000"/>
              </a:lnSpc>
            </a:pPr>
            <a:r>
              <a:rPr lang="en-US" altLang="zh-CN" sz="2400"/>
              <a:t>instanceof</a:t>
            </a:r>
            <a:r>
              <a:rPr lang="zh-CN" altLang="en-US" sz="2400"/>
              <a:t>操作符与</a:t>
            </a:r>
            <a:r>
              <a:rPr lang="en-US" altLang="zh-CN" sz="2400"/>
              <a:t>downcasting</a:t>
            </a:r>
            <a:r>
              <a:rPr lang="zh-CN" altLang="en-US" sz="2400"/>
              <a:t>合用，检验是否可以转型</a:t>
            </a:r>
            <a:endParaRPr lang="en-US" altLang="zh-CN" sz="2400"/>
          </a:p>
          <a:p>
            <a:pPr>
              <a:lnSpc>
                <a:spcPct val="100000"/>
              </a:lnSpc>
            </a:pPr>
            <a:r>
              <a:rPr lang="en-US" altLang="zh-CN" sz="2400"/>
              <a:t>instanceof</a:t>
            </a:r>
            <a:r>
              <a:rPr lang="zh-CN" altLang="en-US" sz="2400"/>
              <a:t>操作符的语法格式：</a:t>
            </a:r>
          </a:p>
          <a:p>
            <a:pPr lvl="1">
              <a:lnSpc>
                <a:spcPct val="100000"/>
              </a:lnSpc>
            </a:pPr>
            <a:r>
              <a:rPr lang="en-US" altLang="zh-CN" sz="2200"/>
              <a:t>object </a:t>
            </a:r>
            <a:r>
              <a:rPr lang="en-US" altLang="zh-CN" sz="2200">
                <a:solidFill>
                  <a:srgbClr val="034DA0"/>
                </a:solidFill>
              </a:rPr>
              <a:t>instanceof </a:t>
            </a:r>
            <a:r>
              <a:rPr lang="en-US" altLang="zh-CN" sz="2200"/>
              <a:t>ClassX </a:t>
            </a:r>
          </a:p>
          <a:p>
            <a:pPr lvl="1">
              <a:lnSpc>
                <a:spcPct val="100000"/>
              </a:lnSpc>
            </a:pPr>
            <a:r>
              <a:rPr lang="zh-CN" altLang="en-US" sz="2200"/>
              <a:t>如果</a:t>
            </a:r>
            <a:r>
              <a:rPr lang="en-US" altLang="zh-CN" sz="2200"/>
              <a:t>object</a:t>
            </a:r>
            <a:r>
              <a:rPr lang="zh-CN" altLang="en-US" sz="2200"/>
              <a:t>是</a:t>
            </a:r>
            <a:r>
              <a:rPr lang="en-US" altLang="zh-CN" sz="2200"/>
              <a:t>ClassX</a:t>
            </a:r>
            <a:r>
              <a:rPr lang="zh-CN" altLang="en-US" sz="2200"/>
              <a:t>的对象引用，返回为</a:t>
            </a:r>
            <a:r>
              <a:rPr lang="en-US" altLang="zh-CN" sz="2200"/>
              <a:t>true</a:t>
            </a:r>
            <a:endParaRPr lang="zh-CN" altLang="en-US" sz="2200"/>
          </a:p>
          <a:p>
            <a:pPr lvl="1">
              <a:lnSpc>
                <a:spcPct val="100000"/>
              </a:lnSpc>
            </a:pPr>
            <a:r>
              <a:rPr lang="zh-CN" altLang="en-US" sz="2200"/>
              <a:t>如果</a:t>
            </a:r>
            <a:r>
              <a:rPr lang="en-US" altLang="zh-CN" sz="2200"/>
              <a:t>object</a:t>
            </a:r>
            <a:r>
              <a:rPr lang="zh-CN" altLang="en-US" sz="2200"/>
              <a:t>是</a:t>
            </a:r>
            <a:r>
              <a:rPr lang="en-US" altLang="zh-CN" sz="2200"/>
              <a:t>ClassX</a:t>
            </a:r>
            <a:r>
              <a:rPr lang="zh-CN" altLang="en-US" sz="2200"/>
              <a:t>的子类对象引用，返回为</a:t>
            </a:r>
            <a:r>
              <a:rPr lang="en-US" altLang="zh-CN" sz="2200"/>
              <a:t>true</a:t>
            </a:r>
            <a:endParaRPr lang="zh-CN" altLang="en-US" sz="2200"/>
          </a:p>
          <a:p>
            <a:pPr lvl="1">
              <a:lnSpc>
                <a:spcPct val="100000"/>
              </a:lnSpc>
            </a:pPr>
            <a:r>
              <a:rPr lang="zh-CN" altLang="en-US" sz="2200"/>
              <a:t>如果</a:t>
            </a:r>
            <a:r>
              <a:rPr lang="en-US" altLang="zh-CN" sz="2200"/>
              <a:t>object</a:t>
            </a:r>
            <a:r>
              <a:rPr lang="zh-CN" altLang="en-US" sz="2200"/>
              <a:t>不是</a:t>
            </a:r>
            <a:r>
              <a:rPr lang="en-US" altLang="zh-CN" sz="2200"/>
              <a:t>ClassX</a:t>
            </a:r>
            <a:r>
              <a:rPr lang="zh-CN" altLang="en-US" sz="2200"/>
              <a:t>或其子类的对象</a:t>
            </a:r>
            <a:r>
              <a:rPr lang="zh-CN" altLang="en-US" sz="2200">
                <a:sym typeface="+mn-ea"/>
              </a:rPr>
              <a:t>引用</a:t>
            </a:r>
            <a:r>
              <a:rPr lang="zh-CN" altLang="en-US" sz="2200"/>
              <a:t>，返回</a:t>
            </a:r>
            <a:r>
              <a:rPr lang="en-US" altLang="zh-CN" sz="2200"/>
              <a:t>false</a:t>
            </a:r>
            <a:endParaRPr lang="zh-CN" altLang="en-US" sz="2200"/>
          </a:p>
          <a:p>
            <a:pPr lvl="1">
              <a:lnSpc>
                <a:spcPct val="100000"/>
              </a:lnSpc>
            </a:pPr>
            <a:r>
              <a:rPr lang="zh-CN" altLang="en-US" sz="2200"/>
              <a:t>如果</a:t>
            </a:r>
            <a:r>
              <a:rPr lang="en-US" altLang="zh-CN" sz="2200"/>
              <a:t>object</a:t>
            </a:r>
            <a:r>
              <a:rPr lang="zh-CN" altLang="en-US" sz="2200"/>
              <a:t>是</a:t>
            </a:r>
            <a:r>
              <a:rPr lang="en-US" altLang="zh-CN" sz="2200"/>
              <a:t>null</a:t>
            </a:r>
            <a:r>
              <a:rPr lang="zh-CN" altLang="en-US" sz="2200"/>
              <a:t>，该表达式返回</a:t>
            </a:r>
            <a:r>
              <a:rPr lang="en-US" altLang="zh-CN" sz="2200"/>
              <a:t>false</a:t>
            </a:r>
            <a:endParaRPr lang="zh-CN" altLang="en-US" sz="2200"/>
          </a:p>
          <a:p>
            <a:endParaRPr lang="zh-CN" altLang="en-US" sz="2200"/>
          </a:p>
        </p:txBody>
      </p:sp>
      <p:sp>
        <p:nvSpPr>
          <p:cNvPr id="3" name="标题 2"/>
          <p:cNvSpPr>
            <a:spLocks noGrp="1"/>
          </p:cNvSpPr>
          <p:nvPr>
            <p:ph type="title"/>
          </p:nvPr>
        </p:nvSpPr>
        <p:spPr/>
        <p:txBody>
          <a:bodyPr/>
          <a:lstStyle/>
          <a:p>
            <a:r>
              <a:rPr lang="en-US" altLang="zh-CN">
                <a:sym typeface="+mn-ea"/>
              </a:rPr>
              <a:t>2.2.3 </a:t>
            </a:r>
            <a:r>
              <a:rPr lang="zh-CN" altLang="en-US">
                <a:sym typeface="+mn-ea"/>
              </a:rPr>
              <a:t>对象转型</a:t>
            </a:r>
            <a:r>
              <a:rPr lang="en-US" altLang="zh-CN">
                <a:sym typeface="+mn-ea"/>
              </a:rPr>
              <a:t> </a:t>
            </a:r>
            <a:r>
              <a:rPr lang="en-US" altLang="zh-CN" sz="2400">
                <a:sym typeface="+mn-ea"/>
              </a:rPr>
              <a:t>4/4</a:t>
            </a:r>
          </a:p>
        </p:txBody>
      </p:sp>
      <p:sp>
        <p:nvSpPr>
          <p:cNvPr id="134149" name="AutoShape 5"/>
          <p:cNvSpPr/>
          <p:nvPr>
            <p:custDataLst>
              <p:tags r:id="rId1"/>
            </p:custDataLst>
          </p:nvPr>
        </p:nvSpPr>
        <p:spPr>
          <a:xfrm>
            <a:off x="468630" y="4681220"/>
            <a:ext cx="8280400" cy="1642110"/>
          </a:xfrm>
          <a:prstGeom prst="roundRect">
            <a:avLst>
              <a:gd name="adj" fmla="val 7540"/>
            </a:avLst>
          </a:prstGeom>
          <a:noFill/>
          <a:ln w="12700" cap="flat" cmpd="sng">
            <a:solidFill>
              <a:schemeClr val="hlink"/>
            </a:solidFill>
            <a:prstDash val="dash"/>
            <a:headEnd type="none" w="med" len="med"/>
            <a:tailEnd type="none" w="med" len="med"/>
          </a:ln>
        </p:spPr>
        <p:txBody>
          <a:bodyPr wrap="none" anchor="ctr" anchorCtr="0"/>
          <a:lstStyle>
            <a:lvl1pPr marL="469900" indent="-469900" algn="l" rtl="0" eaLnBrk="0" fontAlgn="base" hangingPunct="0">
              <a:spcBef>
                <a:spcPct val="20000"/>
              </a:spcBef>
              <a:spcAft>
                <a:spcPct val="0"/>
              </a:spcAft>
              <a:buClr>
                <a:schemeClr val="accent2"/>
              </a:buClr>
              <a:buFont typeface="Wingdings" panose="05000000000000000000" pitchFamily="2" charset="2"/>
              <a:buChar char="o"/>
              <a:defRPr sz="3000" b="0">
                <a:solidFill>
                  <a:schemeClr val="tx1"/>
                </a:solidFill>
                <a:latin typeface="+mn-lt"/>
                <a:ea typeface="+mn-ea"/>
                <a:cs typeface="+mn-cs"/>
              </a:defRPr>
            </a:lvl1pPr>
            <a:lvl2pPr marL="908050" indent="-436880" algn="l" rtl="0" eaLnBrk="0" fontAlgn="base" hangingPunct="0">
              <a:spcBef>
                <a:spcPct val="20000"/>
              </a:spcBef>
              <a:spcAft>
                <a:spcPct val="0"/>
              </a:spcAft>
              <a:buClr>
                <a:schemeClr val="accent2"/>
              </a:buClr>
              <a:buFont typeface="Wingdings" panose="05000000000000000000" pitchFamily="2" charset="2"/>
              <a:buChar char="n"/>
              <a:defRPr sz="2600">
                <a:solidFill>
                  <a:schemeClr val="tx1"/>
                </a:solidFill>
                <a:latin typeface="Verdana" panose="020B0604030504040204" pitchFamily="34" charset="0"/>
                <a:ea typeface="+mn-ea"/>
              </a:defRPr>
            </a:lvl2pPr>
            <a:lvl3pPr marL="1304925" indent="-395605" algn="l" rtl="0" eaLnBrk="0" fontAlgn="base" hangingPunct="0">
              <a:spcBef>
                <a:spcPct val="20000"/>
              </a:spcBef>
              <a:spcAft>
                <a:spcPct val="0"/>
              </a:spcAft>
              <a:buClr>
                <a:schemeClr val="accent2"/>
              </a:buClr>
              <a:buFont typeface="Wingdings" panose="05000000000000000000" pitchFamily="2" charset="2"/>
              <a:buChar char="o"/>
              <a:defRPr sz="2300">
                <a:solidFill>
                  <a:schemeClr val="tx1"/>
                </a:solidFill>
                <a:latin typeface="Verdana" panose="020B0604030504040204" pitchFamily="34" charset="0"/>
                <a:ea typeface="+mn-ea"/>
              </a:defRPr>
            </a:lvl3pPr>
            <a:lvl4pPr marL="1694180" indent="-387350" algn="l" rtl="0" eaLnBrk="0" fontAlgn="base" hangingPunct="0">
              <a:spcBef>
                <a:spcPct val="20000"/>
              </a:spcBef>
              <a:spcAft>
                <a:spcPct val="0"/>
              </a:spcAft>
              <a:buClr>
                <a:schemeClr val="accent2"/>
              </a:buClr>
              <a:buFont typeface="Wingdings" panose="05000000000000000000" pitchFamily="2" charset="2"/>
              <a:buChar char="n"/>
              <a:defRPr sz="2000">
                <a:solidFill>
                  <a:schemeClr val="tx1"/>
                </a:solidFill>
                <a:latin typeface="Verdana" panose="020B0604030504040204" pitchFamily="34" charset="0"/>
                <a:ea typeface="+mn-ea"/>
              </a:defRPr>
            </a:lvl4pPr>
            <a:lvl5pPr marL="2094230" indent="-398780" algn="l" rtl="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mn-ea"/>
              </a:defRPr>
            </a:lvl5pPr>
          </a:lstStyle>
          <a:p>
            <a:pPr marL="0" lvl="1" indent="0" algn="l" eaLnBrk="1" hangingPunct="1">
              <a:lnSpc>
                <a:spcPct val="125000"/>
              </a:lnSpc>
              <a:spcBef>
                <a:spcPts val="0"/>
              </a:spcBef>
              <a:buFontTx/>
              <a:buNone/>
            </a:pPr>
            <a:r>
              <a:rPr lang="en-US" altLang="zh-CN" sz="2000" b="1" dirty="0">
                <a:solidFill>
                  <a:schemeClr val="tx1"/>
                </a:solidFill>
                <a:effectLst/>
                <a:latin typeface="等线" panose="02010600030101010101" charset="-122"/>
                <a:ea typeface="等线" panose="02010600030101010101" charset="-122"/>
              </a:rPr>
              <a:t>Person person = </a:t>
            </a:r>
            <a:r>
              <a:rPr lang="en-US" altLang="zh-CN" sz="2000" b="1" dirty="0">
                <a:solidFill>
                  <a:srgbClr val="034DA0"/>
                </a:solidFill>
                <a:effectLst/>
                <a:latin typeface="等线" panose="02010600030101010101" charset="-122"/>
                <a:ea typeface="等线" panose="02010600030101010101" charset="-122"/>
              </a:rPr>
              <a:t>new </a:t>
            </a:r>
            <a:r>
              <a:rPr lang="en-US" altLang="zh-CN" sz="2000" b="1" dirty="0">
                <a:solidFill>
                  <a:schemeClr val="tx1"/>
                </a:solidFill>
                <a:effectLst/>
                <a:latin typeface="等线" panose="02010600030101010101" charset="-122"/>
                <a:ea typeface="等线" panose="02010600030101010101" charset="-122"/>
              </a:rPr>
              <a:t>Employee (</a:t>
            </a:r>
            <a:r>
              <a:rPr lang="en-US" altLang="zh-CN" sz="2000" b="1">
                <a:effectLst/>
                <a:latin typeface="等线" panose="02010600030101010101" charset="-122"/>
                <a:ea typeface="等线" panose="02010600030101010101" charset="-122"/>
                <a:sym typeface="+mn-ea"/>
              </a:rPr>
              <a:t>"Ma", "</a:t>
            </a:r>
            <a:r>
              <a:rPr lang="zh-CN" altLang="en-US" sz="2000" b="1">
                <a:effectLst/>
                <a:latin typeface="等线" panose="02010600030101010101" charset="-122"/>
                <a:ea typeface="等线" panose="02010600030101010101" charset="-122"/>
                <a:sym typeface="+mn-ea"/>
              </a:rPr>
              <a:t>友谊西路</a:t>
            </a:r>
            <a:r>
              <a:rPr lang="en-US" altLang="zh-CN" sz="2000" b="1">
                <a:effectLst/>
                <a:latin typeface="等线" panose="02010600030101010101" charset="-122"/>
                <a:ea typeface="等线" panose="02010600030101010101" charset="-122"/>
                <a:sym typeface="+mn-ea"/>
              </a:rPr>
              <a:t>127</a:t>
            </a:r>
            <a:r>
              <a:rPr lang="zh-CN" altLang="en-US" sz="2000" b="1">
                <a:effectLst/>
                <a:latin typeface="等线" panose="02010600030101010101" charset="-122"/>
                <a:ea typeface="等线" panose="02010600030101010101" charset="-122"/>
                <a:sym typeface="+mn-ea"/>
              </a:rPr>
              <a:t>号</a:t>
            </a:r>
            <a:r>
              <a:rPr lang="en-US" altLang="zh-CN" sz="2000" b="1">
                <a:effectLst/>
                <a:latin typeface="等线" panose="02010600030101010101" charset="-122"/>
                <a:ea typeface="等线" panose="02010600030101010101" charset="-122"/>
                <a:sym typeface="+mn-ea"/>
              </a:rPr>
              <a:t>"</a:t>
            </a:r>
            <a:r>
              <a:rPr lang="en-US" altLang="zh-CN" sz="2000" b="1" dirty="0">
                <a:solidFill>
                  <a:schemeClr val="tx1"/>
                </a:solidFill>
                <a:effectLst/>
                <a:latin typeface="等线" panose="02010600030101010101" charset="-122"/>
                <a:ea typeface="等线" panose="02010600030101010101" charset="-122"/>
              </a:rPr>
              <a:t>, 10000.0);</a:t>
            </a:r>
          </a:p>
          <a:p>
            <a:pPr marL="0" lvl="1" indent="0" algn="l" eaLnBrk="1" hangingPunct="1">
              <a:lnSpc>
                <a:spcPct val="125000"/>
              </a:lnSpc>
              <a:spcBef>
                <a:spcPts val="0"/>
              </a:spcBef>
              <a:buFontTx/>
              <a:buNone/>
            </a:pPr>
            <a:r>
              <a:rPr lang="en-US" altLang="zh-CN" sz="2000" b="1" dirty="0">
                <a:solidFill>
                  <a:schemeClr val="tx1"/>
                </a:solidFill>
                <a:effectLst/>
                <a:latin typeface="等线" panose="02010600030101010101" charset="-122"/>
                <a:ea typeface="等线" panose="02010600030101010101" charset="-122"/>
              </a:rPr>
              <a:t>if (person </a:t>
            </a:r>
            <a:r>
              <a:rPr lang="en-US" altLang="zh-CN" sz="2000" b="1" dirty="0">
                <a:solidFill>
                  <a:srgbClr val="034DA0"/>
                </a:solidFill>
                <a:effectLst/>
                <a:latin typeface="等线" panose="02010600030101010101" charset="-122"/>
                <a:ea typeface="等线" panose="02010600030101010101" charset="-122"/>
              </a:rPr>
              <a:t>instanceof </a:t>
            </a:r>
            <a:r>
              <a:rPr lang="en-US" altLang="zh-CN" sz="2000" b="1" dirty="0">
                <a:solidFill>
                  <a:schemeClr val="tx1"/>
                </a:solidFill>
                <a:effectLst/>
                <a:latin typeface="等线" panose="02010600030101010101" charset="-122"/>
                <a:ea typeface="等线" panose="02010600030101010101" charset="-122"/>
              </a:rPr>
              <a:t>Employee) { </a:t>
            </a:r>
          </a:p>
          <a:p>
            <a:pPr marL="0" lvl="0" indent="-469900" algn="l" eaLnBrk="1" hangingPunct="1">
              <a:lnSpc>
                <a:spcPct val="125000"/>
              </a:lnSpc>
              <a:spcBef>
                <a:spcPts val="0"/>
              </a:spcBef>
              <a:buFontTx/>
              <a:buNone/>
            </a:pPr>
            <a:r>
              <a:rPr lang="en-US" altLang="zh-CN" sz="2000" b="1" dirty="0">
                <a:solidFill>
                  <a:schemeClr val="tx1"/>
                </a:solidFill>
                <a:effectLst/>
                <a:latin typeface="等线" panose="02010600030101010101" charset="-122"/>
                <a:ea typeface="等线" panose="02010600030101010101" charset="-122"/>
              </a:rPr>
              <a:t>         salary = (</a:t>
            </a:r>
            <a:r>
              <a:rPr lang="en-US" altLang="zh-CN" sz="2000" b="1" dirty="0">
                <a:solidFill>
                  <a:srgbClr val="034DA0"/>
                </a:solidFill>
                <a:effectLst/>
                <a:latin typeface="等线" panose="02010600030101010101" charset="-122"/>
                <a:ea typeface="等线" panose="02010600030101010101" charset="-122"/>
              </a:rPr>
              <a:t>(Employee)</a:t>
            </a:r>
            <a:r>
              <a:rPr lang="en-US" altLang="zh-CN" sz="2000" b="1" dirty="0">
                <a:solidFill>
                  <a:schemeClr val="tx1"/>
                </a:solidFill>
                <a:effectLst/>
                <a:latin typeface="等线" panose="02010600030101010101" charset="-122"/>
                <a:ea typeface="等线" panose="02010600030101010101" charset="-122"/>
              </a:rPr>
              <a:t> person).getSalary();</a:t>
            </a:r>
          </a:p>
          <a:p>
            <a:pPr marL="0" lvl="0" indent="-469900" algn="l" eaLnBrk="1" hangingPunct="1">
              <a:lnSpc>
                <a:spcPct val="125000"/>
              </a:lnSpc>
              <a:spcBef>
                <a:spcPts val="0"/>
              </a:spcBef>
              <a:buFontTx/>
              <a:buNone/>
            </a:pPr>
            <a:r>
              <a:rPr lang="en-US" altLang="zh-CN" sz="2000" b="1" dirty="0">
                <a:solidFill>
                  <a:schemeClr val="tx1"/>
                </a:solidFill>
                <a:effectLst/>
                <a:latin typeface="等线" panose="02010600030101010101" charset="-122"/>
                <a:ea typeface="等线" panose="02010600030101010101" charset="-122"/>
              </a:rPr>
              <a:t>} </a:t>
            </a:r>
          </a:p>
        </p:txBody>
      </p:sp>
      <p:sp>
        <p:nvSpPr>
          <p:cNvPr id="7" name="日期占位符 6"/>
          <p:cNvSpPr>
            <a:spLocks noGrp="1"/>
          </p:cNvSpPr>
          <p:nvPr>
            <p:ph type="dt" sz="half" idx="10"/>
            <p:custDataLst>
              <p:tags r:id="rId2"/>
            </p:custDataLst>
          </p:nvPr>
        </p:nvSpPr>
        <p:spPr/>
        <p:txBody>
          <a:bodyPr/>
          <a:lstStyle/>
          <a:p>
            <a:fld id="{8BEB6EB5-CC0D-C94C-91B9-9EA1B45E848E}" type="datetime1">
              <a:rPr kumimoji="1" lang="zh-CN" altLang="en-US" smtClean="0"/>
              <a:t>2024/10/16</a:t>
            </a:fld>
            <a:endParaRPr kumimoji="1" lang="zh-CN" altLang="en-US" sz="900"/>
          </a:p>
        </p:txBody>
      </p:sp>
      <p:sp>
        <p:nvSpPr>
          <p:cNvPr id="8" name="页脚占位符 7"/>
          <p:cNvSpPr>
            <a:spLocks noGrp="1"/>
          </p:cNvSpPr>
          <p:nvPr>
            <p:ph type="ftr" sz="quarter" idx="11"/>
            <p:custDataLst>
              <p:tags r:id="rId3"/>
            </p:custDataLst>
          </p:nvPr>
        </p:nvSpPr>
        <p:spPr/>
        <p:txBody>
          <a:bodyPr/>
          <a:lstStyle/>
          <a:p>
            <a:r>
              <a:rPr kumimoji="1" lang="zh-CN" altLang="en-US" dirty="0"/>
              <a:t>西北工业大学软件学院</a:t>
            </a:r>
            <a:endParaRPr kumimoji="1" lang="zh-CN" altLang="en-US" sz="900" dirty="0"/>
          </a:p>
        </p:txBody>
      </p:sp>
      <p:sp>
        <p:nvSpPr>
          <p:cNvPr id="9" name="灯片编号占位符 8"/>
          <p:cNvSpPr>
            <a:spLocks noGrp="1"/>
          </p:cNvSpPr>
          <p:nvPr>
            <p:ph type="sldNum" sz="quarter" idx="12"/>
            <p:custDataLst>
              <p:tags r:id="rId4"/>
            </p:custDataLst>
          </p:nvPr>
        </p:nvSpPr>
        <p:spPr/>
        <p:txBody>
          <a:bodyPr/>
          <a:lstStyle/>
          <a:p>
            <a:fld id="{5A1A6423-77BD-D842-A714-25250E903C41}" type="slidenum">
              <a:rPr kumimoji="1" lang="zh-CN" altLang="en-US" smtClean="0"/>
              <a:t>124</a:t>
            </a:fld>
            <a:endParaRPr kumimoji="1" lang="zh-CN" altLang="en-US" sz="9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6" fill="hold" grpId="0" nodeType="clickEffect">
                                  <p:stCondLst>
                                    <p:cond delay="0"/>
                                  </p:stCondLst>
                                  <p:childTnLst>
                                    <p:set>
                                      <p:cBhvr>
                                        <p:cTn id="6" dur="1" fill="hold">
                                          <p:stCondLst>
                                            <p:cond delay="0"/>
                                          </p:stCondLst>
                                        </p:cTn>
                                        <p:tgtEl>
                                          <p:spTgt spid="134149"/>
                                        </p:tgtEl>
                                        <p:attrNameLst>
                                          <p:attrName>style.visibility</p:attrName>
                                        </p:attrNameLst>
                                      </p:cBhvr>
                                      <p:to>
                                        <p:strVal val="visible"/>
                                      </p:to>
                                    </p:set>
                                    <p:animEffect transition="in" filter="barn(inHorizontal)">
                                      <p:cBhvr>
                                        <p:cTn id="7" dur="500"/>
                                        <p:tgtEl>
                                          <p:spTgt spid="1341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4149" grpId="0" bldLvl="0" animBg="1"/>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fontScale="90000"/>
          </a:bodyPr>
          <a:lstStyle/>
          <a:p>
            <a:pPr>
              <a:lnSpc>
                <a:spcPct val="130000"/>
              </a:lnSpc>
            </a:pPr>
            <a:r>
              <a:rPr lang="zh-CN" altLang="en-US" sz="3100">
                <a:solidFill>
                  <a:srgbClr val="034DA0"/>
                </a:solidFill>
              </a:rPr>
              <a:t>子类与父类之间的差异</a:t>
            </a:r>
          </a:p>
          <a:p>
            <a:pPr marL="914400" lvl="1" indent="-457200">
              <a:lnSpc>
                <a:spcPct val="140000"/>
              </a:lnSpc>
              <a:buAutoNum type="arabicPeriod"/>
            </a:pPr>
            <a:r>
              <a:rPr lang="zh-CN" altLang="en-US" sz="2700"/>
              <a:t>通过新增加成员变量或方法扩展父类</a:t>
            </a:r>
            <a:endParaRPr lang="en-US" altLang="zh-CN" sz="2700"/>
          </a:p>
          <a:p>
            <a:pPr marL="914400" lvl="1" indent="-457200">
              <a:lnSpc>
                <a:spcPct val="140000"/>
              </a:lnSpc>
              <a:buAutoNum type="arabicPeriod"/>
            </a:pPr>
            <a:r>
              <a:rPr lang="zh-CN" altLang="en-US" sz="2700">
                <a:solidFill>
                  <a:srgbClr val="034DA0"/>
                </a:solidFill>
                <a:effectLst/>
              </a:rPr>
              <a:t>方法的覆写（</a:t>
            </a:r>
            <a:r>
              <a:rPr lang="en-US" altLang="zh-CN" sz="2700">
                <a:solidFill>
                  <a:srgbClr val="034DA0"/>
                </a:solidFill>
                <a:effectLst/>
              </a:rPr>
              <a:t>Overriding</a:t>
            </a:r>
            <a:r>
              <a:rPr lang="zh-CN" altLang="en-US" sz="2700">
                <a:solidFill>
                  <a:srgbClr val="034DA0"/>
                </a:solidFill>
                <a:effectLst/>
              </a:rPr>
              <a:t>）</a:t>
            </a:r>
            <a:endParaRPr lang="en-US" altLang="zh-CN" sz="2700"/>
          </a:p>
          <a:p>
            <a:pPr lvl="2">
              <a:lnSpc>
                <a:spcPct val="140000"/>
              </a:lnSpc>
            </a:pPr>
            <a:r>
              <a:rPr lang="zh-CN" altLang="en-US" sz="2700"/>
              <a:t>子类与父类使用相同的函数特征，但子类中方法体的实现与父类中不一样</a:t>
            </a:r>
          </a:p>
          <a:p>
            <a:pPr lvl="2">
              <a:lnSpc>
                <a:spcPct val="140000"/>
              </a:lnSpc>
            </a:pPr>
            <a:r>
              <a:rPr lang="zh-CN" altLang="en-US" sz="2700"/>
              <a:t>通过覆写机制可以让子类重新编码实现方法的具体行为，而无需改变方法的声明</a:t>
            </a:r>
            <a:endParaRPr lang="en-US" altLang="zh-CN" sz="2700"/>
          </a:p>
          <a:p>
            <a:endParaRPr lang="en-US" altLang="zh-CN"/>
          </a:p>
          <a:p>
            <a:endParaRPr lang="en-US" altLang="zh-CN"/>
          </a:p>
        </p:txBody>
      </p:sp>
      <p:sp>
        <p:nvSpPr>
          <p:cNvPr id="3" name="标题 2"/>
          <p:cNvSpPr>
            <a:spLocks noGrp="1"/>
          </p:cNvSpPr>
          <p:nvPr>
            <p:ph type="title"/>
          </p:nvPr>
        </p:nvSpPr>
        <p:spPr/>
        <p:txBody>
          <a:bodyPr/>
          <a:lstStyle/>
          <a:p>
            <a:r>
              <a:rPr lang="en-US" altLang="zh-CN"/>
              <a:t>2.2.4 </a:t>
            </a:r>
            <a:r>
              <a:rPr lang="zh-CN" altLang="en-US"/>
              <a:t>方法的</a:t>
            </a:r>
            <a:r>
              <a:rPr lang="zh-CN" altLang="en-US">
                <a:sym typeface="+mn-ea"/>
              </a:rPr>
              <a:t>覆写</a:t>
            </a:r>
            <a:r>
              <a:rPr lang="en-US" altLang="zh-CN">
                <a:sym typeface="+mn-ea"/>
              </a:rPr>
              <a:t>Overriding </a:t>
            </a:r>
            <a:r>
              <a:rPr lang="en-US" altLang="zh-CN" sz="2400">
                <a:sym typeface="+mn-ea"/>
              </a:rPr>
              <a:t>1/2</a:t>
            </a:r>
          </a:p>
        </p:txBody>
      </p:sp>
      <p:sp>
        <p:nvSpPr>
          <p:cNvPr id="7" name="日期占位符 6"/>
          <p:cNvSpPr>
            <a:spLocks noGrp="1"/>
          </p:cNvSpPr>
          <p:nvPr>
            <p:ph type="dt" sz="half" idx="10"/>
            <p:custDataLst>
              <p:tags r:id="rId1"/>
            </p:custDataLst>
          </p:nvPr>
        </p:nvSpPr>
        <p:spPr/>
        <p:txBody>
          <a:bodyPr/>
          <a:lstStyle/>
          <a:p>
            <a:fld id="{8BEB6EB5-CC0D-C94C-91B9-9EA1B45E848E}" type="datetime1">
              <a:rPr kumimoji="1" lang="zh-CN" altLang="en-US" smtClean="0"/>
              <a:t>2024/10/16</a:t>
            </a:fld>
            <a:endParaRPr kumimoji="1" lang="zh-CN" altLang="en-US" sz="900"/>
          </a:p>
        </p:txBody>
      </p:sp>
      <p:sp>
        <p:nvSpPr>
          <p:cNvPr id="8" name="页脚占位符 7"/>
          <p:cNvSpPr>
            <a:spLocks noGrp="1"/>
          </p:cNvSpPr>
          <p:nvPr>
            <p:ph type="ftr" sz="quarter" idx="11"/>
            <p:custDataLst>
              <p:tags r:id="rId2"/>
            </p:custDataLst>
          </p:nvPr>
        </p:nvSpPr>
        <p:spPr/>
        <p:txBody>
          <a:bodyPr/>
          <a:lstStyle/>
          <a:p>
            <a:r>
              <a:rPr kumimoji="1" lang="zh-CN" altLang="en-US" dirty="0"/>
              <a:t>西北工业大学软件学院</a:t>
            </a:r>
            <a:endParaRPr kumimoji="1" lang="zh-CN" altLang="en-US" sz="900" dirty="0"/>
          </a:p>
        </p:txBody>
      </p:sp>
      <p:sp>
        <p:nvSpPr>
          <p:cNvPr id="9" name="灯片编号占位符 8"/>
          <p:cNvSpPr>
            <a:spLocks noGrp="1"/>
          </p:cNvSpPr>
          <p:nvPr>
            <p:ph type="sldNum" sz="quarter" idx="12"/>
            <p:custDataLst>
              <p:tags r:id="rId3"/>
            </p:custDataLst>
          </p:nvPr>
        </p:nvSpPr>
        <p:spPr/>
        <p:txBody>
          <a:bodyPr/>
          <a:lstStyle/>
          <a:p>
            <a:fld id="{5A1A6423-77BD-D842-A714-25250E903C41}" type="slidenum">
              <a:rPr kumimoji="1" lang="zh-CN" altLang="en-US" smtClean="0"/>
              <a:t>125</a:t>
            </a:fld>
            <a:endParaRPr kumimoji="1" lang="zh-CN" altLang="en-US" sz="900"/>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fontScale="90000"/>
          </a:bodyPr>
          <a:lstStyle/>
          <a:p>
            <a:pPr>
              <a:lnSpc>
                <a:spcPct val="120000"/>
              </a:lnSpc>
            </a:pPr>
            <a:r>
              <a:rPr lang="zh-CN" altLang="en-US" sz="3100">
                <a:solidFill>
                  <a:srgbClr val="034DA0"/>
                </a:solidFill>
              </a:rPr>
              <a:t>方法的覆写</a:t>
            </a:r>
          </a:p>
          <a:p>
            <a:pPr lvl="1">
              <a:lnSpc>
                <a:spcPct val="130000"/>
              </a:lnSpc>
            </a:pPr>
            <a:r>
              <a:rPr lang="zh-CN" altLang="en-US" sz="2700"/>
              <a:t>在子类中定义一个与父类同名，返回类型、参数类型均相同的一个方法称为方法的覆写。</a:t>
            </a:r>
            <a:endParaRPr lang="en-US" altLang="zh-CN"/>
          </a:p>
          <a:p>
            <a:pPr lvl="1">
              <a:lnSpc>
                <a:spcPct val="130000"/>
              </a:lnSpc>
            </a:pPr>
            <a:r>
              <a:rPr lang="zh-CN" altLang="en-US" sz="2700"/>
              <a:t>不能覆写父类中声明为</a:t>
            </a:r>
            <a:r>
              <a:rPr lang="en-US" altLang="zh-CN" sz="2700">
                <a:solidFill>
                  <a:srgbClr val="034DA0"/>
                </a:solidFill>
                <a:effectLst/>
              </a:rPr>
              <a:t>final</a:t>
            </a:r>
            <a:r>
              <a:rPr lang="zh-CN" altLang="en-US" sz="2700"/>
              <a:t>或</a:t>
            </a:r>
            <a:r>
              <a:rPr lang="en-US" altLang="zh-CN" sz="2700">
                <a:solidFill>
                  <a:srgbClr val="034DA0"/>
                </a:solidFill>
                <a:effectLst/>
              </a:rPr>
              <a:t>static</a:t>
            </a:r>
            <a:r>
              <a:rPr lang="zh-CN" altLang="en-US" sz="2700"/>
              <a:t>的方法</a:t>
            </a:r>
          </a:p>
          <a:p>
            <a:pPr lvl="1">
              <a:lnSpc>
                <a:spcPct val="130000"/>
              </a:lnSpc>
            </a:pPr>
            <a:r>
              <a:rPr lang="zh-CN" altLang="en-US" sz="2700"/>
              <a:t>例如</a:t>
            </a:r>
            <a:r>
              <a:rPr lang="en-US" altLang="zh-CN" sz="2700"/>
              <a:t>Product</a:t>
            </a:r>
            <a:r>
              <a:rPr lang="zh-CN" altLang="en-US" sz="2700"/>
              <a:t>的</a:t>
            </a:r>
            <a:r>
              <a:rPr lang="en-US" altLang="zh-CN" sz="2700"/>
              <a:t>toString</a:t>
            </a:r>
            <a:r>
              <a:rPr lang="zh-CN" altLang="en-US" sz="2700"/>
              <a:t>方法覆写</a:t>
            </a:r>
            <a:r>
              <a:rPr lang="en-US" altLang="zh-CN" sz="2700"/>
              <a:t>Object</a:t>
            </a:r>
            <a:r>
              <a:rPr lang="zh-CN" altLang="en-US" sz="2700"/>
              <a:t>的</a:t>
            </a:r>
            <a:r>
              <a:rPr lang="en-US" altLang="zh-CN" sz="2700"/>
              <a:t>toString</a:t>
            </a:r>
            <a:r>
              <a:rPr lang="zh-CN" altLang="en-US" sz="2700"/>
              <a:t>方法</a:t>
            </a:r>
          </a:p>
          <a:p>
            <a:pPr lvl="1">
              <a:lnSpc>
                <a:spcPct val="130000"/>
              </a:lnSpc>
            </a:pPr>
            <a:r>
              <a:rPr lang="zh-CN" altLang="en-US" sz="2700"/>
              <a:t>通过</a:t>
            </a:r>
            <a:r>
              <a:rPr lang="en-US" altLang="zh-CN" sz="2700">
                <a:solidFill>
                  <a:srgbClr val="034DA0"/>
                </a:solidFill>
              </a:rPr>
              <a:t>@Override</a:t>
            </a:r>
            <a:r>
              <a:rPr lang="en-US" altLang="zh-CN" sz="2700"/>
              <a:t>注解</a:t>
            </a:r>
            <a:r>
              <a:rPr lang="zh-CN" altLang="en-US" sz="2700"/>
              <a:t>，标注当前方法为覆写方法</a:t>
            </a:r>
            <a:endParaRPr lang="en-US" altLang="zh-CN" sz="2700"/>
          </a:p>
          <a:p>
            <a:pPr>
              <a:lnSpc>
                <a:spcPct val="140000"/>
              </a:lnSpc>
            </a:pPr>
            <a:r>
              <a:rPr lang="zh-CN" altLang="en-US" sz="3100"/>
              <a:t>比较方法的覆写与方法的重载</a:t>
            </a:r>
            <a:endParaRPr lang="en-US" altLang="zh-CN" sz="3100"/>
          </a:p>
          <a:p>
            <a:pPr lvl="1">
              <a:lnSpc>
                <a:spcPct val="130000"/>
              </a:lnSpc>
            </a:pPr>
            <a:r>
              <a:rPr lang="zh-CN" altLang="en-US" sz="2700"/>
              <a:t>方法覆写(</a:t>
            </a:r>
            <a:r>
              <a:rPr lang="en-US" altLang="zh-CN" sz="2700">
                <a:solidFill>
                  <a:srgbClr val="034DA0"/>
                </a:solidFill>
                <a:effectLst/>
              </a:rPr>
              <a:t>Overriding</a:t>
            </a:r>
            <a:r>
              <a:rPr lang="en-US" altLang="zh-CN" sz="2700"/>
              <a:t>)</a:t>
            </a:r>
            <a:r>
              <a:rPr lang="zh-CN" altLang="en-US" sz="2700"/>
              <a:t>发生在子类和父类之间</a:t>
            </a:r>
            <a:endParaRPr lang="en-US" altLang="zh-CN" sz="2700"/>
          </a:p>
          <a:p>
            <a:pPr lvl="1">
              <a:lnSpc>
                <a:spcPct val="130000"/>
              </a:lnSpc>
            </a:pPr>
            <a:r>
              <a:rPr lang="zh-CN" altLang="en-US" sz="2700"/>
              <a:t>方法重载</a:t>
            </a:r>
            <a:r>
              <a:rPr lang="en-US" altLang="zh-CN" sz="2700"/>
              <a:t>(</a:t>
            </a:r>
            <a:r>
              <a:rPr lang="en-US" altLang="zh-CN" sz="2700">
                <a:solidFill>
                  <a:srgbClr val="034DA0"/>
                </a:solidFill>
                <a:effectLst/>
                <a:sym typeface="+mn-ea"/>
              </a:rPr>
              <a:t>Overloading</a:t>
            </a:r>
            <a:r>
              <a:rPr lang="en-US" altLang="zh-CN" sz="2700"/>
              <a:t>)</a:t>
            </a:r>
            <a:r>
              <a:rPr lang="zh-CN" altLang="en-US" sz="2700"/>
              <a:t>发生在一个类内部</a:t>
            </a:r>
            <a:endParaRPr lang="en-US" altLang="zh-CN" sz="2700"/>
          </a:p>
          <a:p>
            <a:endParaRPr lang="en-US" altLang="zh-CN" sz="2700"/>
          </a:p>
        </p:txBody>
      </p:sp>
      <p:sp>
        <p:nvSpPr>
          <p:cNvPr id="3" name="标题 2"/>
          <p:cNvSpPr>
            <a:spLocks noGrp="1"/>
          </p:cNvSpPr>
          <p:nvPr>
            <p:ph type="title"/>
          </p:nvPr>
        </p:nvSpPr>
        <p:spPr/>
        <p:txBody>
          <a:bodyPr/>
          <a:lstStyle/>
          <a:p>
            <a:r>
              <a:rPr lang="en-US" altLang="zh-CN">
                <a:sym typeface="+mn-ea"/>
              </a:rPr>
              <a:t>2.2.4 </a:t>
            </a:r>
            <a:r>
              <a:rPr lang="zh-CN" altLang="en-US">
                <a:sym typeface="+mn-ea"/>
              </a:rPr>
              <a:t>方法的覆写</a:t>
            </a:r>
            <a:r>
              <a:rPr lang="en-US" altLang="zh-CN">
                <a:sym typeface="+mn-ea"/>
              </a:rPr>
              <a:t>Overriding </a:t>
            </a:r>
            <a:r>
              <a:rPr lang="en-US" altLang="zh-CN" sz="2400">
                <a:sym typeface="+mn-ea"/>
              </a:rPr>
              <a:t>2/2</a:t>
            </a:r>
          </a:p>
        </p:txBody>
      </p:sp>
      <p:sp>
        <p:nvSpPr>
          <p:cNvPr id="7" name="日期占位符 6"/>
          <p:cNvSpPr>
            <a:spLocks noGrp="1"/>
          </p:cNvSpPr>
          <p:nvPr>
            <p:ph type="dt" sz="half" idx="10"/>
            <p:custDataLst>
              <p:tags r:id="rId1"/>
            </p:custDataLst>
          </p:nvPr>
        </p:nvSpPr>
        <p:spPr/>
        <p:txBody>
          <a:bodyPr/>
          <a:lstStyle/>
          <a:p>
            <a:fld id="{8BEB6EB5-CC0D-C94C-91B9-9EA1B45E848E}" type="datetime1">
              <a:rPr kumimoji="1" lang="zh-CN" altLang="en-US" smtClean="0"/>
              <a:t>2024/10/16</a:t>
            </a:fld>
            <a:endParaRPr kumimoji="1" lang="zh-CN" altLang="en-US" sz="900"/>
          </a:p>
        </p:txBody>
      </p:sp>
      <p:sp>
        <p:nvSpPr>
          <p:cNvPr id="8" name="页脚占位符 7"/>
          <p:cNvSpPr>
            <a:spLocks noGrp="1"/>
          </p:cNvSpPr>
          <p:nvPr>
            <p:ph type="ftr" sz="quarter" idx="11"/>
            <p:custDataLst>
              <p:tags r:id="rId2"/>
            </p:custDataLst>
          </p:nvPr>
        </p:nvSpPr>
        <p:spPr/>
        <p:txBody>
          <a:bodyPr/>
          <a:lstStyle/>
          <a:p>
            <a:r>
              <a:rPr kumimoji="1" lang="zh-CN" altLang="en-US" dirty="0"/>
              <a:t>西北工业大学软件学院</a:t>
            </a:r>
            <a:endParaRPr kumimoji="1" lang="zh-CN" altLang="en-US" sz="900" dirty="0"/>
          </a:p>
        </p:txBody>
      </p:sp>
      <p:sp>
        <p:nvSpPr>
          <p:cNvPr id="9" name="灯片编号占位符 8"/>
          <p:cNvSpPr>
            <a:spLocks noGrp="1"/>
          </p:cNvSpPr>
          <p:nvPr>
            <p:ph type="sldNum" sz="quarter" idx="12"/>
            <p:custDataLst>
              <p:tags r:id="rId3"/>
            </p:custDataLst>
          </p:nvPr>
        </p:nvSpPr>
        <p:spPr/>
        <p:txBody>
          <a:bodyPr/>
          <a:lstStyle/>
          <a:p>
            <a:fld id="{5A1A6423-77BD-D842-A714-25250E903C41}" type="slidenum">
              <a:rPr kumimoji="1" lang="zh-CN" altLang="en-US" smtClean="0"/>
              <a:t>126</a:t>
            </a:fld>
            <a:endParaRPr kumimoji="1" lang="zh-CN" altLang="en-US" sz="9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xEl>
                                              <p:pRg st="6" end="6"/>
                                            </p:txEl>
                                          </p:spTgt>
                                        </p:tgtEl>
                                        <p:attrNameLst>
                                          <p:attrName>style.visibility</p:attrName>
                                        </p:attrNameLst>
                                      </p:cBhvr>
                                      <p:to>
                                        <p:strVal val="visible"/>
                                      </p:to>
                                    </p:set>
                                    <p:animEffect transition="in" filter="dissolve">
                                      <p:cBhvr>
                                        <p:cTn id="7" dur="500"/>
                                        <p:tgtEl>
                                          <p:spTgt spid="2">
                                            <p:txEl>
                                              <p:pRg st="6" end="6"/>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2">
                                            <p:txEl>
                                              <p:pRg st="7" end="7"/>
                                            </p:txEl>
                                          </p:spTgt>
                                        </p:tgtEl>
                                        <p:attrNameLst>
                                          <p:attrName>style.visibility</p:attrName>
                                        </p:attrNameLst>
                                      </p:cBhvr>
                                      <p:to>
                                        <p:strVal val="visible"/>
                                      </p:to>
                                    </p:set>
                                    <p:animEffect transition="in" filter="dissolve">
                                      <p:cBhvr>
                                        <p:cTn id="10" dur="500"/>
                                        <p:tgtEl>
                                          <p:spTgt spid="2">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a:lnSpc>
                <a:spcPct val="100000"/>
              </a:lnSpc>
            </a:pPr>
            <a:r>
              <a:rPr lang="en-US" altLang="zh-CN" sz="2800">
                <a:solidFill>
                  <a:srgbClr val="034DA0"/>
                </a:solidFill>
                <a:effectLst/>
                <a:sym typeface="+mn-ea"/>
              </a:rPr>
              <a:t>java.lang.Object</a:t>
            </a:r>
            <a:endParaRPr lang="en-US" altLang="zh-CN" sz="2800">
              <a:solidFill>
                <a:srgbClr val="034DA0"/>
              </a:solidFill>
            </a:endParaRPr>
          </a:p>
          <a:p>
            <a:pPr>
              <a:lnSpc>
                <a:spcPct val="120000"/>
              </a:lnSpc>
            </a:pPr>
            <a:r>
              <a:rPr lang="en-US" altLang="zh-CN" sz="2400">
                <a:solidFill>
                  <a:schemeClr val="tx1"/>
                </a:solidFill>
              </a:rPr>
              <a:t>Java</a:t>
            </a:r>
            <a:r>
              <a:rPr lang="zh-CN" altLang="en-US" sz="2400">
                <a:solidFill>
                  <a:schemeClr val="tx1"/>
                </a:solidFill>
              </a:rPr>
              <a:t>中，所有类均直接或间接的继承自类</a:t>
            </a:r>
            <a:r>
              <a:rPr lang="en-US" altLang="zh-CN" sz="2400">
                <a:solidFill>
                  <a:srgbClr val="034DA0"/>
                </a:solidFill>
                <a:effectLst/>
                <a:sym typeface="+mn-ea"/>
              </a:rPr>
              <a:t>java.lang.Object</a:t>
            </a:r>
            <a:r>
              <a:rPr lang="zh-CN" altLang="en-US" sz="2400">
                <a:solidFill>
                  <a:schemeClr val="tx1"/>
                </a:solidFill>
                <a:effectLst/>
                <a:sym typeface="+mn-ea"/>
              </a:rPr>
              <a:t>，因此，所有类均继承了</a:t>
            </a:r>
            <a:r>
              <a:rPr lang="en-US" altLang="zh-CN" sz="2400">
                <a:solidFill>
                  <a:schemeClr val="tx1"/>
                </a:solidFill>
                <a:effectLst/>
                <a:sym typeface="+mn-ea"/>
              </a:rPr>
              <a:t>Object</a:t>
            </a:r>
            <a:r>
              <a:rPr lang="zh-CN" altLang="en-US" sz="2400">
                <a:solidFill>
                  <a:schemeClr val="tx1"/>
                </a:solidFill>
                <a:effectLst/>
                <a:sym typeface="+mn-ea"/>
              </a:rPr>
              <a:t>定义的方法</a:t>
            </a:r>
            <a:endParaRPr lang="en-US" altLang="zh-CN" sz="2400">
              <a:solidFill>
                <a:schemeClr val="tx1"/>
              </a:solidFill>
              <a:effectLst/>
              <a:sym typeface="+mn-ea"/>
            </a:endParaRPr>
          </a:p>
          <a:p>
            <a:pPr algn="l">
              <a:lnSpc>
                <a:spcPct val="120000"/>
              </a:lnSpc>
              <a:buSzTx/>
            </a:pPr>
            <a:r>
              <a:rPr lang="en-US" altLang="zh-CN" sz="2400"/>
              <a:t>类的声明中没有</a:t>
            </a:r>
            <a:r>
              <a:rPr lang="en-US" altLang="zh-CN" sz="2400">
                <a:solidFill>
                  <a:srgbClr val="034EA2"/>
                </a:solidFill>
              </a:rPr>
              <a:t>extends</a:t>
            </a:r>
            <a:r>
              <a:rPr lang="en-US" altLang="zh-CN" sz="2400"/>
              <a:t>关键字时，默认直接继承Object</a:t>
            </a:r>
          </a:p>
        </p:txBody>
      </p:sp>
      <p:sp>
        <p:nvSpPr>
          <p:cNvPr id="3" name="标题 2"/>
          <p:cNvSpPr>
            <a:spLocks noGrp="1"/>
          </p:cNvSpPr>
          <p:nvPr>
            <p:ph type="title"/>
          </p:nvPr>
        </p:nvSpPr>
        <p:spPr/>
        <p:txBody>
          <a:bodyPr/>
          <a:lstStyle/>
          <a:p>
            <a:r>
              <a:rPr lang="en-US" altLang="zh-CN"/>
              <a:t>2.2.5 equals</a:t>
            </a:r>
            <a:r>
              <a:rPr lang="zh-CN" altLang="en-US"/>
              <a:t>方法和</a:t>
            </a:r>
            <a:r>
              <a:rPr lang="en-US" altLang="zh-CN"/>
              <a:t>toString</a:t>
            </a:r>
            <a:r>
              <a:rPr lang="zh-CN" altLang="en-US"/>
              <a:t>方法</a:t>
            </a:r>
            <a:r>
              <a:rPr lang="en-US" altLang="zh-CN"/>
              <a:t> </a:t>
            </a:r>
            <a:r>
              <a:rPr lang="en-US" altLang="zh-CN" sz="2400"/>
              <a:t>1/4</a:t>
            </a:r>
          </a:p>
        </p:txBody>
      </p:sp>
      <p:sp>
        <p:nvSpPr>
          <p:cNvPr id="134149" name="AutoShape 5"/>
          <p:cNvSpPr/>
          <p:nvPr>
            <p:custDataLst>
              <p:tags r:id="rId1"/>
            </p:custDataLst>
          </p:nvPr>
        </p:nvSpPr>
        <p:spPr>
          <a:xfrm>
            <a:off x="600075" y="3429000"/>
            <a:ext cx="7709535" cy="1642110"/>
          </a:xfrm>
          <a:prstGeom prst="roundRect">
            <a:avLst>
              <a:gd name="adj" fmla="val 6805"/>
            </a:avLst>
          </a:prstGeom>
          <a:noFill/>
          <a:ln w="12700" cap="flat" cmpd="sng">
            <a:solidFill>
              <a:schemeClr val="hlink"/>
            </a:solidFill>
            <a:prstDash val="dash"/>
            <a:headEnd type="none" w="med" len="med"/>
            <a:tailEnd type="none" w="med" len="med"/>
          </a:ln>
        </p:spPr>
        <p:txBody>
          <a:bodyPr wrap="none" anchor="ctr" anchorCtr="0"/>
          <a:lstStyle>
            <a:lvl1pPr marL="469900" indent="-469900" algn="l" rtl="0" eaLnBrk="0" fontAlgn="base" hangingPunct="0">
              <a:spcBef>
                <a:spcPct val="20000"/>
              </a:spcBef>
              <a:spcAft>
                <a:spcPct val="0"/>
              </a:spcAft>
              <a:buClr>
                <a:schemeClr val="accent2"/>
              </a:buClr>
              <a:buFont typeface="Wingdings" panose="05000000000000000000" pitchFamily="2" charset="2"/>
              <a:buChar char="o"/>
              <a:defRPr sz="3000" b="0">
                <a:solidFill>
                  <a:schemeClr val="tx1"/>
                </a:solidFill>
                <a:latin typeface="+mn-lt"/>
                <a:ea typeface="+mn-ea"/>
                <a:cs typeface="+mn-cs"/>
              </a:defRPr>
            </a:lvl1pPr>
            <a:lvl2pPr marL="908050" indent="-436880" algn="l" rtl="0" eaLnBrk="0" fontAlgn="base" hangingPunct="0">
              <a:spcBef>
                <a:spcPct val="20000"/>
              </a:spcBef>
              <a:spcAft>
                <a:spcPct val="0"/>
              </a:spcAft>
              <a:buClr>
                <a:schemeClr val="accent2"/>
              </a:buClr>
              <a:buFont typeface="Wingdings" panose="05000000000000000000" pitchFamily="2" charset="2"/>
              <a:buChar char="n"/>
              <a:defRPr sz="2600">
                <a:solidFill>
                  <a:schemeClr val="tx1"/>
                </a:solidFill>
                <a:latin typeface="Verdana" panose="020B0604030504040204" pitchFamily="34" charset="0"/>
                <a:ea typeface="+mn-ea"/>
              </a:defRPr>
            </a:lvl2pPr>
            <a:lvl3pPr marL="1304925" indent="-395605" algn="l" rtl="0" eaLnBrk="0" fontAlgn="base" hangingPunct="0">
              <a:spcBef>
                <a:spcPct val="20000"/>
              </a:spcBef>
              <a:spcAft>
                <a:spcPct val="0"/>
              </a:spcAft>
              <a:buClr>
                <a:schemeClr val="accent2"/>
              </a:buClr>
              <a:buFont typeface="Wingdings" panose="05000000000000000000" pitchFamily="2" charset="2"/>
              <a:buChar char="o"/>
              <a:defRPr sz="2300">
                <a:solidFill>
                  <a:schemeClr val="tx1"/>
                </a:solidFill>
                <a:latin typeface="Verdana" panose="020B0604030504040204" pitchFamily="34" charset="0"/>
                <a:ea typeface="+mn-ea"/>
              </a:defRPr>
            </a:lvl3pPr>
            <a:lvl4pPr marL="1694180" indent="-387350" algn="l" rtl="0" eaLnBrk="0" fontAlgn="base" hangingPunct="0">
              <a:spcBef>
                <a:spcPct val="20000"/>
              </a:spcBef>
              <a:spcAft>
                <a:spcPct val="0"/>
              </a:spcAft>
              <a:buClr>
                <a:schemeClr val="accent2"/>
              </a:buClr>
              <a:buFont typeface="Wingdings" panose="05000000000000000000" pitchFamily="2" charset="2"/>
              <a:buChar char="n"/>
              <a:defRPr sz="2000">
                <a:solidFill>
                  <a:schemeClr val="tx1"/>
                </a:solidFill>
                <a:latin typeface="Verdana" panose="020B0604030504040204" pitchFamily="34" charset="0"/>
                <a:ea typeface="+mn-ea"/>
              </a:defRPr>
            </a:lvl4pPr>
            <a:lvl5pPr marL="2094230" indent="-398780" algn="l" rtl="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mn-ea"/>
              </a:defRPr>
            </a:lvl5pPr>
          </a:lstStyle>
          <a:p>
            <a:pPr marL="0" lvl="1" indent="0" eaLnBrk="1" hangingPunct="1">
              <a:lnSpc>
                <a:spcPct val="125000"/>
              </a:lnSpc>
              <a:spcBef>
                <a:spcPts val="0"/>
              </a:spcBef>
              <a:buFontTx/>
              <a:buNone/>
            </a:pPr>
            <a:r>
              <a:rPr lang="en-US" altLang="zh-CN" sz="2400" b="1" dirty="0">
                <a:solidFill>
                  <a:srgbClr val="034EA2"/>
                </a:solidFill>
                <a:effectLst/>
                <a:latin typeface="等线" panose="02010600030101010101" charset="-122"/>
                <a:ea typeface="等线" panose="02010600030101010101" charset="-122"/>
              </a:rPr>
              <a:t>public class </a:t>
            </a:r>
            <a:r>
              <a:rPr lang="en-US" altLang="zh-CN" sz="2400" b="1" dirty="0">
                <a:solidFill>
                  <a:schemeClr val="tx1"/>
                </a:solidFill>
                <a:effectLst/>
                <a:latin typeface="等线" panose="02010600030101010101" charset="-122"/>
                <a:ea typeface="等线" panose="02010600030101010101" charset="-122"/>
              </a:rPr>
              <a:t>Person </a:t>
            </a:r>
            <a:r>
              <a:rPr lang="en-US" altLang="zh-CN" sz="2400" b="1" dirty="0">
                <a:solidFill>
                  <a:schemeClr val="accent6">
                    <a:lumMod val="75000"/>
                  </a:schemeClr>
                </a:solidFill>
                <a:effectLst/>
                <a:latin typeface="等线" panose="02010600030101010101" charset="-122"/>
                <a:ea typeface="等线" panose="02010600030101010101" charset="-122"/>
              </a:rPr>
              <a:t>/* extends Object */</a:t>
            </a:r>
            <a:r>
              <a:rPr lang="en-US" altLang="zh-CN" sz="2400" b="1" dirty="0">
                <a:solidFill>
                  <a:schemeClr val="tx1"/>
                </a:solidFill>
                <a:effectLst/>
                <a:latin typeface="等线" panose="02010600030101010101" charset="-122"/>
                <a:ea typeface="等线" panose="02010600030101010101" charset="-122"/>
              </a:rPr>
              <a:t> { </a:t>
            </a:r>
          </a:p>
          <a:p>
            <a:pPr marL="0" lvl="1" indent="457200" eaLnBrk="1" hangingPunct="1">
              <a:lnSpc>
                <a:spcPct val="125000"/>
              </a:lnSpc>
              <a:spcBef>
                <a:spcPts val="0"/>
              </a:spcBef>
              <a:buFontTx/>
              <a:buNone/>
            </a:pPr>
            <a:r>
              <a:rPr lang="en-US" altLang="zh-CN" sz="2400" b="1" dirty="0">
                <a:solidFill>
                  <a:schemeClr val="tx1"/>
                </a:solidFill>
                <a:effectLst/>
                <a:latin typeface="等线" panose="02010600030101010101" charset="-122"/>
                <a:ea typeface="等线" panose="02010600030101010101" charset="-122"/>
              </a:rPr>
              <a:t>...</a:t>
            </a:r>
          </a:p>
          <a:p>
            <a:pPr marL="0" lvl="1" indent="0" eaLnBrk="1" hangingPunct="1">
              <a:lnSpc>
                <a:spcPct val="125000"/>
              </a:lnSpc>
              <a:spcBef>
                <a:spcPts val="0"/>
              </a:spcBef>
              <a:buFontTx/>
              <a:buNone/>
            </a:pPr>
            <a:r>
              <a:rPr lang="en-US" altLang="zh-CN" sz="2400" b="1" dirty="0">
                <a:solidFill>
                  <a:schemeClr val="tx1"/>
                </a:solidFill>
                <a:effectLst/>
                <a:latin typeface="等线" panose="02010600030101010101" charset="-122"/>
                <a:ea typeface="等线" panose="02010600030101010101" charset="-122"/>
              </a:rPr>
              <a:t>}</a:t>
            </a:r>
          </a:p>
        </p:txBody>
      </p:sp>
      <p:sp>
        <p:nvSpPr>
          <p:cNvPr id="7" name="日期占位符 6"/>
          <p:cNvSpPr>
            <a:spLocks noGrp="1"/>
          </p:cNvSpPr>
          <p:nvPr>
            <p:ph type="dt" sz="half" idx="10"/>
            <p:custDataLst>
              <p:tags r:id="rId2"/>
            </p:custDataLst>
          </p:nvPr>
        </p:nvSpPr>
        <p:spPr/>
        <p:txBody>
          <a:bodyPr/>
          <a:lstStyle/>
          <a:p>
            <a:fld id="{8BEB6EB5-CC0D-C94C-91B9-9EA1B45E848E}" type="datetime1">
              <a:rPr kumimoji="1" lang="zh-CN" altLang="en-US" smtClean="0"/>
              <a:t>2024/10/16</a:t>
            </a:fld>
            <a:endParaRPr kumimoji="1" lang="zh-CN" altLang="en-US" sz="900"/>
          </a:p>
        </p:txBody>
      </p:sp>
      <p:sp>
        <p:nvSpPr>
          <p:cNvPr id="8" name="页脚占位符 7"/>
          <p:cNvSpPr>
            <a:spLocks noGrp="1"/>
          </p:cNvSpPr>
          <p:nvPr>
            <p:ph type="ftr" sz="quarter" idx="11"/>
            <p:custDataLst>
              <p:tags r:id="rId3"/>
            </p:custDataLst>
          </p:nvPr>
        </p:nvSpPr>
        <p:spPr/>
        <p:txBody>
          <a:bodyPr/>
          <a:lstStyle/>
          <a:p>
            <a:r>
              <a:rPr kumimoji="1" lang="zh-CN" altLang="en-US" dirty="0"/>
              <a:t>西北工业大学软件学院</a:t>
            </a:r>
            <a:endParaRPr kumimoji="1" lang="zh-CN" altLang="en-US" sz="900" dirty="0"/>
          </a:p>
        </p:txBody>
      </p:sp>
      <p:sp>
        <p:nvSpPr>
          <p:cNvPr id="9" name="灯片编号占位符 8"/>
          <p:cNvSpPr>
            <a:spLocks noGrp="1"/>
          </p:cNvSpPr>
          <p:nvPr>
            <p:ph type="sldNum" sz="quarter" idx="12"/>
            <p:custDataLst>
              <p:tags r:id="rId4"/>
            </p:custDataLst>
          </p:nvPr>
        </p:nvSpPr>
        <p:spPr/>
        <p:txBody>
          <a:bodyPr/>
          <a:lstStyle/>
          <a:p>
            <a:fld id="{5A1A6423-77BD-D842-A714-25250E903C41}" type="slidenum">
              <a:rPr kumimoji="1" lang="zh-CN" altLang="en-US" smtClean="0"/>
              <a:t>127</a:t>
            </a:fld>
            <a:endParaRPr kumimoji="1" lang="zh-CN" altLang="en-US" sz="9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6" fill="hold" grpId="0" nodeType="clickEffect">
                                  <p:stCondLst>
                                    <p:cond delay="0"/>
                                  </p:stCondLst>
                                  <p:childTnLst>
                                    <p:set>
                                      <p:cBhvr>
                                        <p:cTn id="6" dur="1" fill="hold">
                                          <p:stCondLst>
                                            <p:cond delay="0"/>
                                          </p:stCondLst>
                                        </p:cTn>
                                        <p:tgtEl>
                                          <p:spTgt spid="134149"/>
                                        </p:tgtEl>
                                        <p:attrNameLst>
                                          <p:attrName>style.visibility</p:attrName>
                                        </p:attrNameLst>
                                      </p:cBhvr>
                                      <p:to>
                                        <p:strVal val="visible"/>
                                      </p:to>
                                    </p:set>
                                    <p:animEffect transition="in" filter="barn(inHorizontal)">
                                      <p:cBhvr>
                                        <p:cTn id="7" dur="500"/>
                                        <p:tgtEl>
                                          <p:spTgt spid="1341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4149" grpId="0" bldLvl="0" animBg="1"/>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a:lnSpc>
                <a:spcPct val="110000"/>
              </a:lnSpc>
            </a:pPr>
            <a:r>
              <a:rPr lang="en-US" altLang="zh-CN" sz="2800">
                <a:solidFill>
                  <a:srgbClr val="034EA2"/>
                </a:solidFill>
              </a:rPr>
              <a:t>equals</a:t>
            </a:r>
            <a:r>
              <a:rPr lang="zh-CN" altLang="en-US" sz="2800">
                <a:solidFill>
                  <a:srgbClr val="034EA2"/>
                </a:solidFill>
              </a:rPr>
              <a:t>方法</a:t>
            </a:r>
            <a:endParaRPr lang="en-US" altLang="zh-CN" sz="2800">
              <a:solidFill>
                <a:srgbClr val="034EA2"/>
              </a:solidFill>
            </a:endParaRPr>
          </a:p>
          <a:p>
            <a:pPr>
              <a:lnSpc>
                <a:spcPct val="130000"/>
              </a:lnSpc>
            </a:pPr>
            <a:r>
              <a:rPr lang="en-US" altLang="zh-CN" sz="2400"/>
              <a:t>Object </a:t>
            </a:r>
            <a:r>
              <a:rPr lang="zh-CN" altLang="en-US" sz="2400"/>
              <a:t>中的方法</a:t>
            </a:r>
            <a:r>
              <a:rPr lang="en-US" altLang="zh-CN" sz="2400">
                <a:solidFill>
                  <a:srgbClr val="034EA2"/>
                </a:solidFill>
                <a:effectLst/>
              </a:rPr>
              <a:t>equals</a:t>
            </a:r>
            <a:r>
              <a:rPr lang="en-US" altLang="zh-CN" sz="2400"/>
              <a:t>( )</a:t>
            </a:r>
            <a:r>
              <a:rPr lang="zh-CN" altLang="en-US" sz="2400"/>
              <a:t>比较两个对象的引用是否相同，即比较</a:t>
            </a:r>
            <a:r>
              <a:rPr lang="zh-CN" altLang="en-US" sz="2400">
                <a:solidFill>
                  <a:schemeClr val="tx1"/>
                </a:solidFill>
                <a:effectLst/>
              </a:rPr>
              <a:t>两个对象</a:t>
            </a:r>
            <a:r>
              <a:rPr lang="zh-CN" altLang="en-US" sz="2400"/>
              <a:t>是否是</a:t>
            </a:r>
            <a:r>
              <a:rPr lang="zh-CN" altLang="en-US" sz="2400">
                <a:solidFill>
                  <a:srgbClr val="034EA2"/>
                </a:solidFill>
              </a:rPr>
              <a:t>同一个对象</a:t>
            </a:r>
            <a:r>
              <a:rPr lang="zh-CN" altLang="en-US" sz="2400"/>
              <a:t>；</a:t>
            </a:r>
          </a:p>
          <a:p>
            <a:endParaRPr lang="en-US" altLang="zh-CN" sz="2400"/>
          </a:p>
        </p:txBody>
      </p:sp>
      <p:sp>
        <p:nvSpPr>
          <p:cNvPr id="3" name="标题 2"/>
          <p:cNvSpPr>
            <a:spLocks noGrp="1"/>
          </p:cNvSpPr>
          <p:nvPr>
            <p:ph type="title"/>
          </p:nvPr>
        </p:nvSpPr>
        <p:spPr/>
        <p:txBody>
          <a:bodyPr/>
          <a:lstStyle/>
          <a:p>
            <a:r>
              <a:rPr lang="en-US" altLang="zh-CN">
                <a:sym typeface="+mn-ea"/>
              </a:rPr>
              <a:t>2.2.5 equals</a:t>
            </a:r>
            <a:r>
              <a:rPr lang="zh-CN" altLang="en-US">
                <a:sym typeface="+mn-ea"/>
              </a:rPr>
              <a:t>方法和</a:t>
            </a:r>
            <a:r>
              <a:rPr lang="en-US" altLang="zh-CN">
                <a:sym typeface="+mn-ea"/>
              </a:rPr>
              <a:t>toString</a:t>
            </a:r>
            <a:r>
              <a:rPr lang="zh-CN" altLang="en-US">
                <a:sym typeface="+mn-ea"/>
              </a:rPr>
              <a:t>方法</a:t>
            </a:r>
            <a:r>
              <a:rPr lang="en-US" altLang="zh-CN">
                <a:sym typeface="+mn-ea"/>
              </a:rPr>
              <a:t> </a:t>
            </a:r>
            <a:r>
              <a:rPr lang="en-US" altLang="zh-CN" sz="2400">
                <a:sym typeface="+mn-ea"/>
              </a:rPr>
              <a:t>2/4</a:t>
            </a:r>
          </a:p>
        </p:txBody>
      </p:sp>
      <p:pic>
        <p:nvPicPr>
          <p:cNvPr id="23560" name="图片 1"/>
          <p:cNvPicPr>
            <a:picLocks noChangeAspect="1"/>
          </p:cNvPicPr>
          <p:nvPr>
            <p:custDataLst>
              <p:tags r:id="rId1"/>
            </p:custDataLst>
          </p:nvPr>
        </p:nvPicPr>
        <p:blipFill>
          <a:blip r:embed="rId7"/>
          <a:stretch>
            <a:fillRect/>
          </a:stretch>
        </p:blipFill>
        <p:spPr>
          <a:xfrm>
            <a:off x="3695065" y="3743960"/>
            <a:ext cx="5065395" cy="2566035"/>
          </a:xfrm>
          <a:prstGeom prst="rect">
            <a:avLst/>
          </a:prstGeom>
          <a:noFill/>
          <a:ln w="9525">
            <a:noFill/>
          </a:ln>
        </p:spPr>
      </p:pic>
      <p:sp>
        <p:nvSpPr>
          <p:cNvPr id="134149" name="AutoShape 5"/>
          <p:cNvSpPr/>
          <p:nvPr>
            <p:custDataLst>
              <p:tags r:id="rId2"/>
            </p:custDataLst>
          </p:nvPr>
        </p:nvSpPr>
        <p:spPr>
          <a:xfrm>
            <a:off x="472440" y="2946400"/>
            <a:ext cx="4453890" cy="1339850"/>
          </a:xfrm>
          <a:prstGeom prst="roundRect">
            <a:avLst>
              <a:gd name="adj" fmla="val 16667"/>
            </a:avLst>
          </a:prstGeom>
          <a:noFill/>
          <a:ln w="12700" cap="flat" cmpd="sng">
            <a:solidFill>
              <a:schemeClr val="hlink"/>
            </a:solidFill>
            <a:prstDash val="dash"/>
            <a:headEnd type="none" w="med" len="med"/>
            <a:tailEnd type="none" w="med" len="med"/>
          </a:ln>
        </p:spPr>
        <p:txBody>
          <a:bodyPr wrap="none" anchor="ctr" anchorCtr="0"/>
          <a:lstStyle>
            <a:lvl1pPr marL="469900" indent="-469900" algn="l" rtl="0" eaLnBrk="0" fontAlgn="base" hangingPunct="0">
              <a:spcBef>
                <a:spcPct val="20000"/>
              </a:spcBef>
              <a:spcAft>
                <a:spcPct val="0"/>
              </a:spcAft>
              <a:buClr>
                <a:schemeClr val="accent2"/>
              </a:buClr>
              <a:buFont typeface="Wingdings" panose="05000000000000000000" pitchFamily="2" charset="2"/>
              <a:buChar char="o"/>
              <a:defRPr sz="3000" b="0">
                <a:solidFill>
                  <a:schemeClr val="tx1"/>
                </a:solidFill>
                <a:latin typeface="+mn-lt"/>
                <a:ea typeface="+mn-ea"/>
                <a:cs typeface="+mn-cs"/>
              </a:defRPr>
            </a:lvl1pPr>
            <a:lvl2pPr marL="908050" indent="-436880" algn="l" rtl="0" eaLnBrk="0" fontAlgn="base" hangingPunct="0">
              <a:spcBef>
                <a:spcPct val="20000"/>
              </a:spcBef>
              <a:spcAft>
                <a:spcPct val="0"/>
              </a:spcAft>
              <a:buClr>
                <a:schemeClr val="accent2"/>
              </a:buClr>
              <a:buFont typeface="Wingdings" panose="05000000000000000000" pitchFamily="2" charset="2"/>
              <a:buChar char="n"/>
              <a:defRPr sz="2600">
                <a:solidFill>
                  <a:schemeClr val="tx1"/>
                </a:solidFill>
                <a:latin typeface="Verdana" panose="020B0604030504040204" pitchFamily="34" charset="0"/>
                <a:ea typeface="+mn-ea"/>
              </a:defRPr>
            </a:lvl2pPr>
            <a:lvl3pPr marL="1304925" indent="-395605" algn="l" rtl="0" eaLnBrk="0" fontAlgn="base" hangingPunct="0">
              <a:spcBef>
                <a:spcPct val="20000"/>
              </a:spcBef>
              <a:spcAft>
                <a:spcPct val="0"/>
              </a:spcAft>
              <a:buClr>
                <a:schemeClr val="accent2"/>
              </a:buClr>
              <a:buFont typeface="Wingdings" panose="05000000000000000000" pitchFamily="2" charset="2"/>
              <a:buChar char="o"/>
              <a:defRPr sz="2300">
                <a:solidFill>
                  <a:schemeClr val="tx1"/>
                </a:solidFill>
                <a:latin typeface="Verdana" panose="020B0604030504040204" pitchFamily="34" charset="0"/>
                <a:ea typeface="+mn-ea"/>
              </a:defRPr>
            </a:lvl3pPr>
            <a:lvl4pPr marL="1694180" indent="-387350" algn="l" rtl="0" eaLnBrk="0" fontAlgn="base" hangingPunct="0">
              <a:spcBef>
                <a:spcPct val="20000"/>
              </a:spcBef>
              <a:spcAft>
                <a:spcPct val="0"/>
              </a:spcAft>
              <a:buClr>
                <a:schemeClr val="accent2"/>
              </a:buClr>
              <a:buFont typeface="Wingdings" panose="05000000000000000000" pitchFamily="2" charset="2"/>
              <a:buChar char="n"/>
              <a:defRPr sz="2000">
                <a:solidFill>
                  <a:schemeClr val="tx1"/>
                </a:solidFill>
                <a:latin typeface="Verdana" panose="020B0604030504040204" pitchFamily="34" charset="0"/>
                <a:ea typeface="+mn-ea"/>
              </a:defRPr>
            </a:lvl4pPr>
            <a:lvl5pPr marL="2094230" indent="-398780" algn="l" rtl="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mn-ea"/>
              </a:defRPr>
            </a:lvl5pPr>
          </a:lstStyle>
          <a:p>
            <a:pPr marL="0" lvl="1" indent="0" algn="l" eaLnBrk="1" hangingPunct="1">
              <a:lnSpc>
                <a:spcPct val="145000"/>
              </a:lnSpc>
              <a:spcBef>
                <a:spcPts val="0"/>
              </a:spcBef>
              <a:buFontTx/>
              <a:buNone/>
            </a:pPr>
            <a:r>
              <a:rPr lang="en-US" altLang="zh-CN" sz="2000" b="1">
                <a:solidFill>
                  <a:srgbClr val="034EA2"/>
                </a:solidFill>
                <a:effectLst/>
                <a:latin typeface="等线" panose="02010600030101010101" charset="-122"/>
                <a:ea typeface="等线" panose="02010600030101010101" charset="-122"/>
                <a:sym typeface="+mn-ea"/>
              </a:rPr>
              <a:t>public </a:t>
            </a:r>
            <a:r>
              <a:rPr lang="en-US" altLang="zh-CN" sz="2000" b="1">
                <a:solidFill>
                  <a:schemeClr val="tx1"/>
                </a:solidFill>
                <a:effectLst/>
                <a:latin typeface="等线" panose="02010600030101010101" charset="-122"/>
                <a:ea typeface="等线" panose="02010600030101010101" charset="-122"/>
                <a:sym typeface="+mn-ea"/>
              </a:rPr>
              <a:t>boolean equals(Object obj) {</a:t>
            </a:r>
            <a:endParaRPr lang="en-US" altLang="zh-CN" sz="2000" b="1">
              <a:solidFill>
                <a:schemeClr val="tx1"/>
              </a:solidFill>
              <a:effectLst/>
              <a:latin typeface="等线" panose="02010600030101010101" charset="-122"/>
              <a:ea typeface="等线" panose="02010600030101010101" charset="-122"/>
            </a:endParaRPr>
          </a:p>
          <a:p>
            <a:pPr marL="457200" lvl="2" indent="0" algn="l" eaLnBrk="1" hangingPunct="1">
              <a:lnSpc>
                <a:spcPct val="145000"/>
              </a:lnSpc>
              <a:spcBef>
                <a:spcPts val="0"/>
              </a:spcBef>
              <a:buFontTx/>
              <a:buNone/>
            </a:pPr>
            <a:r>
              <a:rPr lang="en-US" altLang="zh-CN" sz="2000" b="1">
                <a:solidFill>
                  <a:srgbClr val="034EA2"/>
                </a:solidFill>
                <a:effectLst/>
                <a:latin typeface="等线" panose="02010600030101010101" charset="-122"/>
                <a:ea typeface="等线" panose="02010600030101010101" charset="-122"/>
                <a:sym typeface="+mn-ea"/>
              </a:rPr>
              <a:t>return </a:t>
            </a:r>
            <a:r>
              <a:rPr lang="en-US" altLang="zh-CN" sz="2000" b="1">
                <a:solidFill>
                  <a:schemeClr val="tx1"/>
                </a:solidFill>
                <a:effectLst/>
                <a:latin typeface="等线" panose="02010600030101010101" charset="-122"/>
                <a:ea typeface="等线" panose="02010600030101010101" charset="-122"/>
                <a:sym typeface="+mn-ea"/>
              </a:rPr>
              <a:t>(this == obj);</a:t>
            </a:r>
            <a:endParaRPr lang="en-US" altLang="zh-CN" sz="2000" b="1">
              <a:solidFill>
                <a:schemeClr val="tx1"/>
              </a:solidFill>
              <a:effectLst/>
              <a:latin typeface="等线" panose="02010600030101010101" charset="-122"/>
              <a:ea typeface="等线" panose="02010600030101010101" charset="-122"/>
            </a:endParaRPr>
          </a:p>
          <a:p>
            <a:pPr marL="0" lvl="1" indent="0" algn="l" eaLnBrk="1" hangingPunct="1">
              <a:lnSpc>
                <a:spcPct val="145000"/>
              </a:lnSpc>
              <a:spcBef>
                <a:spcPts val="0"/>
              </a:spcBef>
              <a:buFontTx/>
              <a:buNone/>
            </a:pPr>
            <a:r>
              <a:rPr lang="en-US" altLang="zh-CN" sz="2000" b="1">
                <a:solidFill>
                  <a:schemeClr val="tx1"/>
                </a:solidFill>
                <a:effectLst/>
                <a:latin typeface="等线" panose="02010600030101010101" charset="-122"/>
                <a:ea typeface="等线" panose="02010600030101010101" charset="-122"/>
                <a:sym typeface="+mn-ea"/>
              </a:rPr>
              <a:t>}</a:t>
            </a:r>
            <a:endParaRPr lang="en-US" altLang="zh-CN" sz="2000" b="1" dirty="0">
              <a:solidFill>
                <a:schemeClr val="tx1"/>
              </a:solidFill>
              <a:effectLst/>
              <a:latin typeface="等线" panose="02010600030101010101" charset="-122"/>
              <a:ea typeface="等线" panose="02010600030101010101" charset="-122"/>
              <a:sym typeface="+mn-ea"/>
            </a:endParaRPr>
          </a:p>
        </p:txBody>
      </p:sp>
      <p:sp>
        <p:nvSpPr>
          <p:cNvPr id="7" name="日期占位符 6"/>
          <p:cNvSpPr>
            <a:spLocks noGrp="1"/>
          </p:cNvSpPr>
          <p:nvPr>
            <p:ph type="dt" sz="half" idx="10"/>
            <p:custDataLst>
              <p:tags r:id="rId3"/>
            </p:custDataLst>
          </p:nvPr>
        </p:nvSpPr>
        <p:spPr/>
        <p:txBody>
          <a:bodyPr/>
          <a:lstStyle/>
          <a:p>
            <a:fld id="{8BEB6EB5-CC0D-C94C-91B9-9EA1B45E848E}" type="datetime1">
              <a:rPr kumimoji="1" lang="zh-CN" altLang="en-US" smtClean="0"/>
              <a:t>2024/10/16</a:t>
            </a:fld>
            <a:endParaRPr kumimoji="1" lang="zh-CN" altLang="en-US" sz="900"/>
          </a:p>
        </p:txBody>
      </p:sp>
      <p:sp>
        <p:nvSpPr>
          <p:cNvPr id="8" name="页脚占位符 7"/>
          <p:cNvSpPr>
            <a:spLocks noGrp="1"/>
          </p:cNvSpPr>
          <p:nvPr>
            <p:ph type="ftr" sz="quarter" idx="11"/>
            <p:custDataLst>
              <p:tags r:id="rId4"/>
            </p:custDataLst>
          </p:nvPr>
        </p:nvSpPr>
        <p:spPr/>
        <p:txBody>
          <a:bodyPr/>
          <a:lstStyle/>
          <a:p>
            <a:r>
              <a:rPr kumimoji="1" lang="zh-CN" altLang="en-US" dirty="0"/>
              <a:t>西北工业大学软件学院</a:t>
            </a:r>
            <a:endParaRPr kumimoji="1" lang="zh-CN" altLang="en-US" sz="900" dirty="0"/>
          </a:p>
        </p:txBody>
      </p:sp>
      <p:sp>
        <p:nvSpPr>
          <p:cNvPr id="9" name="灯片编号占位符 8"/>
          <p:cNvSpPr>
            <a:spLocks noGrp="1"/>
          </p:cNvSpPr>
          <p:nvPr>
            <p:ph type="sldNum" sz="quarter" idx="12"/>
            <p:custDataLst>
              <p:tags r:id="rId5"/>
            </p:custDataLst>
          </p:nvPr>
        </p:nvSpPr>
        <p:spPr/>
        <p:txBody>
          <a:bodyPr/>
          <a:lstStyle/>
          <a:p>
            <a:fld id="{5A1A6423-77BD-D842-A714-25250E903C41}" type="slidenum">
              <a:rPr kumimoji="1" lang="zh-CN" altLang="en-US" smtClean="0"/>
              <a:t>128</a:t>
            </a:fld>
            <a:endParaRPr kumimoji="1" lang="zh-CN" altLang="en-US" sz="9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6" fill="hold" grpId="0" nodeType="clickEffect">
                                  <p:stCondLst>
                                    <p:cond delay="0"/>
                                  </p:stCondLst>
                                  <p:childTnLst>
                                    <p:set>
                                      <p:cBhvr>
                                        <p:cTn id="6" dur="1" fill="hold">
                                          <p:stCondLst>
                                            <p:cond delay="0"/>
                                          </p:stCondLst>
                                        </p:cTn>
                                        <p:tgtEl>
                                          <p:spTgt spid="134149"/>
                                        </p:tgtEl>
                                        <p:attrNameLst>
                                          <p:attrName>style.visibility</p:attrName>
                                        </p:attrNameLst>
                                      </p:cBhvr>
                                      <p:to>
                                        <p:strVal val="visible"/>
                                      </p:to>
                                    </p:set>
                                    <p:animEffect transition="in" filter="barn(inHorizontal)">
                                      <p:cBhvr>
                                        <p:cTn id="7" dur="500"/>
                                        <p:tgtEl>
                                          <p:spTgt spid="1341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4149" grpId="0" bldLvl="0" animBg="1"/>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03530" y="1228090"/>
            <a:ext cx="2847975" cy="5081905"/>
          </a:xfrm>
        </p:spPr>
        <p:txBody>
          <a:bodyPr>
            <a:normAutofit fontScale="80000"/>
          </a:bodyPr>
          <a:lstStyle/>
          <a:p>
            <a:pPr>
              <a:lnSpc>
                <a:spcPct val="100000"/>
              </a:lnSpc>
            </a:pPr>
            <a:r>
              <a:rPr lang="en-US" altLang="zh-CN" sz="3500">
                <a:solidFill>
                  <a:srgbClr val="034EA2"/>
                </a:solidFill>
                <a:sym typeface="+mn-ea"/>
              </a:rPr>
              <a:t>equals</a:t>
            </a:r>
            <a:r>
              <a:rPr lang="zh-CN" altLang="en-US" sz="3500">
                <a:solidFill>
                  <a:srgbClr val="034EA2"/>
                </a:solidFill>
                <a:sym typeface="+mn-ea"/>
              </a:rPr>
              <a:t>方法</a:t>
            </a:r>
            <a:endParaRPr lang="zh-CN" altLang="en-US" sz="3500"/>
          </a:p>
          <a:p>
            <a:pPr>
              <a:lnSpc>
                <a:spcPct val="140000"/>
              </a:lnSpc>
            </a:pPr>
            <a:r>
              <a:rPr lang="zh-CN" altLang="en-US" sz="3000"/>
              <a:t>若继承自</a:t>
            </a:r>
            <a:r>
              <a:rPr lang="en-US" altLang="zh-CN" sz="3000"/>
              <a:t>Object</a:t>
            </a:r>
            <a:r>
              <a:rPr lang="zh-CN" altLang="en-US" sz="3000"/>
              <a:t>类的</a:t>
            </a:r>
            <a:r>
              <a:rPr lang="en-US" altLang="zh-CN" sz="3000">
                <a:solidFill>
                  <a:srgbClr val="034EA2"/>
                </a:solidFill>
                <a:effectLst/>
              </a:rPr>
              <a:t>equals</a:t>
            </a:r>
            <a:r>
              <a:rPr lang="en-US" altLang="zh-CN" sz="3000"/>
              <a:t>()</a:t>
            </a:r>
            <a:r>
              <a:rPr lang="zh-CN" altLang="en-US" sz="3000"/>
              <a:t>方法不适用需求时，就需要覆写该方法</a:t>
            </a:r>
          </a:p>
          <a:p>
            <a:pPr lvl="0">
              <a:lnSpc>
                <a:spcPct val="140000"/>
              </a:lnSpc>
            </a:pPr>
            <a:r>
              <a:rPr lang="zh-CN" altLang="en-US" sz="3000"/>
              <a:t>例如：</a:t>
            </a:r>
            <a:r>
              <a:rPr lang="en-US" altLang="zh-CN" sz="3000"/>
              <a:t>String</a:t>
            </a:r>
          </a:p>
        </p:txBody>
      </p:sp>
      <p:sp>
        <p:nvSpPr>
          <p:cNvPr id="3" name="标题 2"/>
          <p:cNvSpPr>
            <a:spLocks noGrp="1"/>
          </p:cNvSpPr>
          <p:nvPr>
            <p:ph type="title"/>
          </p:nvPr>
        </p:nvSpPr>
        <p:spPr/>
        <p:txBody>
          <a:bodyPr/>
          <a:lstStyle/>
          <a:p>
            <a:r>
              <a:rPr lang="en-US" altLang="zh-CN">
                <a:sym typeface="+mn-ea"/>
              </a:rPr>
              <a:t>2.2.5 equals</a:t>
            </a:r>
            <a:r>
              <a:rPr lang="zh-CN" altLang="en-US">
                <a:sym typeface="+mn-ea"/>
              </a:rPr>
              <a:t>方法和</a:t>
            </a:r>
            <a:r>
              <a:rPr lang="en-US" altLang="zh-CN">
                <a:sym typeface="+mn-ea"/>
              </a:rPr>
              <a:t>toString</a:t>
            </a:r>
            <a:r>
              <a:rPr lang="zh-CN" altLang="en-US">
                <a:sym typeface="+mn-ea"/>
              </a:rPr>
              <a:t>方法</a:t>
            </a:r>
            <a:r>
              <a:rPr lang="en-US" altLang="zh-CN">
                <a:sym typeface="+mn-ea"/>
              </a:rPr>
              <a:t> </a:t>
            </a:r>
            <a:r>
              <a:rPr lang="en-US" altLang="zh-CN" sz="2400">
                <a:sym typeface="+mn-ea"/>
              </a:rPr>
              <a:t>3/4</a:t>
            </a:r>
          </a:p>
        </p:txBody>
      </p:sp>
      <p:pic>
        <p:nvPicPr>
          <p:cNvPr id="7" name="图片 6"/>
          <p:cNvPicPr>
            <a:picLocks noChangeAspect="1"/>
          </p:cNvPicPr>
          <p:nvPr>
            <p:custDataLst>
              <p:tags r:id="rId1"/>
            </p:custDataLst>
          </p:nvPr>
        </p:nvPicPr>
        <p:blipFill>
          <a:blip r:embed="rId7"/>
          <a:srcRect r="8936"/>
          <a:stretch>
            <a:fillRect/>
          </a:stretch>
        </p:blipFill>
        <p:spPr>
          <a:xfrm>
            <a:off x="3061970" y="1312545"/>
            <a:ext cx="5833745" cy="4997450"/>
          </a:xfrm>
          <a:prstGeom prst="rect">
            <a:avLst/>
          </a:prstGeom>
        </p:spPr>
      </p:pic>
      <p:sp>
        <p:nvSpPr>
          <p:cNvPr id="8" name="日期占位符 7"/>
          <p:cNvSpPr>
            <a:spLocks noGrp="1"/>
          </p:cNvSpPr>
          <p:nvPr>
            <p:ph type="dt" sz="half" idx="10"/>
            <p:custDataLst>
              <p:tags r:id="rId2"/>
            </p:custDataLst>
          </p:nvPr>
        </p:nvSpPr>
        <p:spPr/>
        <p:txBody>
          <a:bodyPr/>
          <a:lstStyle/>
          <a:p>
            <a:fld id="{8BEB6EB5-CC0D-C94C-91B9-9EA1B45E848E}" type="datetime1">
              <a:rPr kumimoji="1" lang="zh-CN" altLang="en-US" smtClean="0"/>
              <a:t>2024/10/16</a:t>
            </a:fld>
            <a:endParaRPr kumimoji="1" lang="zh-CN" altLang="en-US" sz="900"/>
          </a:p>
        </p:txBody>
      </p:sp>
      <p:sp>
        <p:nvSpPr>
          <p:cNvPr id="9" name="页脚占位符 8"/>
          <p:cNvSpPr>
            <a:spLocks noGrp="1"/>
          </p:cNvSpPr>
          <p:nvPr>
            <p:ph type="ftr" sz="quarter" idx="11"/>
            <p:custDataLst>
              <p:tags r:id="rId3"/>
            </p:custDataLst>
          </p:nvPr>
        </p:nvSpPr>
        <p:spPr/>
        <p:txBody>
          <a:bodyPr/>
          <a:lstStyle/>
          <a:p>
            <a:r>
              <a:rPr kumimoji="1" lang="zh-CN" altLang="en-US" dirty="0"/>
              <a:t>西北工业大学软件学院</a:t>
            </a:r>
            <a:endParaRPr kumimoji="1" lang="zh-CN" altLang="en-US" sz="900" dirty="0"/>
          </a:p>
        </p:txBody>
      </p:sp>
      <p:sp>
        <p:nvSpPr>
          <p:cNvPr id="10" name="灯片编号占位符 9"/>
          <p:cNvSpPr>
            <a:spLocks noGrp="1"/>
          </p:cNvSpPr>
          <p:nvPr>
            <p:ph type="sldNum" sz="quarter" idx="12"/>
            <p:custDataLst>
              <p:tags r:id="rId4"/>
            </p:custDataLst>
          </p:nvPr>
        </p:nvSpPr>
        <p:spPr/>
        <p:txBody>
          <a:bodyPr/>
          <a:lstStyle/>
          <a:p>
            <a:fld id="{5A1A6423-77BD-D842-A714-25250E903C41}" type="slidenum">
              <a:rPr kumimoji="1" lang="zh-CN" altLang="en-US" smtClean="0"/>
              <a:t>129</a:t>
            </a:fld>
            <a:endParaRPr kumimoji="1" lang="zh-CN" altLang="en-US" sz="90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custDataLst>
              <p:tags r:id="rId1"/>
            </p:custDataLst>
          </p:nvPr>
        </p:nvSpPr>
        <p:spPr/>
        <p:txBody>
          <a:bodyPr/>
          <a:lstStyle/>
          <a:p>
            <a:pPr marL="0" indent="0">
              <a:lnSpc>
                <a:spcPct val="130000"/>
              </a:lnSpc>
              <a:buNone/>
            </a:pPr>
            <a:r>
              <a:rPr lang="en-US" altLang="zh-CN" sz="2800">
                <a:solidFill>
                  <a:srgbClr val="034EA2"/>
                </a:solidFill>
                <a:sym typeface="+mn-ea"/>
              </a:rPr>
              <a:t>Java</a:t>
            </a:r>
            <a:r>
              <a:rPr lang="zh-CN" altLang="en-US" sz="2800">
                <a:solidFill>
                  <a:srgbClr val="034EA2"/>
                </a:solidFill>
                <a:sym typeface="+mn-ea"/>
              </a:rPr>
              <a:t>编译运行</a:t>
            </a:r>
            <a:endParaRPr lang="zh-CN" altLang="en-US" sz="2800">
              <a:solidFill>
                <a:srgbClr val="034EA2"/>
              </a:solidFill>
            </a:endParaRPr>
          </a:p>
          <a:p>
            <a:endParaRPr lang="zh-CN" altLang="en-US" sz="2800">
              <a:solidFill>
                <a:srgbClr val="034EA2"/>
              </a:solidFill>
            </a:endParaRPr>
          </a:p>
        </p:txBody>
      </p:sp>
      <p:sp>
        <p:nvSpPr>
          <p:cNvPr id="3" name="标题 2"/>
          <p:cNvSpPr>
            <a:spLocks noGrp="1"/>
          </p:cNvSpPr>
          <p:nvPr>
            <p:ph type="title"/>
          </p:nvPr>
        </p:nvSpPr>
        <p:spPr/>
        <p:txBody>
          <a:bodyPr/>
          <a:lstStyle/>
          <a:p>
            <a:r>
              <a:rPr lang="en-US" altLang="zh-CN">
                <a:sym typeface="+mn-ea"/>
              </a:rPr>
              <a:t>2.1.1 Java</a:t>
            </a:r>
            <a:r>
              <a:rPr lang="zh-CN" altLang="en-US">
                <a:sym typeface="+mn-ea"/>
              </a:rPr>
              <a:t>语言概述</a:t>
            </a:r>
            <a:r>
              <a:rPr lang="en-US" altLang="zh-CN">
                <a:sym typeface="+mn-ea"/>
              </a:rPr>
              <a:t> </a:t>
            </a:r>
            <a:r>
              <a:rPr lang="en-US" altLang="zh-CN" sz="2400">
                <a:sym typeface="+mn-ea"/>
              </a:rPr>
              <a:t>10/10</a:t>
            </a:r>
          </a:p>
        </p:txBody>
      </p:sp>
      <p:sp>
        <p:nvSpPr>
          <p:cNvPr id="4" name="日期占位符 3"/>
          <p:cNvSpPr>
            <a:spLocks noGrp="1"/>
          </p:cNvSpPr>
          <p:nvPr>
            <p:ph type="dt" sz="half" idx="10"/>
          </p:nvPr>
        </p:nvSpPr>
        <p:spPr/>
        <p:txBody>
          <a:bodyPr/>
          <a:lstStyle/>
          <a:p>
            <a:fld id="{8BEB6EB5-CC0D-C94C-91B9-9EA1B45E848E}" type="datetime1">
              <a:rPr kumimoji="1" lang="zh-CN" altLang="en-US" smtClean="0"/>
              <a:t>2024/10/16</a:t>
            </a:fld>
            <a:endParaRPr kumimoji="1" lang="zh-CN" altLang="en-US" sz="900"/>
          </a:p>
        </p:txBody>
      </p:sp>
      <p:sp>
        <p:nvSpPr>
          <p:cNvPr id="5" name="页脚占位符 4"/>
          <p:cNvSpPr>
            <a:spLocks noGrp="1"/>
          </p:cNvSpPr>
          <p:nvPr>
            <p:ph type="ftr" sz="quarter" idx="11"/>
          </p:nvPr>
        </p:nvSpPr>
        <p:spPr/>
        <p:txBody>
          <a:bodyPr/>
          <a:lstStyle/>
          <a:p>
            <a:r>
              <a:rPr kumimoji="1" lang="zh-CN" altLang="en-US" dirty="0"/>
              <a:t>西北工业大学软件学院</a:t>
            </a:r>
            <a:endParaRPr kumimoji="1" lang="zh-CN" altLang="en-US" sz="900" dirty="0"/>
          </a:p>
        </p:txBody>
      </p:sp>
      <p:sp>
        <p:nvSpPr>
          <p:cNvPr id="6" name="灯片编号占位符 5"/>
          <p:cNvSpPr>
            <a:spLocks noGrp="1"/>
          </p:cNvSpPr>
          <p:nvPr>
            <p:ph type="sldNum" sz="quarter" idx="12"/>
          </p:nvPr>
        </p:nvSpPr>
        <p:spPr/>
        <p:txBody>
          <a:bodyPr/>
          <a:lstStyle/>
          <a:p>
            <a:fld id="{5A1A6423-77BD-D842-A714-25250E903C41}" type="slidenum">
              <a:rPr kumimoji="1" lang="zh-CN" altLang="en-US" smtClean="0"/>
              <a:t>13</a:t>
            </a:fld>
            <a:endParaRPr kumimoji="1" lang="zh-CN" altLang="en-US" sz="900"/>
          </a:p>
        </p:txBody>
      </p:sp>
      <p:grpSp>
        <p:nvGrpSpPr>
          <p:cNvPr id="37893" name="Group 4"/>
          <p:cNvGrpSpPr/>
          <p:nvPr/>
        </p:nvGrpSpPr>
        <p:grpSpPr>
          <a:xfrm>
            <a:off x="751840" y="1711325"/>
            <a:ext cx="7772400" cy="1700213"/>
            <a:chOff x="432" y="1692"/>
            <a:chExt cx="4896" cy="1071"/>
          </a:xfrm>
        </p:grpSpPr>
        <p:sp>
          <p:nvSpPr>
            <p:cNvPr id="37894" name="Oval 5"/>
            <p:cNvSpPr/>
            <p:nvPr>
              <p:custDataLst>
                <p:tags r:id="rId12"/>
              </p:custDataLst>
            </p:nvPr>
          </p:nvSpPr>
          <p:spPr>
            <a:xfrm>
              <a:off x="432" y="2304"/>
              <a:ext cx="768" cy="432"/>
            </a:xfrm>
            <a:prstGeom prst="ellipse">
              <a:avLst/>
            </a:prstGeom>
            <a:solidFill>
              <a:schemeClr val="bg1"/>
            </a:solidFill>
            <a:ln w="9525" cap="flat" cmpd="sng">
              <a:solidFill>
                <a:schemeClr val="tx1"/>
              </a:solidFill>
              <a:prstDash val="solid"/>
              <a:miter/>
              <a:headEnd type="none" w="med" len="med"/>
              <a:tailEnd type="none" w="med" len="med"/>
            </a:ln>
          </p:spPr>
          <p:txBody>
            <a:bodyPr wrap="none" anchor="ctr" anchorCtr="0"/>
            <a:lstStyle/>
            <a:p>
              <a:pPr algn="ctr">
                <a:lnSpc>
                  <a:spcPct val="75000"/>
                </a:lnSpc>
                <a:spcBef>
                  <a:spcPct val="20000"/>
                </a:spcBef>
                <a:buClr>
                  <a:schemeClr val="accent2"/>
                </a:buClr>
              </a:pPr>
              <a:r>
                <a:rPr lang="en-US" altLang="zh-CN" sz="1800" b="1" dirty="0">
                  <a:solidFill>
                    <a:srgbClr val="21212D"/>
                  </a:solidFill>
                  <a:latin typeface="+mn-ea"/>
                </a:rPr>
                <a:t>Source </a:t>
              </a:r>
            </a:p>
            <a:p>
              <a:pPr algn="ctr">
                <a:lnSpc>
                  <a:spcPct val="75000"/>
                </a:lnSpc>
                <a:spcBef>
                  <a:spcPct val="20000"/>
                </a:spcBef>
                <a:buClr>
                  <a:schemeClr val="accent2"/>
                </a:buClr>
              </a:pPr>
              <a:r>
                <a:rPr lang="en-US" altLang="zh-CN" sz="1800" b="1" dirty="0">
                  <a:solidFill>
                    <a:srgbClr val="21212D"/>
                  </a:solidFill>
                  <a:latin typeface="+mn-ea"/>
                </a:rPr>
                <a:t>program</a:t>
              </a:r>
            </a:p>
          </p:txBody>
        </p:sp>
        <p:sp>
          <p:nvSpPr>
            <p:cNvPr id="37895" name="Rectangle 6"/>
            <p:cNvSpPr/>
            <p:nvPr>
              <p:custDataLst>
                <p:tags r:id="rId13"/>
              </p:custDataLst>
            </p:nvPr>
          </p:nvSpPr>
          <p:spPr>
            <a:xfrm>
              <a:off x="1428" y="2352"/>
              <a:ext cx="720" cy="336"/>
            </a:xfrm>
            <a:prstGeom prst="rect">
              <a:avLst/>
            </a:prstGeom>
            <a:solidFill>
              <a:srgbClr val="66FFFF"/>
            </a:solidFill>
            <a:ln w="9525" cap="flat" cmpd="sng">
              <a:solidFill>
                <a:schemeClr val="tx1"/>
              </a:solidFill>
              <a:prstDash val="solid"/>
              <a:miter/>
              <a:headEnd type="none" w="med" len="med"/>
              <a:tailEnd type="none" w="med" len="med"/>
            </a:ln>
          </p:spPr>
          <p:txBody>
            <a:bodyPr wrap="none" anchor="ctr" anchorCtr="0"/>
            <a:lstStyle/>
            <a:p>
              <a:pPr algn="ctr">
                <a:lnSpc>
                  <a:spcPct val="75000"/>
                </a:lnSpc>
                <a:spcBef>
                  <a:spcPct val="20000"/>
                </a:spcBef>
                <a:buClr>
                  <a:schemeClr val="accent2"/>
                </a:buClr>
              </a:pPr>
              <a:r>
                <a:rPr lang="en-US" altLang="zh-CN" sz="1800" b="1" dirty="0">
                  <a:solidFill>
                    <a:srgbClr val="21212D"/>
                  </a:solidFill>
                  <a:latin typeface="+mn-ea"/>
                </a:rPr>
                <a:t>javac</a:t>
              </a:r>
            </a:p>
          </p:txBody>
        </p:sp>
        <p:sp>
          <p:nvSpPr>
            <p:cNvPr id="37896" name="Oval 7"/>
            <p:cNvSpPr/>
            <p:nvPr>
              <p:custDataLst>
                <p:tags r:id="rId14"/>
              </p:custDataLst>
            </p:nvPr>
          </p:nvSpPr>
          <p:spPr>
            <a:xfrm>
              <a:off x="2388" y="2283"/>
              <a:ext cx="816" cy="480"/>
            </a:xfrm>
            <a:prstGeom prst="ellipse">
              <a:avLst/>
            </a:prstGeom>
            <a:solidFill>
              <a:schemeClr val="bg1"/>
            </a:solidFill>
            <a:ln w="9525" cap="flat" cmpd="sng">
              <a:solidFill>
                <a:schemeClr val="tx1"/>
              </a:solidFill>
              <a:prstDash val="solid"/>
              <a:miter/>
              <a:headEnd type="none" w="med" len="med"/>
              <a:tailEnd type="none" w="med" len="med"/>
            </a:ln>
          </p:spPr>
          <p:txBody>
            <a:bodyPr wrap="none" anchor="ctr" anchorCtr="0"/>
            <a:lstStyle/>
            <a:p>
              <a:pPr algn="ctr">
                <a:lnSpc>
                  <a:spcPct val="75000"/>
                </a:lnSpc>
                <a:spcBef>
                  <a:spcPct val="20000"/>
                </a:spcBef>
                <a:buClr>
                  <a:schemeClr val="accent2"/>
                </a:buClr>
              </a:pPr>
              <a:r>
                <a:rPr lang="en-US" altLang="zh-CN" sz="1800" b="1" dirty="0">
                  <a:solidFill>
                    <a:srgbClr val="21212D"/>
                  </a:solidFill>
                  <a:latin typeface="+mn-ea"/>
                </a:rPr>
                <a:t>Intermedite</a:t>
              </a:r>
            </a:p>
            <a:p>
              <a:pPr algn="ctr">
                <a:lnSpc>
                  <a:spcPct val="75000"/>
                </a:lnSpc>
                <a:spcBef>
                  <a:spcPct val="20000"/>
                </a:spcBef>
                <a:buClr>
                  <a:schemeClr val="accent2"/>
                </a:buClr>
              </a:pPr>
              <a:r>
                <a:rPr lang="en-US" altLang="zh-CN" sz="1800" b="1" dirty="0">
                  <a:solidFill>
                    <a:srgbClr val="21212D"/>
                  </a:solidFill>
                  <a:latin typeface="+mn-ea"/>
                </a:rPr>
                <a:t>code</a:t>
              </a:r>
            </a:p>
          </p:txBody>
        </p:sp>
        <p:sp>
          <p:nvSpPr>
            <p:cNvPr id="37897" name="Rectangle 8"/>
            <p:cNvSpPr/>
            <p:nvPr>
              <p:custDataLst>
                <p:tags r:id="rId15"/>
              </p:custDataLst>
            </p:nvPr>
          </p:nvSpPr>
          <p:spPr>
            <a:xfrm>
              <a:off x="3360" y="1776"/>
              <a:ext cx="720" cy="336"/>
            </a:xfrm>
            <a:prstGeom prst="rect">
              <a:avLst/>
            </a:prstGeom>
            <a:solidFill>
              <a:srgbClr val="66FFFF"/>
            </a:solidFill>
            <a:ln w="9525" cap="flat" cmpd="sng">
              <a:solidFill>
                <a:schemeClr val="tx1"/>
              </a:solidFill>
              <a:prstDash val="solid"/>
              <a:miter/>
              <a:headEnd type="none" w="med" len="med"/>
              <a:tailEnd type="none" w="med" len="med"/>
            </a:ln>
          </p:spPr>
          <p:txBody>
            <a:bodyPr wrap="none" anchor="ctr" anchorCtr="0"/>
            <a:lstStyle/>
            <a:p>
              <a:pPr algn="ctr">
                <a:lnSpc>
                  <a:spcPct val="75000"/>
                </a:lnSpc>
                <a:spcBef>
                  <a:spcPct val="20000"/>
                </a:spcBef>
                <a:buClr>
                  <a:schemeClr val="accent2"/>
                </a:buClr>
              </a:pPr>
              <a:r>
                <a:rPr lang="en-US" altLang="zh-CN" sz="1800" b="1" dirty="0">
                  <a:solidFill>
                    <a:srgbClr val="21212D"/>
                  </a:solidFill>
                  <a:latin typeface="+mn-ea"/>
                </a:rPr>
                <a:t>java</a:t>
              </a:r>
            </a:p>
          </p:txBody>
        </p:sp>
        <p:sp>
          <p:nvSpPr>
            <p:cNvPr id="37898" name="Oval 9"/>
            <p:cNvSpPr/>
            <p:nvPr>
              <p:custDataLst>
                <p:tags r:id="rId16"/>
              </p:custDataLst>
            </p:nvPr>
          </p:nvSpPr>
          <p:spPr>
            <a:xfrm>
              <a:off x="4416" y="1692"/>
              <a:ext cx="912" cy="480"/>
            </a:xfrm>
            <a:prstGeom prst="ellipse">
              <a:avLst/>
            </a:prstGeom>
            <a:solidFill>
              <a:schemeClr val="bg1"/>
            </a:solidFill>
            <a:ln w="9525" cap="flat" cmpd="sng">
              <a:solidFill>
                <a:schemeClr val="tx1"/>
              </a:solidFill>
              <a:prstDash val="solid"/>
              <a:miter/>
              <a:headEnd type="none" w="med" len="med"/>
              <a:tailEnd type="none" w="med" len="med"/>
            </a:ln>
          </p:spPr>
          <p:txBody>
            <a:bodyPr wrap="none" anchor="ctr" anchorCtr="0"/>
            <a:lstStyle/>
            <a:p>
              <a:pPr algn="ctr">
                <a:lnSpc>
                  <a:spcPct val="75000"/>
                </a:lnSpc>
                <a:spcBef>
                  <a:spcPct val="20000"/>
                </a:spcBef>
                <a:buClr>
                  <a:schemeClr val="accent2"/>
                </a:buClr>
              </a:pPr>
              <a:r>
                <a:rPr lang="en-US" altLang="zh-CN" sz="1800" b="1" dirty="0">
                  <a:solidFill>
                    <a:srgbClr val="21212D"/>
                  </a:solidFill>
                  <a:latin typeface="+mn-ea"/>
                </a:rPr>
                <a:t>Machine</a:t>
              </a:r>
            </a:p>
            <a:p>
              <a:pPr algn="ctr">
                <a:lnSpc>
                  <a:spcPct val="75000"/>
                </a:lnSpc>
                <a:spcBef>
                  <a:spcPct val="20000"/>
                </a:spcBef>
                <a:buClr>
                  <a:schemeClr val="accent2"/>
                </a:buClr>
              </a:pPr>
              <a:r>
                <a:rPr lang="en-US" altLang="zh-CN" sz="1800" b="1" dirty="0">
                  <a:solidFill>
                    <a:srgbClr val="21212D"/>
                  </a:solidFill>
                  <a:latin typeface="+mn-ea"/>
                </a:rPr>
                <a:t>code1</a:t>
              </a:r>
            </a:p>
          </p:txBody>
        </p:sp>
        <p:sp>
          <p:nvSpPr>
            <p:cNvPr id="37899" name="Line 10"/>
            <p:cNvSpPr/>
            <p:nvPr>
              <p:custDataLst>
                <p:tags r:id="rId17"/>
              </p:custDataLst>
            </p:nvPr>
          </p:nvSpPr>
          <p:spPr>
            <a:xfrm>
              <a:off x="2151" y="2514"/>
              <a:ext cx="240" cy="0"/>
            </a:xfrm>
            <a:prstGeom prst="line">
              <a:avLst/>
            </a:prstGeom>
            <a:ln w="9525" cap="flat" cmpd="sng">
              <a:solidFill>
                <a:schemeClr val="tx1"/>
              </a:solidFill>
              <a:prstDash val="solid"/>
              <a:miter/>
              <a:headEnd type="none" w="med" len="med"/>
              <a:tailEnd type="triangle" w="med" len="med"/>
            </a:ln>
          </p:spPr>
        </p:sp>
        <p:sp>
          <p:nvSpPr>
            <p:cNvPr id="37900" name="Line 11"/>
            <p:cNvSpPr/>
            <p:nvPr>
              <p:custDataLst>
                <p:tags r:id="rId18"/>
              </p:custDataLst>
            </p:nvPr>
          </p:nvSpPr>
          <p:spPr>
            <a:xfrm>
              <a:off x="1200" y="2544"/>
              <a:ext cx="240" cy="0"/>
            </a:xfrm>
            <a:prstGeom prst="line">
              <a:avLst/>
            </a:prstGeom>
            <a:ln w="9525" cap="flat" cmpd="sng">
              <a:solidFill>
                <a:schemeClr val="tx1"/>
              </a:solidFill>
              <a:prstDash val="solid"/>
              <a:miter/>
              <a:headEnd type="none" w="med" len="med"/>
              <a:tailEnd type="triangle" w="med" len="med"/>
            </a:ln>
          </p:spPr>
        </p:sp>
        <p:sp>
          <p:nvSpPr>
            <p:cNvPr id="37901" name="Line 12"/>
            <p:cNvSpPr/>
            <p:nvPr>
              <p:custDataLst>
                <p:tags r:id="rId19"/>
              </p:custDataLst>
            </p:nvPr>
          </p:nvSpPr>
          <p:spPr>
            <a:xfrm flipV="1">
              <a:off x="3120" y="2112"/>
              <a:ext cx="432" cy="288"/>
            </a:xfrm>
            <a:prstGeom prst="line">
              <a:avLst/>
            </a:prstGeom>
            <a:ln w="9525" cap="flat" cmpd="sng">
              <a:solidFill>
                <a:schemeClr val="tx1"/>
              </a:solidFill>
              <a:prstDash val="solid"/>
              <a:miter/>
              <a:headEnd type="none" w="med" len="med"/>
              <a:tailEnd type="triangle" w="med" len="med"/>
            </a:ln>
          </p:spPr>
        </p:sp>
        <p:sp>
          <p:nvSpPr>
            <p:cNvPr id="37902" name="Line 13"/>
            <p:cNvSpPr/>
            <p:nvPr>
              <p:custDataLst>
                <p:tags r:id="rId20"/>
              </p:custDataLst>
            </p:nvPr>
          </p:nvSpPr>
          <p:spPr>
            <a:xfrm>
              <a:off x="4080" y="1968"/>
              <a:ext cx="336" cy="0"/>
            </a:xfrm>
            <a:prstGeom prst="line">
              <a:avLst/>
            </a:prstGeom>
            <a:ln w="9525" cap="flat" cmpd="sng">
              <a:solidFill>
                <a:schemeClr val="tx1"/>
              </a:solidFill>
              <a:prstDash val="solid"/>
              <a:miter/>
              <a:headEnd type="none" w="med" len="med"/>
              <a:tailEnd type="triangle" w="med" len="med"/>
            </a:ln>
          </p:spPr>
        </p:sp>
      </p:grpSp>
      <p:grpSp>
        <p:nvGrpSpPr>
          <p:cNvPr id="37907" name="组合 4"/>
          <p:cNvGrpSpPr/>
          <p:nvPr/>
        </p:nvGrpSpPr>
        <p:grpSpPr>
          <a:xfrm>
            <a:off x="5019040" y="2701926"/>
            <a:ext cx="3562350" cy="1638301"/>
            <a:chOff x="4495800" y="2701924"/>
            <a:chExt cx="3562350" cy="1638301"/>
          </a:xfrm>
        </p:grpSpPr>
        <p:sp>
          <p:nvSpPr>
            <p:cNvPr id="37908" name="Line 18"/>
            <p:cNvSpPr/>
            <p:nvPr>
              <p:custDataLst>
                <p:tags r:id="rId6"/>
              </p:custDataLst>
            </p:nvPr>
          </p:nvSpPr>
          <p:spPr>
            <a:xfrm>
              <a:off x="6096000" y="3978275"/>
              <a:ext cx="533400" cy="0"/>
            </a:xfrm>
            <a:prstGeom prst="line">
              <a:avLst/>
            </a:prstGeom>
            <a:ln w="9525" cap="flat" cmpd="sng">
              <a:solidFill>
                <a:schemeClr val="tx1"/>
              </a:solidFill>
              <a:prstDash val="solid"/>
              <a:miter/>
              <a:headEnd type="none" w="med" len="med"/>
              <a:tailEnd type="triangle" w="med" len="med"/>
            </a:ln>
          </p:spPr>
        </p:sp>
        <p:grpSp>
          <p:nvGrpSpPr>
            <p:cNvPr id="37909" name="组合 3"/>
            <p:cNvGrpSpPr/>
            <p:nvPr/>
          </p:nvGrpSpPr>
          <p:grpSpPr>
            <a:xfrm>
              <a:off x="4495800" y="2701924"/>
              <a:ext cx="3562350" cy="1638301"/>
              <a:chOff x="4495800" y="2701924"/>
              <a:chExt cx="3562350" cy="1638301"/>
            </a:xfrm>
          </p:grpSpPr>
          <p:sp>
            <p:nvSpPr>
              <p:cNvPr id="37910" name="Oval 15"/>
              <p:cNvSpPr/>
              <p:nvPr>
                <p:custDataLst>
                  <p:tags r:id="rId7"/>
                </p:custDataLst>
              </p:nvPr>
            </p:nvSpPr>
            <p:spPr>
              <a:xfrm>
                <a:off x="6610350" y="3578225"/>
                <a:ext cx="1447800" cy="762000"/>
              </a:xfrm>
              <a:prstGeom prst="ellipse">
                <a:avLst/>
              </a:prstGeom>
              <a:solidFill>
                <a:schemeClr val="bg1"/>
              </a:solidFill>
              <a:ln w="9525" cap="flat" cmpd="sng">
                <a:solidFill>
                  <a:schemeClr val="tx1"/>
                </a:solidFill>
                <a:prstDash val="solid"/>
                <a:miter/>
                <a:headEnd type="none" w="med" len="med"/>
                <a:tailEnd type="none" w="med" len="med"/>
              </a:ln>
            </p:spPr>
            <p:txBody>
              <a:bodyPr wrap="none" anchor="ctr" anchorCtr="0"/>
              <a:lstStyle/>
              <a:p>
                <a:pPr algn="ctr">
                  <a:lnSpc>
                    <a:spcPct val="75000"/>
                  </a:lnSpc>
                  <a:spcBef>
                    <a:spcPct val="20000"/>
                  </a:spcBef>
                  <a:buClr>
                    <a:schemeClr val="accent2"/>
                  </a:buClr>
                </a:pPr>
                <a:r>
                  <a:rPr lang="en-US" altLang="zh-CN" sz="1800" b="1" dirty="0">
                    <a:solidFill>
                      <a:srgbClr val="21212D"/>
                    </a:solidFill>
                    <a:latin typeface="+mn-ea"/>
                  </a:rPr>
                  <a:t>Machine</a:t>
                </a:r>
              </a:p>
              <a:p>
                <a:pPr algn="ctr">
                  <a:lnSpc>
                    <a:spcPct val="75000"/>
                  </a:lnSpc>
                  <a:spcBef>
                    <a:spcPct val="20000"/>
                  </a:spcBef>
                  <a:buClr>
                    <a:schemeClr val="accent2"/>
                  </a:buClr>
                </a:pPr>
                <a:r>
                  <a:rPr lang="en-US" altLang="zh-CN" sz="1800" b="1" dirty="0">
                    <a:solidFill>
                      <a:srgbClr val="21212D"/>
                    </a:solidFill>
                    <a:latin typeface="+mn-ea"/>
                  </a:rPr>
                  <a:t>code2</a:t>
                </a:r>
              </a:p>
            </p:txBody>
          </p:sp>
          <p:sp>
            <p:nvSpPr>
              <p:cNvPr id="37911" name="Rectangle 16"/>
              <p:cNvSpPr/>
              <p:nvPr>
                <p:custDataLst>
                  <p:tags r:id="rId8"/>
                </p:custDataLst>
              </p:nvPr>
            </p:nvSpPr>
            <p:spPr>
              <a:xfrm>
                <a:off x="4953000" y="3673475"/>
                <a:ext cx="1143000" cy="533400"/>
              </a:xfrm>
              <a:prstGeom prst="rect">
                <a:avLst/>
              </a:prstGeom>
              <a:solidFill>
                <a:srgbClr val="66FFFF"/>
              </a:solidFill>
              <a:ln w="9525" cap="flat" cmpd="sng">
                <a:solidFill>
                  <a:schemeClr val="tx1"/>
                </a:solidFill>
                <a:prstDash val="solid"/>
                <a:miter/>
                <a:headEnd type="none" w="med" len="med"/>
                <a:tailEnd type="none" w="med" len="med"/>
              </a:ln>
            </p:spPr>
            <p:txBody>
              <a:bodyPr wrap="none" anchor="ctr" anchorCtr="0"/>
              <a:lstStyle/>
              <a:p>
                <a:pPr algn="ctr">
                  <a:lnSpc>
                    <a:spcPct val="75000"/>
                  </a:lnSpc>
                  <a:spcBef>
                    <a:spcPct val="20000"/>
                  </a:spcBef>
                  <a:buClr>
                    <a:schemeClr val="accent2"/>
                  </a:buClr>
                </a:pPr>
                <a:r>
                  <a:rPr lang="en-US" altLang="zh-CN" sz="1800" b="1" dirty="0">
                    <a:solidFill>
                      <a:srgbClr val="21212D"/>
                    </a:solidFill>
                    <a:latin typeface="+mn-ea"/>
                  </a:rPr>
                  <a:t>java</a:t>
                </a:r>
              </a:p>
            </p:txBody>
          </p:sp>
          <p:sp>
            <p:nvSpPr>
              <p:cNvPr id="37912" name="Line 17"/>
              <p:cNvSpPr/>
              <p:nvPr>
                <p:custDataLst>
                  <p:tags r:id="rId9"/>
                </p:custDataLst>
              </p:nvPr>
            </p:nvSpPr>
            <p:spPr>
              <a:xfrm>
                <a:off x="4495800" y="3292475"/>
                <a:ext cx="762000" cy="381000"/>
              </a:xfrm>
              <a:prstGeom prst="line">
                <a:avLst/>
              </a:prstGeom>
              <a:ln w="9525" cap="flat" cmpd="sng">
                <a:solidFill>
                  <a:schemeClr val="tx1"/>
                </a:solidFill>
                <a:prstDash val="solid"/>
                <a:miter/>
                <a:headEnd type="none" w="med" len="med"/>
                <a:tailEnd type="triangle" w="med" len="med"/>
              </a:ln>
            </p:spPr>
          </p:sp>
          <p:grpSp>
            <p:nvGrpSpPr>
              <p:cNvPr id="37914" name="组合 2"/>
              <p:cNvGrpSpPr/>
              <p:nvPr/>
            </p:nvGrpSpPr>
            <p:grpSpPr>
              <a:xfrm>
                <a:off x="4648200" y="2701924"/>
                <a:ext cx="1940034" cy="533400"/>
                <a:chOff x="4648200" y="2701924"/>
                <a:chExt cx="1940034" cy="533400"/>
              </a:xfrm>
            </p:grpSpPr>
            <p:sp>
              <p:nvSpPr>
                <p:cNvPr id="37915" name="Line 12"/>
                <p:cNvSpPr/>
                <p:nvPr>
                  <p:custDataLst>
                    <p:tags r:id="rId10"/>
                  </p:custDataLst>
                </p:nvPr>
              </p:nvSpPr>
              <p:spPr>
                <a:xfrm flipV="1">
                  <a:off x="4648200" y="2974975"/>
                  <a:ext cx="762000" cy="12700"/>
                </a:xfrm>
                <a:prstGeom prst="line">
                  <a:avLst/>
                </a:prstGeom>
                <a:ln w="9525" cap="flat" cmpd="sng">
                  <a:solidFill>
                    <a:schemeClr val="tx1"/>
                  </a:solidFill>
                  <a:prstDash val="solid"/>
                  <a:miter/>
                  <a:headEnd type="none" w="med" len="med"/>
                  <a:tailEnd type="triangle" w="med" len="med"/>
                </a:ln>
              </p:spPr>
            </p:sp>
            <p:sp>
              <p:nvSpPr>
                <p:cNvPr id="37916" name="Rectangle 8"/>
                <p:cNvSpPr/>
                <p:nvPr>
                  <p:custDataLst>
                    <p:tags r:id="rId11"/>
                  </p:custDataLst>
                </p:nvPr>
              </p:nvSpPr>
              <p:spPr>
                <a:xfrm>
                  <a:off x="5445234" y="2701924"/>
                  <a:ext cx="1143000" cy="533400"/>
                </a:xfrm>
                <a:prstGeom prst="rect">
                  <a:avLst/>
                </a:prstGeom>
                <a:solidFill>
                  <a:srgbClr val="66FFFF"/>
                </a:solidFill>
                <a:ln w="9525" cap="flat" cmpd="sng">
                  <a:solidFill>
                    <a:schemeClr val="tx1"/>
                  </a:solidFill>
                  <a:prstDash val="solid"/>
                  <a:miter/>
                  <a:headEnd type="none" w="med" len="med"/>
                  <a:tailEnd type="none" w="med" len="med"/>
                </a:ln>
              </p:spPr>
              <p:txBody>
                <a:bodyPr wrap="none" anchor="ctr" anchorCtr="0"/>
                <a:lstStyle/>
                <a:p>
                  <a:pPr algn="ctr">
                    <a:lnSpc>
                      <a:spcPct val="75000"/>
                    </a:lnSpc>
                    <a:spcBef>
                      <a:spcPct val="20000"/>
                    </a:spcBef>
                    <a:buClr>
                      <a:schemeClr val="accent2"/>
                    </a:buClr>
                  </a:pPr>
                  <a:r>
                    <a:rPr lang="en-US" altLang="zh-CN" sz="1800" b="1" dirty="0">
                      <a:solidFill>
                        <a:srgbClr val="21212D"/>
                      </a:solidFill>
                      <a:latin typeface="+mn-ea"/>
                    </a:rPr>
                    <a:t>……</a:t>
                  </a:r>
                </a:p>
              </p:txBody>
            </p:sp>
          </p:grpSp>
        </p:grpSp>
      </p:grpSp>
      <p:sp>
        <p:nvSpPr>
          <p:cNvPr id="8" name="矩形 7"/>
          <p:cNvSpPr/>
          <p:nvPr>
            <p:custDataLst>
              <p:tags r:id="rId2"/>
            </p:custDataLst>
          </p:nvPr>
        </p:nvSpPr>
        <p:spPr>
          <a:xfrm>
            <a:off x="521653" y="2303463"/>
            <a:ext cx="2001837" cy="321945"/>
          </a:xfrm>
          <a:prstGeom prst="rect">
            <a:avLst/>
          </a:prstGeom>
          <a:noFill/>
          <a:ln w="9525">
            <a:noFill/>
          </a:ln>
        </p:spPr>
        <p:txBody>
          <a:bodyPr anchor="t" anchorCtr="0">
            <a:spAutoFit/>
          </a:bodyPr>
          <a:lstStyle/>
          <a:p>
            <a:pPr algn="ctr">
              <a:lnSpc>
                <a:spcPct val="75000"/>
              </a:lnSpc>
              <a:buFont typeface="Wingdings" panose="05000000000000000000" pitchFamily="2" charset="2"/>
            </a:pPr>
            <a:r>
              <a:rPr lang="en-US" altLang="zh-CN" sz="2000" b="1" dirty="0">
                <a:solidFill>
                  <a:srgbClr val="21212D"/>
                </a:solidFill>
                <a:latin typeface="+mn-ea"/>
              </a:rPr>
              <a:t>Point2D.java</a:t>
            </a:r>
          </a:p>
        </p:txBody>
      </p:sp>
      <p:sp>
        <p:nvSpPr>
          <p:cNvPr id="29" name="矩形 28"/>
          <p:cNvSpPr/>
          <p:nvPr>
            <p:custDataLst>
              <p:tags r:id="rId3"/>
            </p:custDataLst>
          </p:nvPr>
        </p:nvSpPr>
        <p:spPr>
          <a:xfrm>
            <a:off x="1137603" y="3562350"/>
            <a:ext cx="3367087" cy="321945"/>
          </a:xfrm>
          <a:prstGeom prst="rect">
            <a:avLst/>
          </a:prstGeom>
          <a:noFill/>
          <a:ln w="9525">
            <a:noFill/>
          </a:ln>
        </p:spPr>
        <p:txBody>
          <a:bodyPr anchor="t" anchorCtr="0">
            <a:spAutoFit/>
          </a:bodyPr>
          <a:lstStyle/>
          <a:p>
            <a:pPr algn="ctr">
              <a:lnSpc>
                <a:spcPct val="75000"/>
              </a:lnSpc>
              <a:buFont typeface="Wingdings" panose="05000000000000000000" pitchFamily="2" charset="2"/>
            </a:pPr>
            <a:r>
              <a:rPr lang="en-US" altLang="zh-CN" sz="2000" b="1" dirty="0">
                <a:solidFill>
                  <a:srgbClr val="21212D"/>
                </a:solidFill>
                <a:latin typeface="+mn-ea"/>
              </a:rPr>
              <a:t>javac Point2D.java</a:t>
            </a:r>
          </a:p>
        </p:txBody>
      </p:sp>
      <p:sp>
        <p:nvSpPr>
          <p:cNvPr id="30" name="矩形 29"/>
          <p:cNvSpPr/>
          <p:nvPr>
            <p:custDataLst>
              <p:tags r:id="rId4"/>
            </p:custDataLst>
          </p:nvPr>
        </p:nvSpPr>
        <p:spPr>
          <a:xfrm>
            <a:off x="3426778" y="2271713"/>
            <a:ext cx="2001837" cy="321945"/>
          </a:xfrm>
          <a:prstGeom prst="rect">
            <a:avLst/>
          </a:prstGeom>
          <a:noFill/>
          <a:ln w="9525">
            <a:noFill/>
          </a:ln>
        </p:spPr>
        <p:txBody>
          <a:bodyPr anchor="t" anchorCtr="0">
            <a:spAutoFit/>
          </a:bodyPr>
          <a:lstStyle/>
          <a:p>
            <a:pPr algn="ctr">
              <a:lnSpc>
                <a:spcPct val="75000"/>
              </a:lnSpc>
              <a:buFont typeface="Wingdings" panose="05000000000000000000" pitchFamily="2" charset="2"/>
            </a:pPr>
            <a:r>
              <a:rPr lang="en-US" altLang="zh-CN" sz="2000" b="1" dirty="0">
                <a:solidFill>
                  <a:srgbClr val="21212D"/>
                </a:solidFill>
                <a:latin typeface="+mn-ea"/>
              </a:rPr>
              <a:t>Point2D.class</a:t>
            </a:r>
          </a:p>
        </p:txBody>
      </p:sp>
      <p:sp>
        <p:nvSpPr>
          <p:cNvPr id="35" name="矩形 34"/>
          <p:cNvSpPr/>
          <p:nvPr>
            <p:custDataLst>
              <p:tags r:id="rId5"/>
            </p:custDataLst>
          </p:nvPr>
        </p:nvSpPr>
        <p:spPr>
          <a:xfrm>
            <a:off x="592455" y="5015230"/>
            <a:ext cx="8053705" cy="1178560"/>
          </a:xfrm>
          <a:prstGeom prst="rect">
            <a:avLst/>
          </a:prstGeom>
          <a:noFill/>
          <a:ln w="9525">
            <a:noFill/>
          </a:ln>
        </p:spPr>
        <p:txBody>
          <a:bodyPr wrap="square" anchor="t" anchorCtr="0">
            <a:spAutoFit/>
          </a:bodyPr>
          <a:lstStyle/>
          <a:p>
            <a:pPr marL="228600" indent="-228600" algn="l">
              <a:lnSpc>
                <a:spcPct val="130000"/>
              </a:lnSpc>
              <a:spcBef>
                <a:spcPts val="1000"/>
              </a:spcBef>
              <a:buClr>
                <a:srgbClr val="034EA2"/>
              </a:buClr>
              <a:buSzTx/>
              <a:buFont typeface="Arial" panose="020B0604020202020204" pitchFamily="34" charset="0"/>
              <a:buChar char="•"/>
            </a:pPr>
            <a:r>
              <a:rPr lang="en-US" altLang="zh-CN" sz="2400" b="1">
                <a:latin typeface="+mn-ea"/>
                <a:cs typeface="+mn-ea"/>
              </a:rPr>
              <a:t>javac</a:t>
            </a:r>
            <a:r>
              <a:rPr lang="zh-CN" altLang="en-US" sz="2400" b="1">
                <a:latin typeface="+mn-ea"/>
                <a:cs typeface="+mn-ea"/>
              </a:rPr>
              <a:t>：将Point2D.java</a:t>
            </a:r>
            <a:r>
              <a:rPr lang="zh-CN" altLang="en-US" sz="2400" b="1">
                <a:solidFill>
                  <a:srgbClr val="034EA2"/>
                </a:solidFill>
                <a:latin typeface="+mn-ea"/>
                <a:cs typeface="+mn-ea"/>
              </a:rPr>
              <a:t>源程序翻译</a:t>
            </a:r>
            <a:r>
              <a:rPr lang="zh-CN" altLang="en-US" sz="2400" b="1">
                <a:latin typeface="+mn-ea"/>
                <a:cs typeface="+mn-ea"/>
              </a:rPr>
              <a:t>为Point2D.class</a:t>
            </a:r>
          </a:p>
          <a:p>
            <a:pPr marL="228600" indent="-228600" algn="l">
              <a:lnSpc>
                <a:spcPct val="130000"/>
              </a:lnSpc>
              <a:spcBef>
                <a:spcPts val="1000"/>
              </a:spcBef>
              <a:buClr>
                <a:srgbClr val="034EA2"/>
              </a:buClr>
              <a:buSzTx/>
              <a:buFont typeface="Arial" panose="020B0604020202020204" pitchFamily="34" charset="0"/>
              <a:buChar char="•"/>
            </a:pPr>
            <a:r>
              <a:rPr lang="en-US" altLang="zh-CN" sz="2400" b="1">
                <a:latin typeface="+mn-ea"/>
                <a:cs typeface="+mn-ea"/>
              </a:rPr>
              <a:t>j</a:t>
            </a:r>
            <a:r>
              <a:rPr lang="zh-CN" altLang="en-US" sz="2400" b="1">
                <a:latin typeface="+mn-ea"/>
                <a:cs typeface="+mn-ea"/>
              </a:rPr>
              <a:t>ava</a:t>
            </a:r>
            <a:r>
              <a:rPr lang="zh-CN" sz="2400" b="1">
                <a:latin typeface="+mn-ea"/>
                <a:cs typeface="+mn-ea"/>
              </a:rPr>
              <a:t>：</a:t>
            </a:r>
            <a:r>
              <a:rPr lang="zh-CN" altLang="en-US" sz="2400" b="1">
                <a:latin typeface="+mn-ea"/>
                <a:cs typeface="+mn-ea"/>
              </a:rPr>
              <a:t>在</a:t>
            </a:r>
            <a:r>
              <a:rPr lang="zh-CN" altLang="en-US" sz="2400" b="1">
                <a:solidFill>
                  <a:srgbClr val="034EA2"/>
                </a:solidFill>
                <a:latin typeface="+mn-ea"/>
                <a:cs typeface="+mn-ea"/>
              </a:rPr>
              <a:t>不同的计算平台</a:t>
            </a:r>
            <a:r>
              <a:rPr lang="zh-CN" altLang="en-US" sz="2400" b="1">
                <a:latin typeface="+mn-ea"/>
                <a:cs typeface="+mn-ea"/>
              </a:rPr>
              <a:t>上解释运行Point2D.class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a:lnSpc>
                <a:spcPct val="90000"/>
              </a:lnSpc>
            </a:pPr>
            <a:r>
              <a:rPr lang="en-US" altLang="zh-CN" sz="2800">
                <a:solidFill>
                  <a:srgbClr val="034EA2"/>
                </a:solidFill>
              </a:rPr>
              <a:t>toString</a:t>
            </a:r>
            <a:r>
              <a:rPr lang="zh-CN" altLang="en-US" sz="2800">
                <a:solidFill>
                  <a:srgbClr val="034EA2"/>
                </a:solidFill>
              </a:rPr>
              <a:t>方法</a:t>
            </a:r>
            <a:endParaRPr lang="en-US" altLang="zh-CN" sz="2800">
              <a:solidFill>
                <a:srgbClr val="034EA2"/>
              </a:solidFill>
            </a:endParaRPr>
          </a:p>
          <a:p>
            <a:pPr>
              <a:lnSpc>
                <a:spcPct val="90000"/>
              </a:lnSpc>
            </a:pPr>
            <a:r>
              <a:rPr lang="zh-CN" altLang="en-US" sz="2400"/>
              <a:t>该方法返回调用对象的字符串形式，</a:t>
            </a:r>
            <a:r>
              <a:rPr lang="en-US" altLang="zh-CN" sz="2400"/>
              <a:t>Object</a:t>
            </a:r>
            <a:r>
              <a:rPr lang="zh-CN" altLang="en-US" sz="2400"/>
              <a:t>的实现：</a:t>
            </a:r>
            <a:r>
              <a:rPr lang="en-US" altLang="zh-CN" sz="2800"/>
              <a:t> </a:t>
            </a:r>
          </a:p>
          <a:p>
            <a:pPr>
              <a:lnSpc>
                <a:spcPct val="90000"/>
              </a:lnSpc>
            </a:pPr>
            <a:endParaRPr lang="en-US" altLang="zh-CN" sz="2800"/>
          </a:p>
          <a:p>
            <a:pPr>
              <a:lnSpc>
                <a:spcPct val="90000"/>
              </a:lnSpc>
            </a:pPr>
            <a:endParaRPr lang="en-US" altLang="zh-CN" sz="2800"/>
          </a:p>
          <a:p>
            <a:pPr>
              <a:lnSpc>
                <a:spcPct val="90000"/>
              </a:lnSpc>
            </a:pPr>
            <a:endParaRPr lang="en-US" altLang="zh-CN" sz="2800"/>
          </a:p>
          <a:p>
            <a:pPr>
              <a:lnSpc>
                <a:spcPct val="120000"/>
              </a:lnSpc>
            </a:pPr>
            <a:r>
              <a:rPr lang="zh-CN" altLang="en-US" sz="2400">
                <a:sym typeface="+mn-ea"/>
              </a:rPr>
              <a:t>对于一般对象而言，可以通过覆写实现各自的逻辑需求，例如</a:t>
            </a:r>
            <a:r>
              <a:rPr lang="en-US" altLang="zh-CN" sz="2400">
                <a:sym typeface="+mn-ea"/>
              </a:rPr>
              <a:t>Person</a:t>
            </a:r>
            <a:r>
              <a:rPr lang="zh-CN" altLang="en-US" sz="2400">
                <a:sym typeface="+mn-ea"/>
              </a:rPr>
              <a:t>类</a:t>
            </a:r>
            <a:r>
              <a:rPr lang="en-US" altLang="zh-CN" sz="2400">
                <a:sym typeface="+mn-ea"/>
              </a:rPr>
              <a:t>:</a:t>
            </a:r>
            <a:endParaRPr lang="en-US" altLang="zh-CN" sz="2800"/>
          </a:p>
        </p:txBody>
      </p:sp>
      <p:sp>
        <p:nvSpPr>
          <p:cNvPr id="3" name="标题 2"/>
          <p:cNvSpPr>
            <a:spLocks noGrp="1"/>
          </p:cNvSpPr>
          <p:nvPr>
            <p:ph type="title"/>
          </p:nvPr>
        </p:nvSpPr>
        <p:spPr/>
        <p:txBody>
          <a:bodyPr/>
          <a:lstStyle/>
          <a:p>
            <a:r>
              <a:rPr lang="en-US" altLang="zh-CN">
                <a:sym typeface="+mn-ea"/>
              </a:rPr>
              <a:t>2.2.5 equals</a:t>
            </a:r>
            <a:r>
              <a:rPr lang="zh-CN" altLang="en-US">
                <a:sym typeface="+mn-ea"/>
              </a:rPr>
              <a:t>方法和</a:t>
            </a:r>
            <a:r>
              <a:rPr lang="en-US" altLang="zh-CN">
                <a:sym typeface="+mn-ea"/>
              </a:rPr>
              <a:t>toString</a:t>
            </a:r>
            <a:r>
              <a:rPr lang="zh-CN" altLang="en-US">
                <a:sym typeface="+mn-ea"/>
              </a:rPr>
              <a:t>方法</a:t>
            </a:r>
            <a:r>
              <a:rPr lang="en-US" altLang="zh-CN">
                <a:sym typeface="+mn-ea"/>
              </a:rPr>
              <a:t> </a:t>
            </a:r>
            <a:r>
              <a:rPr lang="en-US" altLang="zh-CN" sz="2400">
                <a:sym typeface="+mn-ea"/>
              </a:rPr>
              <a:t>4/4</a:t>
            </a:r>
          </a:p>
        </p:txBody>
      </p:sp>
      <p:sp>
        <p:nvSpPr>
          <p:cNvPr id="134149" name="AutoShape 5"/>
          <p:cNvSpPr/>
          <p:nvPr>
            <p:custDataLst>
              <p:tags r:id="rId1"/>
            </p:custDataLst>
          </p:nvPr>
        </p:nvSpPr>
        <p:spPr>
          <a:xfrm>
            <a:off x="581025" y="2257425"/>
            <a:ext cx="8018780" cy="1557020"/>
          </a:xfrm>
          <a:prstGeom prst="roundRect">
            <a:avLst>
              <a:gd name="adj" fmla="val 16667"/>
            </a:avLst>
          </a:prstGeom>
          <a:noFill/>
          <a:ln w="12700" cap="flat" cmpd="sng">
            <a:solidFill>
              <a:schemeClr val="hlink"/>
            </a:solidFill>
            <a:prstDash val="dash"/>
            <a:headEnd type="none" w="med" len="med"/>
            <a:tailEnd type="none" w="med" len="med"/>
          </a:ln>
        </p:spPr>
        <p:txBody>
          <a:bodyPr wrap="none" anchor="ctr" anchorCtr="0"/>
          <a:lstStyle>
            <a:lvl1pPr marL="469900" indent="-469900" algn="l" rtl="0" eaLnBrk="0" fontAlgn="base" hangingPunct="0">
              <a:spcBef>
                <a:spcPct val="20000"/>
              </a:spcBef>
              <a:spcAft>
                <a:spcPct val="0"/>
              </a:spcAft>
              <a:buClr>
                <a:schemeClr val="accent2"/>
              </a:buClr>
              <a:buFont typeface="Wingdings" panose="05000000000000000000" pitchFamily="2" charset="2"/>
              <a:buChar char="o"/>
              <a:defRPr sz="3000" b="0">
                <a:solidFill>
                  <a:schemeClr val="tx1"/>
                </a:solidFill>
                <a:latin typeface="+mn-lt"/>
                <a:ea typeface="+mn-ea"/>
                <a:cs typeface="+mn-cs"/>
              </a:defRPr>
            </a:lvl1pPr>
            <a:lvl2pPr marL="908050" indent="-436880" algn="l" rtl="0" eaLnBrk="0" fontAlgn="base" hangingPunct="0">
              <a:spcBef>
                <a:spcPct val="20000"/>
              </a:spcBef>
              <a:spcAft>
                <a:spcPct val="0"/>
              </a:spcAft>
              <a:buClr>
                <a:schemeClr val="accent2"/>
              </a:buClr>
              <a:buFont typeface="Wingdings" panose="05000000000000000000" pitchFamily="2" charset="2"/>
              <a:buChar char="n"/>
              <a:defRPr sz="2600">
                <a:solidFill>
                  <a:schemeClr val="tx1"/>
                </a:solidFill>
                <a:latin typeface="Verdana" panose="020B0604030504040204" pitchFamily="34" charset="0"/>
                <a:ea typeface="+mn-ea"/>
              </a:defRPr>
            </a:lvl2pPr>
            <a:lvl3pPr marL="1304925" indent="-395605" algn="l" rtl="0" eaLnBrk="0" fontAlgn="base" hangingPunct="0">
              <a:spcBef>
                <a:spcPct val="20000"/>
              </a:spcBef>
              <a:spcAft>
                <a:spcPct val="0"/>
              </a:spcAft>
              <a:buClr>
                <a:schemeClr val="accent2"/>
              </a:buClr>
              <a:buFont typeface="Wingdings" panose="05000000000000000000" pitchFamily="2" charset="2"/>
              <a:buChar char="o"/>
              <a:defRPr sz="2300">
                <a:solidFill>
                  <a:schemeClr val="tx1"/>
                </a:solidFill>
                <a:latin typeface="Verdana" panose="020B0604030504040204" pitchFamily="34" charset="0"/>
                <a:ea typeface="+mn-ea"/>
              </a:defRPr>
            </a:lvl3pPr>
            <a:lvl4pPr marL="1694180" indent="-387350" algn="l" rtl="0" eaLnBrk="0" fontAlgn="base" hangingPunct="0">
              <a:spcBef>
                <a:spcPct val="20000"/>
              </a:spcBef>
              <a:spcAft>
                <a:spcPct val="0"/>
              </a:spcAft>
              <a:buClr>
                <a:schemeClr val="accent2"/>
              </a:buClr>
              <a:buFont typeface="Wingdings" panose="05000000000000000000" pitchFamily="2" charset="2"/>
              <a:buChar char="n"/>
              <a:defRPr sz="2000">
                <a:solidFill>
                  <a:schemeClr val="tx1"/>
                </a:solidFill>
                <a:latin typeface="Verdana" panose="020B0604030504040204" pitchFamily="34" charset="0"/>
                <a:ea typeface="+mn-ea"/>
              </a:defRPr>
            </a:lvl4pPr>
            <a:lvl5pPr marL="2094230" indent="-398780" algn="l" rtl="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mn-ea"/>
              </a:defRPr>
            </a:lvl5pPr>
          </a:lstStyle>
          <a:p>
            <a:pPr marL="0" lvl="1" indent="0" algn="l" eaLnBrk="1" hangingPunct="1">
              <a:lnSpc>
                <a:spcPct val="125000"/>
              </a:lnSpc>
              <a:spcBef>
                <a:spcPts val="0"/>
              </a:spcBef>
              <a:buFontTx/>
              <a:buNone/>
            </a:pPr>
            <a:r>
              <a:rPr lang="en-US" altLang="zh-CN" sz="2000" b="1">
                <a:solidFill>
                  <a:srgbClr val="034EA2"/>
                </a:solidFill>
                <a:effectLst/>
                <a:latin typeface="等线" panose="02010600030101010101" charset="-122"/>
                <a:ea typeface="等线" panose="02010600030101010101" charset="-122"/>
                <a:sym typeface="+mn-ea"/>
              </a:rPr>
              <a:t>public </a:t>
            </a:r>
            <a:r>
              <a:rPr lang="en-US" altLang="zh-CN" sz="2000" b="1">
                <a:solidFill>
                  <a:schemeClr val="tx1"/>
                </a:solidFill>
                <a:effectLst/>
                <a:latin typeface="等线" panose="02010600030101010101" charset="-122"/>
                <a:ea typeface="等线" panose="02010600030101010101" charset="-122"/>
                <a:sym typeface="+mn-ea"/>
              </a:rPr>
              <a:t>String toString() {</a:t>
            </a:r>
          </a:p>
          <a:p>
            <a:pPr marL="0" lvl="1" indent="457200" algn="l" eaLnBrk="1" hangingPunct="1">
              <a:lnSpc>
                <a:spcPct val="125000"/>
              </a:lnSpc>
              <a:spcBef>
                <a:spcPts val="0"/>
              </a:spcBef>
              <a:buSzTx/>
              <a:buFontTx/>
              <a:buNone/>
            </a:pPr>
            <a:r>
              <a:rPr lang="en-US" altLang="zh-CN" sz="2000" b="1">
                <a:solidFill>
                  <a:srgbClr val="034EA2"/>
                </a:solidFill>
                <a:effectLst/>
                <a:latin typeface="等线" panose="02010600030101010101" charset="-122"/>
                <a:ea typeface="等线" panose="02010600030101010101" charset="-122"/>
                <a:sym typeface="+mn-ea"/>
              </a:rPr>
              <a:t>return </a:t>
            </a:r>
            <a:r>
              <a:rPr lang="en-US" altLang="zh-CN" sz="2000" b="1">
                <a:solidFill>
                  <a:schemeClr val="tx1"/>
                </a:solidFill>
                <a:effectLst/>
                <a:latin typeface="等线" panose="02010600030101010101" charset="-122"/>
                <a:ea typeface="等线" panose="02010600030101010101" charset="-122"/>
                <a:sym typeface="+mn-ea"/>
              </a:rPr>
              <a:t>getClass().getName() + "@" + </a:t>
            </a:r>
          </a:p>
          <a:p>
            <a:pPr marL="457200" lvl="2" indent="457200" algn="l" eaLnBrk="1" hangingPunct="1">
              <a:lnSpc>
                <a:spcPct val="125000"/>
              </a:lnSpc>
              <a:spcBef>
                <a:spcPts val="0"/>
              </a:spcBef>
              <a:buFontTx/>
              <a:buNone/>
            </a:pPr>
            <a:r>
              <a:rPr lang="en-US" altLang="zh-CN" sz="2000" b="1">
                <a:solidFill>
                  <a:schemeClr val="tx1"/>
                </a:solidFill>
                <a:effectLst/>
                <a:latin typeface="等线" panose="02010600030101010101" charset="-122"/>
                <a:ea typeface="等线" panose="02010600030101010101" charset="-122"/>
                <a:sym typeface="+mn-ea"/>
              </a:rPr>
              <a:t>Integer.toHexString(hashCode());</a:t>
            </a:r>
          </a:p>
          <a:p>
            <a:pPr marL="0" lvl="1" indent="0" algn="l" eaLnBrk="1" hangingPunct="1">
              <a:lnSpc>
                <a:spcPct val="125000"/>
              </a:lnSpc>
              <a:spcBef>
                <a:spcPts val="0"/>
              </a:spcBef>
              <a:buFontTx/>
              <a:buNone/>
            </a:pPr>
            <a:r>
              <a:rPr lang="en-US" altLang="zh-CN" sz="2000" b="1">
                <a:solidFill>
                  <a:schemeClr val="tx1"/>
                </a:solidFill>
                <a:effectLst/>
                <a:latin typeface="等线" panose="02010600030101010101" charset="-122"/>
                <a:ea typeface="等线" panose="02010600030101010101" charset="-122"/>
                <a:sym typeface="+mn-ea"/>
              </a:rPr>
              <a:t>}</a:t>
            </a:r>
          </a:p>
        </p:txBody>
      </p:sp>
      <p:sp>
        <p:nvSpPr>
          <p:cNvPr id="7" name="AutoShape 5"/>
          <p:cNvSpPr/>
          <p:nvPr>
            <p:custDataLst>
              <p:tags r:id="rId2"/>
            </p:custDataLst>
          </p:nvPr>
        </p:nvSpPr>
        <p:spPr>
          <a:xfrm>
            <a:off x="581025" y="4726940"/>
            <a:ext cx="8018780" cy="1583055"/>
          </a:xfrm>
          <a:prstGeom prst="roundRect">
            <a:avLst>
              <a:gd name="adj" fmla="val 16667"/>
            </a:avLst>
          </a:prstGeom>
          <a:noFill/>
          <a:ln w="12700" cap="flat" cmpd="sng">
            <a:solidFill>
              <a:schemeClr val="hlink"/>
            </a:solidFill>
            <a:prstDash val="dash"/>
            <a:headEnd type="none" w="med" len="med"/>
            <a:tailEnd type="none" w="med" len="med"/>
          </a:ln>
        </p:spPr>
        <p:txBody>
          <a:bodyPr wrap="none" anchor="ctr" anchorCtr="0"/>
          <a:lstStyle>
            <a:lvl1pPr marL="469900" indent="-469900" algn="l" rtl="0" eaLnBrk="0" fontAlgn="base" hangingPunct="0">
              <a:spcBef>
                <a:spcPct val="20000"/>
              </a:spcBef>
              <a:spcAft>
                <a:spcPct val="0"/>
              </a:spcAft>
              <a:buClr>
                <a:schemeClr val="accent2"/>
              </a:buClr>
              <a:buFont typeface="Wingdings" panose="05000000000000000000" pitchFamily="2" charset="2"/>
              <a:buChar char="o"/>
              <a:defRPr sz="3000" b="0">
                <a:solidFill>
                  <a:schemeClr val="tx1"/>
                </a:solidFill>
                <a:latin typeface="+mn-lt"/>
                <a:ea typeface="+mn-ea"/>
                <a:cs typeface="+mn-cs"/>
              </a:defRPr>
            </a:lvl1pPr>
            <a:lvl2pPr marL="908050" indent="-436880" algn="l" rtl="0" eaLnBrk="0" fontAlgn="base" hangingPunct="0">
              <a:spcBef>
                <a:spcPct val="20000"/>
              </a:spcBef>
              <a:spcAft>
                <a:spcPct val="0"/>
              </a:spcAft>
              <a:buClr>
                <a:schemeClr val="accent2"/>
              </a:buClr>
              <a:buFont typeface="Wingdings" panose="05000000000000000000" pitchFamily="2" charset="2"/>
              <a:buChar char="n"/>
              <a:defRPr sz="2600">
                <a:solidFill>
                  <a:schemeClr val="tx1"/>
                </a:solidFill>
                <a:latin typeface="Verdana" panose="020B0604030504040204" pitchFamily="34" charset="0"/>
                <a:ea typeface="+mn-ea"/>
              </a:defRPr>
            </a:lvl2pPr>
            <a:lvl3pPr marL="1304925" indent="-395605" algn="l" rtl="0" eaLnBrk="0" fontAlgn="base" hangingPunct="0">
              <a:spcBef>
                <a:spcPct val="20000"/>
              </a:spcBef>
              <a:spcAft>
                <a:spcPct val="0"/>
              </a:spcAft>
              <a:buClr>
                <a:schemeClr val="accent2"/>
              </a:buClr>
              <a:buFont typeface="Wingdings" panose="05000000000000000000" pitchFamily="2" charset="2"/>
              <a:buChar char="o"/>
              <a:defRPr sz="2300">
                <a:solidFill>
                  <a:schemeClr val="tx1"/>
                </a:solidFill>
                <a:latin typeface="Verdana" panose="020B0604030504040204" pitchFamily="34" charset="0"/>
                <a:ea typeface="+mn-ea"/>
              </a:defRPr>
            </a:lvl3pPr>
            <a:lvl4pPr marL="1694180" indent="-387350" algn="l" rtl="0" eaLnBrk="0" fontAlgn="base" hangingPunct="0">
              <a:spcBef>
                <a:spcPct val="20000"/>
              </a:spcBef>
              <a:spcAft>
                <a:spcPct val="0"/>
              </a:spcAft>
              <a:buClr>
                <a:schemeClr val="accent2"/>
              </a:buClr>
              <a:buFont typeface="Wingdings" panose="05000000000000000000" pitchFamily="2" charset="2"/>
              <a:buChar char="n"/>
              <a:defRPr sz="2000">
                <a:solidFill>
                  <a:schemeClr val="tx1"/>
                </a:solidFill>
                <a:latin typeface="Verdana" panose="020B0604030504040204" pitchFamily="34" charset="0"/>
                <a:ea typeface="+mn-ea"/>
              </a:defRPr>
            </a:lvl4pPr>
            <a:lvl5pPr marL="2094230" indent="-398780" algn="l" rtl="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mn-ea"/>
              </a:defRPr>
            </a:lvl5pPr>
          </a:lstStyle>
          <a:p>
            <a:pPr marL="0" lvl="1" indent="0" algn="l" eaLnBrk="1" hangingPunct="1">
              <a:lnSpc>
                <a:spcPct val="125000"/>
              </a:lnSpc>
              <a:spcBef>
                <a:spcPts val="0"/>
              </a:spcBef>
              <a:buFontTx/>
              <a:buNone/>
            </a:pPr>
            <a:r>
              <a:rPr lang="en-US" altLang="zh-CN" sz="2000" b="1">
                <a:solidFill>
                  <a:srgbClr val="034EA2"/>
                </a:solidFill>
                <a:effectLst/>
                <a:latin typeface="等线" panose="02010600030101010101" charset="-122"/>
                <a:ea typeface="等线" panose="02010600030101010101" charset="-122"/>
                <a:sym typeface="+mn-ea"/>
              </a:rPr>
              <a:t>@Override</a:t>
            </a:r>
          </a:p>
          <a:p>
            <a:pPr marL="0" lvl="1" indent="0" algn="l" eaLnBrk="1" hangingPunct="1">
              <a:lnSpc>
                <a:spcPct val="125000"/>
              </a:lnSpc>
              <a:spcBef>
                <a:spcPts val="0"/>
              </a:spcBef>
              <a:buFontTx/>
              <a:buNone/>
            </a:pPr>
            <a:r>
              <a:rPr lang="en-US" altLang="zh-CN" sz="2000" b="1">
                <a:solidFill>
                  <a:srgbClr val="034EA2"/>
                </a:solidFill>
                <a:effectLst/>
                <a:latin typeface="等线" panose="02010600030101010101" charset="-122"/>
                <a:ea typeface="等线" panose="02010600030101010101" charset="-122"/>
                <a:sym typeface="+mn-ea"/>
              </a:rPr>
              <a:t>public </a:t>
            </a:r>
            <a:r>
              <a:rPr lang="en-US" altLang="zh-CN" sz="2000" b="1">
                <a:solidFill>
                  <a:schemeClr val="tx1"/>
                </a:solidFill>
                <a:effectLst/>
                <a:latin typeface="等线" panose="02010600030101010101" charset="-122"/>
                <a:ea typeface="等线" panose="02010600030101010101" charset="-122"/>
                <a:sym typeface="+mn-ea"/>
              </a:rPr>
              <a:t>String toString() {</a:t>
            </a:r>
          </a:p>
          <a:p>
            <a:pPr marL="0" lvl="1" indent="457200" algn="l" eaLnBrk="1" hangingPunct="1">
              <a:lnSpc>
                <a:spcPct val="125000"/>
              </a:lnSpc>
              <a:spcBef>
                <a:spcPts val="0"/>
              </a:spcBef>
              <a:buSzTx/>
              <a:buFontTx/>
              <a:buNone/>
            </a:pPr>
            <a:r>
              <a:rPr lang="en-US" altLang="zh-CN" sz="2000" b="1">
                <a:solidFill>
                  <a:srgbClr val="034EA2"/>
                </a:solidFill>
                <a:effectLst/>
                <a:latin typeface="等线" panose="02010600030101010101" charset="-122"/>
                <a:ea typeface="等线" panose="02010600030101010101" charset="-122"/>
                <a:sym typeface="+mn-ea"/>
              </a:rPr>
              <a:t>return </a:t>
            </a:r>
            <a:r>
              <a:rPr lang="en-US" altLang="zh-CN" sz="2000" b="1">
                <a:solidFill>
                  <a:schemeClr val="tx1"/>
                </a:solidFill>
                <a:effectLst/>
                <a:latin typeface="等线" panose="02010600030101010101" charset="-122"/>
                <a:ea typeface="等线" panose="02010600030101010101" charset="-122"/>
                <a:sym typeface="+mn-ea"/>
              </a:rPr>
              <a:t>getName() + “,” + getAddress() + “\n”;</a:t>
            </a:r>
          </a:p>
          <a:p>
            <a:pPr marL="0" lvl="1" indent="0" algn="l" eaLnBrk="1" hangingPunct="1">
              <a:lnSpc>
                <a:spcPct val="125000"/>
              </a:lnSpc>
              <a:spcBef>
                <a:spcPts val="0"/>
              </a:spcBef>
              <a:buFontTx/>
              <a:buNone/>
            </a:pPr>
            <a:r>
              <a:rPr lang="en-US" altLang="zh-CN" sz="2000" b="1">
                <a:solidFill>
                  <a:schemeClr val="tx1"/>
                </a:solidFill>
                <a:effectLst/>
                <a:latin typeface="等线" panose="02010600030101010101" charset="-122"/>
                <a:ea typeface="等线" panose="02010600030101010101" charset="-122"/>
                <a:sym typeface="+mn-ea"/>
              </a:rPr>
              <a:t>}</a:t>
            </a:r>
          </a:p>
        </p:txBody>
      </p:sp>
      <p:sp>
        <p:nvSpPr>
          <p:cNvPr id="8" name="日期占位符 7"/>
          <p:cNvSpPr>
            <a:spLocks noGrp="1"/>
          </p:cNvSpPr>
          <p:nvPr>
            <p:ph type="dt" sz="half" idx="10"/>
            <p:custDataLst>
              <p:tags r:id="rId3"/>
            </p:custDataLst>
          </p:nvPr>
        </p:nvSpPr>
        <p:spPr/>
        <p:txBody>
          <a:bodyPr/>
          <a:lstStyle/>
          <a:p>
            <a:fld id="{8BEB6EB5-CC0D-C94C-91B9-9EA1B45E848E}" type="datetime1">
              <a:rPr kumimoji="1" lang="zh-CN" altLang="en-US" smtClean="0"/>
              <a:t>2024/10/16</a:t>
            </a:fld>
            <a:endParaRPr kumimoji="1" lang="zh-CN" altLang="en-US" sz="900"/>
          </a:p>
        </p:txBody>
      </p:sp>
      <p:sp>
        <p:nvSpPr>
          <p:cNvPr id="9" name="页脚占位符 8"/>
          <p:cNvSpPr>
            <a:spLocks noGrp="1"/>
          </p:cNvSpPr>
          <p:nvPr>
            <p:ph type="ftr" sz="quarter" idx="11"/>
            <p:custDataLst>
              <p:tags r:id="rId4"/>
            </p:custDataLst>
          </p:nvPr>
        </p:nvSpPr>
        <p:spPr/>
        <p:txBody>
          <a:bodyPr/>
          <a:lstStyle/>
          <a:p>
            <a:r>
              <a:rPr kumimoji="1" lang="zh-CN" altLang="en-US" dirty="0"/>
              <a:t>西北工业大学软件学院</a:t>
            </a:r>
            <a:endParaRPr kumimoji="1" lang="zh-CN" altLang="en-US" sz="900" dirty="0"/>
          </a:p>
        </p:txBody>
      </p:sp>
      <p:sp>
        <p:nvSpPr>
          <p:cNvPr id="10" name="灯片编号占位符 9"/>
          <p:cNvSpPr>
            <a:spLocks noGrp="1"/>
          </p:cNvSpPr>
          <p:nvPr>
            <p:ph type="sldNum" sz="quarter" idx="12"/>
            <p:custDataLst>
              <p:tags r:id="rId5"/>
            </p:custDataLst>
          </p:nvPr>
        </p:nvSpPr>
        <p:spPr/>
        <p:txBody>
          <a:bodyPr/>
          <a:lstStyle/>
          <a:p>
            <a:fld id="{5A1A6423-77BD-D842-A714-25250E903C41}" type="slidenum">
              <a:rPr kumimoji="1" lang="zh-CN" altLang="en-US" smtClean="0"/>
              <a:t>130</a:t>
            </a:fld>
            <a:endParaRPr kumimoji="1" lang="zh-CN" altLang="en-US" sz="9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6" fill="hold" grpId="0" nodeType="clickEffect">
                                  <p:stCondLst>
                                    <p:cond delay="0"/>
                                  </p:stCondLst>
                                  <p:childTnLst>
                                    <p:set>
                                      <p:cBhvr>
                                        <p:cTn id="6" dur="1" fill="hold">
                                          <p:stCondLst>
                                            <p:cond delay="0"/>
                                          </p:stCondLst>
                                        </p:cTn>
                                        <p:tgtEl>
                                          <p:spTgt spid="134149"/>
                                        </p:tgtEl>
                                        <p:attrNameLst>
                                          <p:attrName>style.visibility</p:attrName>
                                        </p:attrNameLst>
                                      </p:cBhvr>
                                      <p:to>
                                        <p:strVal val="visible"/>
                                      </p:to>
                                    </p:set>
                                    <p:animEffect transition="in" filter="barn(inHorizontal)">
                                      <p:cBhvr>
                                        <p:cTn id="7" dur="500"/>
                                        <p:tgtEl>
                                          <p:spTgt spid="134149"/>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
                                            <p:txEl>
                                              <p:pRg st="5" end="5"/>
                                            </p:txEl>
                                          </p:spTgt>
                                        </p:tgtEl>
                                        <p:attrNameLst>
                                          <p:attrName>style.visibility</p:attrName>
                                        </p:attrNameLst>
                                      </p:cBhvr>
                                      <p:to>
                                        <p:strVal val="visible"/>
                                      </p:to>
                                    </p:set>
                                    <p:animEffect transition="in" filter="dissolve">
                                      <p:cBhvr>
                                        <p:cTn id="12" dur="500"/>
                                        <p:tgtEl>
                                          <p:spTgt spid="2">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6"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barn(inHorizontal)">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4149" grpId="0" bldLvl="0" animBg="1"/>
      <p:bldP spid="7" grpId="0" bldLvl="0" animBg="1"/>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fontScale="60000"/>
          </a:bodyPr>
          <a:lstStyle/>
          <a:p>
            <a:pPr>
              <a:lnSpc>
                <a:spcPct val="110000"/>
              </a:lnSpc>
            </a:pPr>
            <a:r>
              <a:rPr lang="en-US" altLang="zh-CN" sz="4000">
                <a:solidFill>
                  <a:schemeClr val="tx1"/>
                </a:solidFill>
                <a:effectLst/>
              </a:rPr>
              <a:t>Java</a:t>
            </a:r>
            <a:r>
              <a:rPr lang="zh-CN" altLang="en-US" sz="4000">
                <a:solidFill>
                  <a:schemeClr val="tx1"/>
                </a:solidFill>
                <a:effectLst/>
              </a:rPr>
              <a:t>语言中，关键字</a:t>
            </a:r>
            <a:r>
              <a:rPr lang="en-US" altLang="zh-CN" sz="4000">
                <a:solidFill>
                  <a:schemeClr val="tx1"/>
                </a:solidFill>
                <a:effectLst/>
              </a:rPr>
              <a:t>final</a:t>
            </a:r>
            <a:r>
              <a:rPr lang="zh-CN" altLang="en-US" sz="4000">
                <a:solidFill>
                  <a:schemeClr val="tx1"/>
                </a:solidFill>
                <a:effectLst/>
              </a:rPr>
              <a:t>可用于常量的声明、有效值列表、禁止子类对父类方法的覆写、禁止类的继承等作用</a:t>
            </a:r>
          </a:p>
          <a:p>
            <a:pPr marL="457200" indent="-457200">
              <a:lnSpc>
                <a:spcPct val="110000"/>
              </a:lnSpc>
              <a:buAutoNum type="arabicPeriod"/>
            </a:pPr>
            <a:r>
              <a:rPr lang="zh-CN" altLang="en-US" sz="4700">
                <a:solidFill>
                  <a:srgbClr val="034EA2"/>
                </a:solidFill>
                <a:effectLst/>
              </a:rPr>
              <a:t>声明常量</a:t>
            </a:r>
          </a:p>
          <a:p>
            <a:pPr lvl="1">
              <a:lnSpc>
                <a:spcPct val="110000"/>
              </a:lnSpc>
            </a:pPr>
            <a:r>
              <a:rPr lang="zh-CN" altLang="en-US" sz="3500">
                <a:solidFill>
                  <a:schemeClr val="tx1"/>
                </a:solidFill>
                <a:effectLst/>
              </a:rPr>
              <a:t>在程序设计中，如果某个变量的值不会改变，则可将其设置为常量（</a:t>
            </a:r>
            <a:r>
              <a:rPr lang="en-US" altLang="zh-CN" sz="3500">
                <a:sym typeface="+mn-ea"/>
              </a:rPr>
              <a:t>constant</a:t>
            </a:r>
            <a:r>
              <a:rPr lang="zh-CN" altLang="en-US" sz="3500">
                <a:solidFill>
                  <a:schemeClr val="tx1"/>
                </a:solidFill>
                <a:effectLst/>
              </a:rPr>
              <a:t>），</a:t>
            </a:r>
            <a:r>
              <a:rPr lang="en-US" altLang="zh-CN" sz="3500">
                <a:solidFill>
                  <a:schemeClr val="tx1"/>
                </a:solidFill>
                <a:effectLst/>
              </a:rPr>
              <a:t>Java</a:t>
            </a:r>
            <a:r>
              <a:rPr lang="zh-CN" altLang="en-US" sz="3500">
                <a:solidFill>
                  <a:schemeClr val="tx1"/>
                </a:solidFill>
                <a:effectLst/>
              </a:rPr>
              <a:t>中，在变量声明时通过</a:t>
            </a:r>
            <a:r>
              <a:rPr lang="en-US" altLang="zh-CN" sz="3500">
                <a:solidFill>
                  <a:schemeClr val="tx1"/>
                </a:solidFill>
                <a:effectLst/>
              </a:rPr>
              <a:t>final</a:t>
            </a:r>
            <a:r>
              <a:rPr lang="zh-CN" altLang="en-US" sz="3500">
                <a:solidFill>
                  <a:schemeClr val="tx1"/>
                </a:solidFill>
                <a:effectLst/>
              </a:rPr>
              <a:t>关键字实现</a:t>
            </a:r>
          </a:p>
          <a:p>
            <a:pPr marL="0" indent="0">
              <a:lnSpc>
                <a:spcPct val="120000"/>
              </a:lnSpc>
              <a:buNone/>
            </a:pPr>
            <a:r>
              <a:rPr lang="en-US" altLang="zh-CN" sz="3300"/>
              <a:t>          </a:t>
            </a:r>
          </a:p>
          <a:p>
            <a:pPr marL="0" indent="0">
              <a:lnSpc>
                <a:spcPct val="120000"/>
              </a:lnSpc>
              <a:buNone/>
            </a:pPr>
            <a:endParaRPr lang="en-US" altLang="zh-CN" sz="3300"/>
          </a:p>
          <a:p>
            <a:pPr lvl="1">
              <a:lnSpc>
                <a:spcPct val="120000"/>
              </a:lnSpc>
            </a:pPr>
            <a:r>
              <a:rPr lang="zh-CN" altLang="en-US" sz="3500">
                <a:solidFill>
                  <a:srgbClr val="034EA2"/>
                </a:solidFill>
                <a:effectLst/>
              </a:rPr>
              <a:t>public final 变量</a:t>
            </a:r>
            <a:r>
              <a:rPr lang="zh-CN" altLang="en-US" sz="3500">
                <a:effectLst/>
              </a:rPr>
              <a:t>，用户可以随意使用，但无法重新赋值</a:t>
            </a:r>
            <a:endParaRPr lang="zh-CN" altLang="en-US" sz="2885"/>
          </a:p>
          <a:p>
            <a:pPr lvl="1">
              <a:lnSpc>
                <a:spcPct val="120000"/>
              </a:lnSpc>
            </a:pPr>
            <a:r>
              <a:rPr lang="zh-CN" altLang="en-US" sz="3500">
                <a:effectLst/>
              </a:rPr>
              <a:t>常量的初始化：在</a:t>
            </a:r>
            <a:r>
              <a:rPr lang="zh-CN" altLang="en-US" sz="3500">
                <a:effectLst/>
                <a:sym typeface="+mn-ea"/>
              </a:rPr>
              <a:t>定义处初始化，或在所有的构造函数中初始化</a:t>
            </a:r>
            <a:endParaRPr lang="zh-CN" altLang="en-US" sz="3500">
              <a:effectLst/>
            </a:endParaRPr>
          </a:p>
          <a:p>
            <a:pPr lvl="1">
              <a:lnSpc>
                <a:spcPct val="120000"/>
              </a:lnSpc>
            </a:pPr>
            <a:r>
              <a:rPr lang="zh-CN" altLang="en-US" sz="3500">
                <a:effectLst/>
                <a:sym typeface="+mn-ea"/>
              </a:rPr>
              <a:t>为了节省内存，可将常量声明为静态static的，</a:t>
            </a:r>
            <a:r>
              <a:rPr lang="zh-CN" altLang="en-US" sz="3500">
                <a:solidFill>
                  <a:srgbClr val="034EA2"/>
                </a:solidFill>
                <a:effectLst/>
                <a:sym typeface="+mn-ea"/>
              </a:rPr>
              <a:t>static final常量</a:t>
            </a:r>
            <a:r>
              <a:rPr lang="zh-CN" altLang="en-US" sz="3500">
                <a:effectLst/>
                <a:sym typeface="+mn-ea"/>
              </a:rPr>
              <a:t>必须在</a:t>
            </a:r>
            <a:r>
              <a:rPr lang="zh-CN" altLang="en-US" sz="3500">
                <a:solidFill>
                  <a:srgbClr val="034EA2"/>
                </a:solidFill>
                <a:effectLst/>
                <a:sym typeface="+mn-ea"/>
              </a:rPr>
              <a:t>定义处初始化</a:t>
            </a:r>
          </a:p>
        </p:txBody>
      </p:sp>
      <p:sp>
        <p:nvSpPr>
          <p:cNvPr id="3" name="标题 2"/>
          <p:cNvSpPr>
            <a:spLocks noGrp="1"/>
          </p:cNvSpPr>
          <p:nvPr>
            <p:ph type="title"/>
          </p:nvPr>
        </p:nvSpPr>
        <p:spPr/>
        <p:txBody>
          <a:bodyPr/>
          <a:lstStyle/>
          <a:p>
            <a:r>
              <a:rPr lang="en-US" altLang="zh-CN"/>
              <a:t>2.2.6 final</a:t>
            </a:r>
            <a:r>
              <a:rPr lang="zh-CN" altLang="en-US"/>
              <a:t>关键字</a:t>
            </a:r>
            <a:r>
              <a:rPr lang="en-US" altLang="zh-CN"/>
              <a:t> </a:t>
            </a:r>
            <a:r>
              <a:rPr lang="en-US" altLang="zh-CN" sz="2400"/>
              <a:t>1/4</a:t>
            </a:r>
          </a:p>
        </p:txBody>
      </p:sp>
      <p:sp>
        <p:nvSpPr>
          <p:cNvPr id="7" name="日期占位符 6"/>
          <p:cNvSpPr>
            <a:spLocks noGrp="1"/>
          </p:cNvSpPr>
          <p:nvPr>
            <p:ph type="dt" sz="half" idx="10"/>
            <p:custDataLst>
              <p:tags r:id="rId1"/>
            </p:custDataLst>
          </p:nvPr>
        </p:nvSpPr>
        <p:spPr/>
        <p:txBody>
          <a:bodyPr/>
          <a:lstStyle/>
          <a:p>
            <a:fld id="{8BEB6EB5-CC0D-C94C-91B9-9EA1B45E848E}" type="datetime1">
              <a:rPr kumimoji="1" lang="zh-CN" altLang="en-US" smtClean="0"/>
              <a:t>2024/10/16</a:t>
            </a:fld>
            <a:endParaRPr kumimoji="1" lang="zh-CN" altLang="en-US" sz="900"/>
          </a:p>
        </p:txBody>
      </p:sp>
      <p:sp>
        <p:nvSpPr>
          <p:cNvPr id="8" name="页脚占位符 7"/>
          <p:cNvSpPr>
            <a:spLocks noGrp="1"/>
          </p:cNvSpPr>
          <p:nvPr>
            <p:ph type="ftr" sz="quarter" idx="11"/>
            <p:custDataLst>
              <p:tags r:id="rId2"/>
            </p:custDataLst>
          </p:nvPr>
        </p:nvSpPr>
        <p:spPr/>
        <p:txBody>
          <a:bodyPr/>
          <a:lstStyle/>
          <a:p>
            <a:r>
              <a:rPr kumimoji="1" lang="zh-CN" altLang="en-US" dirty="0"/>
              <a:t>西北工业大学软件学院</a:t>
            </a:r>
            <a:endParaRPr kumimoji="1" lang="zh-CN" altLang="en-US" sz="900" dirty="0"/>
          </a:p>
        </p:txBody>
      </p:sp>
      <p:sp>
        <p:nvSpPr>
          <p:cNvPr id="9" name="灯片编号占位符 8"/>
          <p:cNvSpPr>
            <a:spLocks noGrp="1"/>
          </p:cNvSpPr>
          <p:nvPr>
            <p:ph type="sldNum" sz="quarter" idx="12"/>
            <p:custDataLst>
              <p:tags r:id="rId3"/>
            </p:custDataLst>
          </p:nvPr>
        </p:nvSpPr>
        <p:spPr/>
        <p:txBody>
          <a:bodyPr/>
          <a:lstStyle/>
          <a:p>
            <a:fld id="{5A1A6423-77BD-D842-A714-25250E903C41}" type="slidenum">
              <a:rPr kumimoji="1" lang="zh-CN" altLang="en-US" smtClean="0"/>
              <a:t>131</a:t>
            </a:fld>
            <a:endParaRPr kumimoji="1" lang="zh-CN" altLang="en-US" sz="900"/>
          </a:p>
        </p:txBody>
      </p:sp>
      <p:sp>
        <p:nvSpPr>
          <p:cNvPr id="10" name="AutoShape 5"/>
          <p:cNvSpPr/>
          <p:nvPr>
            <p:custDataLst>
              <p:tags r:id="rId4"/>
            </p:custDataLst>
          </p:nvPr>
        </p:nvSpPr>
        <p:spPr>
          <a:xfrm>
            <a:off x="967740" y="3518535"/>
            <a:ext cx="7319010" cy="833120"/>
          </a:xfrm>
          <a:prstGeom prst="roundRect">
            <a:avLst>
              <a:gd name="adj" fmla="val 16667"/>
            </a:avLst>
          </a:prstGeom>
          <a:noFill/>
          <a:ln w="12700" cap="flat" cmpd="sng">
            <a:solidFill>
              <a:schemeClr val="hlink"/>
            </a:solidFill>
            <a:prstDash val="dash"/>
            <a:headEnd type="none" w="med" len="med"/>
            <a:tailEnd type="none" w="med" len="med"/>
          </a:ln>
        </p:spPr>
        <p:txBody>
          <a:bodyPr wrap="none" anchor="ctr" anchorCtr="0"/>
          <a:lstStyle>
            <a:lvl1pPr marL="469900" indent="-469900" algn="l" rtl="0" eaLnBrk="0" fontAlgn="base" hangingPunct="0">
              <a:spcBef>
                <a:spcPct val="20000"/>
              </a:spcBef>
              <a:spcAft>
                <a:spcPct val="0"/>
              </a:spcAft>
              <a:buClr>
                <a:schemeClr val="accent2"/>
              </a:buClr>
              <a:buFont typeface="Wingdings" panose="05000000000000000000" pitchFamily="2" charset="2"/>
              <a:buChar char="o"/>
              <a:defRPr sz="3000" b="0">
                <a:solidFill>
                  <a:schemeClr val="tx1"/>
                </a:solidFill>
                <a:latin typeface="+mn-lt"/>
                <a:ea typeface="+mn-ea"/>
                <a:cs typeface="+mn-cs"/>
              </a:defRPr>
            </a:lvl1pPr>
            <a:lvl2pPr marL="908050" indent="-436880" algn="l" rtl="0" eaLnBrk="0" fontAlgn="base" hangingPunct="0">
              <a:spcBef>
                <a:spcPct val="20000"/>
              </a:spcBef>
              <a:spcAft>
                <a:spcPct val="0"/>
              </a:spcAft>
              <a:buClr>
                <a:schemeClr val="accent2"/>
              </a:buClr>
              <a:buFont typeface="Wingdings" panose="05000000000000000000" pitchFamily="2" charset="2"/>
              <a:buChar char="n"/>
              <a:defRPr sz="2600">
                <a:solidFill>
                  <a:schemeClr val="tx1"/>
                </a:solidFill>
                <a:latin typeface="Verdana" panose="020B0604030504040204" pitchFamily="34" charset="0"/>
                <a:ea typeface="+mn-ea"/>
              </a:defRPr>
            </a:lvl2pPr>
            <a:lvl3pPr marL="1304925" indent="-395605" algn="l" rtl="0" eaLnBrk="0" fontAlgn="base" hangingPunct="0">
              <a:spcBef>
                <a:spcPct val="20000"/>
              </a:spcBef>
              <a:spcAft>
                <a:spcPct val="0"/>
              </a:spcAft>
              <a:buClr>
                <a:schemeClr val="accent2"/>
              </a:buClr>
              <a:buFont typeface="Wingdings" panose="05000000000000000000" pitchFamily="2" charset="2"/>
              <a:buChar char="o"/>
              <a:defRPr sz="2300">
                <a:solidFill>
                  <a:schemeClr val="tx1"/>
                </a:solidFill>
                <a:latin typeface="Verdana" panose="020B0604030504040204" pitchFamily="34" charset="0"/>
                <a:ea typeface="+mn-ea"/>
              </a:defRPr>
            </a:lvl3pPr>
            <a:lvl4pPr marL="1694180" indent="-387350" algn="l" rtl="0" eaLnBrk="0" fontAlgn="base" hangingPunct="0">
              <a:spcBef>
                <a:spcPct val="20000"/>
              </a:spcBef>
              <a:spcAft>
                <a:spcPct val="0"/>
              </a:spcAft>
              <a:buClr>
                <a:schemeClr val="accent2"/>
              </a:buClr>
              <a:buFont typeface="Wingdings" panose="05000000000000000000" pitchFamily="2" charset="2"/>
              <a:buChar char="n"/>
              <a:defRPr sz="2000">
                <a:solidFill>
                  <a:schemeClr val="tx1"/>
                </a:solidFill>
                <a:latin typeface="Verdana" panose="020B0604030504040204" pitchFamily="34" charset="0"/>
                <a:ea typeface="+mn-ea"/>
              </a:defRPr>
            </a:lvl4pPr>
            <a:lvl5pPr marL="2094230" indent="-398780" algn="l" rtl="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mn-ea"/>
              </a:defRPr>
            </a:lvl5pPr>
          </a:lstStyle>
          <a:p>
            <a:pPr marL="0" indent="0" algn="l">
              <a:lnSpc>
                <a:spcPct val="110000"/>
              </a:lnSpc>
              <a:buNone/>
            </a:pPr>
            <a:r>
              <a:rPr lang="en-US" altLang="zh-CN" sz="2000" b="1">
                <a:solidFill>
                  <a:srgbClr val="034DA0"/>
                </a:solidFill>
                <a:effectLst/>
                <a:sym typeface="+mn-ea"/>
              </a:rPr>
              <a:t>final </a:t>
            </a:r>
            <a:r>
              <a:rPr lang="en-US" altLang="zh-CN" sz="2000" b="1">
                <a:solidFill>
                  <a:schemeClr val="tx1"/>
                </a:solidFill>
                <a:effectLst/>
                <a:sym typeface="+mn-ea"/>
              </a:rPr>
              <a:t>double PI = 3.14;</a:t>
            </a:r>
            <a:endParaRPr lang="en-US" altLang="zh-CN" sz="2000" b="1">
              <a:solidFill>
                <a:schemeClr val="tx1"/>
              </a:solidFill>
              <a:effectLst/>
            </a:endParaRPr>
          </a:p>
          <a:p>
            <a:pPr marL="0" indent="0" algn="l">
              <a:lnSpc>
                <a:spcPct val="110000"/>
              </a:lnSpc>
              <a:buNone/>
            </a:pPr>
            <a:r>
              <a:rPr lang="en-US" altLang="zh-CN" sz="2000" b="1">
                <a:solidFill>
                  <a:schemeClr val="tx1"/>
                </a:solidFill>
                <a:effectLst/>
                <a:sym typeface="+mn-ea"/>
              </a:rPr>
              <a:t>PI = 3.1415926;  </a:t>
            </a:r>
            <a:r>
              <a:rPr lang="en-US" altLang="zh-CN" sz="2000" b="1">
                <a:solidFill>
                  <a:schemeClr val="accent6">
                    <a:lumMod val="75000"/>
                  </a:schemeClr>
                </a:solidFill>
                <a:effectLst/>
                <a:sym typeface="+mn-ea"/>
              </a:rPr>
              <a:t>//will produce a compilation error</a:t>
            </a:r>
            <a:r>
              <a:rPr lang="en-US" altLang="zh-CN" sz="2000" b="1">
                <a:solidFill>
                  <a:schemeClr val="tx1"/>
                </a:solidFill>
                <a:effectLst/>
                <a:sym typeface="+mn-ea"/>
              </a:rPr>
              <a:t>  </a:t>
            </a:r>
            <a:endParaRPr lang="en-US" altLang="zh-CN" sz="2000" b="1">
              <a:solidFill>
                <a:schemeClr val="tx1"/>
              </a:solidFill>
              <a:effectLst/>
              <a:latin typeface="等线" panose="02010600030101010101" charset="-122"/>
              <a:ea typeface="等线" panose="02010600030101010101" charset="-122"/>
              <a:sym typeface="+mn-ea"/>
            </a:endParaRPr>
          </a:p>
        </p:txBody>
      </p:sp>
      <p:sp>
        <p:nvSpPr>
          <p:cNvPr id="4" name="文本框 3"/>
          <p:cNvSpPr txBox="1"/>
          <p:nvPr>
            <p:custDataLst>
              <p:tags r:id="rId5"/>
            </p:custDataLst>
          </p:nvPr>
        </p:nvSpPr>
        <p:spPr>
          <a:xfrm>
            <a:off x="7077710" y="3815080"/>
            <a:ext cx="591185" cy="583565"/>
          </a:xfrm>
          <a:prstGeom prst="rect">
            <a:avLst/>
          </a:prstGeom>
          <a:noFill/>
        </p:spPr>
        <p:txBody>
          <a:bodyPr wrap="none" rtlCol="0" anchor="t">
            <a:spAutoFit/>
          </a:bodyPr>
          <a:lstStyle/>
          <a:p>
            <a:pPr algn="l"/>
            <a:r>
              <a:rPr lang="zh-CN" altLang="en-US" sz="3200" b="1" dirty="0">
                <a:solidFill>
                  <a:schemeClr val="accent2"/>
                </a:solidFill>
                <a:latin typeface="微软雅黑" panose="020B0503020204020204" charset="-122"/>
                <a:ea typeface="微软雅黑" panose="020B0503020204020204" charset="-122"/>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6"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arn(inHorizontal)">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dissolv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2">
                                            <p:txEl>
                                              <p:pRg st="5" end="5"/>
                                            </p:txEl>
                                          </p:spTgt>
                                        </p:tgtEl>
                                        <p:attrNameLst>
                                          <p:attrName>style.visibility</p:attrName>
                                        </p:attrNameLst>
                                      </p:cBhvr>
                                      <p:to>
                                        <p:strVal val="visible"/>
                                      </p:to>
                                    </p:set>
                                    <p:animEffect transition="in" filter="dissolve">
                                      <p:cBhvr>
                                        <p:cTn id="17" dur="500"/>
                                        <p:tgtEl>
                                          <p:spTgt spid="2">
                                            <p:txEl>
                                              <p:pRg st="5" end="5"/>
                                            </p:txEl>
                                          </p:spTgt>
                                        </p:tgtEl>
                                      </p:cBhvr>
                                    </p:animEffect>
                                  </p:childTnLst>
                                </p:cTn>
                              </p:par>
                              <p:par>
                                <p:cTn id="18" presetID="9" presetClass="entr" presetSubtype="0" fill="hold" nodeType="withEffect">
                                  <p:stCondLst>
                                    <p:cond delay="0"/>
                                  </p:stCondLst>
                                  <p:childTnLst>
                                    <p:set>
                                      <p:cBhvr>
                                        <p:cTn id="19" dur="1" fill="hold">
                                          <p:stCondLst>
                                            <p:cond delay="0"/>
                                          </p:stCondLst>
                                        </p:cTn>
                                        <p:tgtEl>
                                          <p:spTgt spid="2">
                                            <p:txEl>
                                              <p:pRg st="6" end="6"/>
                                            </p:txEl>
                                          </p:spTgt>
                                        </p:tgtEl>
                                        <p:attrNameLst>
                                          <p:attrName>style.visibility</p:attrName>
                                        </p:attrNameLst>
                                      </p:cBhvr>
                                      <p:to>
                                        <p:strVal val="visible"/>
                                      </p:to>
                                    </p:set>
                                    <p:animEffect transition="in" filter="dissolve">
                                      <p:cBhvr>
                                        <p:cTn id="20" dur="500"/>
                                        <p:tgtEl>
                                          <p:spTgt spid="2">
                                            <p:txEl>
                                              <p:pRg st="6" end="6"/>
                                            </p:txEl>
                                          </p:spTgt>
                                        </p:tgtEl>
                                      </p:cBhvr>
                                    </p:animEffect>
                                  </p:childTnLst>
                                </p:cTn>
                              </p:par>
                              <p:par>
                                <p:cTn id="21" presetID="9" presetClass="entr" presetSubtype="0" fill="hold" nodeType="withEffect">
                                  <p:stCondLst>
                                    <p:cond delay="0"/>
                                  </p:stCondLst>
                                  <p:childTnLst>
                                    <p:set>
                                      <p:cBhvr>
                                        <p:cTn id="22" dur="1" fill="hold">
                                          <p:stCondLst>
                                            <p:cond delay="0"/>
                                          </p:stCondLst>
                                        </p:cTn>
                                        <p:tgtEl>
                                          <p:spTgt spid="2">
                                            <p:txEl>
                                              <p:pRg st="7" end="7"/>
                                            </p:txEl>
                                          </p:spTgt>
                                        </p:tgtEl>
                                        <p:attrNameLst>
                                          <p:attrName>style.visibility</p:attrName>
                                        </p:attrNameLst>
                                      </p:cBhvr>
                                      <p:to>
                                        <p:strVal val="visible"/>
                                      </p:to>
                                    </p:set>
                                    <p:animEffect transition="in" filter="dissolve">
                                      <p:cBhvr>
                                        <p:cTn id="23" dur="500"/>
                                        <p:tgtEl>
                                          <p:spTgt spid="2">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ldLvl="0" animBg="1"/>
      <p:bldP spid="4" grpId="0"/>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marL="514350" lvl="0" indent="-514350" algn="l">
              <a:lnSpc>
                <a:spcPct val="90000"/>
              </a:lnSpc>
              <a:buSzTx/>
              <a:buFont typeface="+mj-lt"/>
              <a:buAutoNum type="arabicPeriod" startAt="2"/>
            </a:pPr>
            <a:r>
              <a:rPr lang="zh-CN" altLang="en-US" sz="2800">
                <a:solidFill>
                  <a:srgbClr val="034EA2"/>
                </a:solidFill>
                <a:effectLst/>
                <a:sym typeface="+mn-ea"/>
              </a:rPr>
              <a:t>有效值列表</a:t>
            </a:r>
          </a:p>
          <a:p>
            <a:pPr lvl="0">
              <a:lnSpc>
                <a:spcPct val="110000"/>
              </a:lnSpc>
            </a:pPr>
            <a:r>
              <a:rPr lang="zh-CN" altLang="en-US" sz="2400" dirty="0">
                <a:sym typeface="+mn-ea"/>
              </a:rPr>
              <a:t>若类中某个方法的参数限制为一组有效值，为避免参数错误，可将这一组有效值设置为类的</a:t>
            </a:r>
            <a:r>
              <a:rPr lang="en-US" altLang="zh-CN" sz="2400" dirty="0">
                <a:solidFill>
                  <a:srgbClr val="034DA0"/>
                </a:solidFill>
                <a:effectLst/>
                <a:sym typeface="+mn-ea"/>
              </a:rPr>
              <a:t>public static final</a:t>
            </a:r>
            <a:r>
              <a:rPr lang="zh-CN" altLang="en-US" sz="2400" dirty="0">
                <a:sym typeface="+mn-ea"/>
              </a:rPr>
              <a:t>常量</a:t>
            </a:r>
            <a:endParaRPr lang="en-US" altLang="zh-CN" sz="2400" dirty="0">
              <a:sym typeface="+mn-ea"/>
            </a:endParaRPr>
          </a:p>
          <a:p>
            <a:pPr lvl="0" algn="l">
              <a:lnSpc>
                <a:spcPct val="90000"/>
              </a:lnSpc>
              <a:buSzTx/>
            </a:pPr>
            <a:r>
              <a:rPr lang="zh-CN" altLang="en-US" sz="2400" dirty="0">
                <a:sym typeface="+mn-ea"/>
              </a:rPr>
              <a:t>例如：javax.swing.JFileChooser</a:t>
            </a:r>
          </a:p>
          <a:p>
            <a:pPr lvl="0" algn="l">
              <a:lnSpc>
                <a:spcPct val="130000"/>
              </a:lnSpc>
              <a:buSzTx/>
            </a:pPr>
            <a:endParaRPr lang="zh-CN" altLang="en-US" sz="2400" b="1" dirty="0"/>
          </a:p>
          <a:p>
            <a:endParaRPr lang="zh-CN" altLang="en-US"/>
          </a:p>
        </p:txBody>
      </p:sp>
      <p:sp>
        <p:nvSpPr>
          <p:cNvPr id="3" name="标题 2"/>
          <p:cNvSpPr>
            <a:spLocks noGrp="1"/>
          </p:cNvSpPr>
          <p:nvPr>
            <p:ph type="title"/>
          </p:nvPr>
        </p:nvSpPr>
        <p:spPr/>
        <p:txBody>
          <a:bodyPr/>
          <a:lstStyle/>
          <a:p>
            <a:r>
              <a:rPr lang="en-US" altLang="zh-CN">
                <a:sym typeface="+mn-ea"/>
              </a:rPr>
              <a:t>2.2.6 final</a:t>
            </a:r>
            <a:r>
              <a:rPr lang="zh-CN" altLang="en-US">
                <a:sym typeface="+mn-ea"/>
              </a:rPr>
              <a:t>关键字</a:t>
            </a:r>
            <a:r>
              <a:rPr lang="en-US" altLang="zh-CN">
                <a:sym typeface="+mn-ea"/>
              </a:rPr>
              <a:t> </a:t>
            </a:r>
            <a:r>
              <a:rPr lang="en-US" altLang="zh-CN" sz="2400">
                <a:sym typeface="+mn-ea"/>
              </a:rPr>
              <a:t>2/4</a:t>
            </a:r>
          </a:p>
        </p:txBody>
      </p:sp>
      <p:sp>
        <p:nvSpPr>
          <p:cNvPr id="4" name="日期占位符 3"/>
          <p:cNvSpPr>
            <a:spLocks noGrp="1"/>
          </p:cNvSpPr>
          <p:nvPr>
            <p:ph type="dt" sz="half" idx="10"/>
          </p:nvPr>
        </p:nvSpPr>
        <p:spPr/>
        <p:txBody>
          <a:bodyPr/>
          <a:lstStyle/>
          <a:p>
            <a:fld id="{8BEB6EB5-CC0D-C94C-91B9-9EA1B45E848E}" type="datetime1">
              <a:rPr kumimoji="1" lang="zh-CN" altLang="en-US" smtClean="0"/>
              <a:t>2024/10/16</a:t>
            </a:fld>
            <a:endParaRPr kumimoji="1" lang="zh-CN" altLang="en-US" sz="900"/>
          </a:p>
        </p:txBody>
      </p:sp>
      <p:sp>
        <p:nvSpPr>
          <p:cNvPr id="5" name="页脚占位符 4"/>
          <p:cNvSpPr>
            <a:spLocks noGrp="1"/>
          </p:cNvSpPr>
          <p:nvPr>
            <p:ph type="ftr" sz="quarter" idx="11"/>
          </p:nvPr>
        </p:nvSpPr>
        <p:spPr/>
        <p:txBody>
          <a:bodyPr/>
          <a:lstStyle/>
          <a:p>
            <a:r>
              <a:rPr kumimoji="1" lang="zh-CN" altLang="en-US" dirty="0"/>
              <a:t>西北工业大学软件学院</a:t>
            </a:r>
            <a:endParaRPr kumimoji="1" lang="zh-CN" altLang="en-US" sz="900" dirty="0"/>
          </a:p>
        </p:txBody>
      </p:sp>
      <p:sp>
        <p:nvSpPr>
          <p:cNvPr id="6" name="灯片编号占位符 5"/>
          <p:cNvSpPr>
            <a:spLocks noGrp="1"/>
          </p:cNvSpPr>
          <p:nvPr>
            <p:ph type="sldNum" sz="quarter" idx="12"/>
          </p:nvPr>
        </p:nvSpPr>
        <p:spPr/>
        <p:txBody>
          <a:bodyPr/>
          <a:lstStyle/>
          <a:p>
            <a:fld id="{5A1A6423-77BD-D842-A714-25250E903C41}" type="slidenum">
              <a:rPr kumimoji="1" lang="zh-CN" altLang="en-US" smtClean="0"/>
              <a:t>132</a:t>
            </a:fld>
            <a:endParaRPr kumimoji="1" lang="zh-CN" altLang="en-US" sz="900"/>
          </a:p>
        </p:txBody>
      </p:sp>
      <p:sp>
        <p:nvSpPr>
          <p:cNvPr id="10" name="AutoShape 5"/>
          <p:cNvSpPr/>
          <p:nvPr>
            <p:custDataLst>
              <p:tags r:id="rId1"/>
            </p:custDataLst>
          </p:nvPr>
        </p:nvSpPr>
        <p:spPr>
          <a:xfrm>
            <a:off x="628650" y="3097530"/>
            <a:ext cx="7319010" cy="3208020"/>
          </a:xfrm>
          <a:prstGeom prst="roundRect">
            <a:avLst>
              <a:gd name="adj" fmla="val 3859"/>
            </a:avLst>
          </a:prstGeom>
          <a:noFill/>
          <a:ln w="12700" cap="flat" cmpd="sng">
            <a:solidFill>
              <a:schemeClr val="hlink"/>
            </a:solidFill>
            <a:prstDash val="dash"/>
            <a:headEnd type="none" w="med" len="med"/>
            <a:tailEnd type="none" w="med" len="med"/>
          </a:ln>
        </p:spPr>
        <p:txBody>
          <a:bodyPr wrap="none" anchor="ctr" anchorCtr="0"/>
          <a:lstStyle>
            <a:lvl1pPr marL="469900" indent="-469900" algn="l" rtl="0" eaLnBrk="0" fontAlgn="base" hangingPunct="0">
              <a:spcBef>
                <a:spcPct val="20000"/>
              </a:spcBef>
              <a:spcAft>
                <a:spcPct val="0"/>
              </a:spcAft>
              <a:buClr>
                <a:schemeClr val="accent2"/>
              </a:buClr>
              <a:buFont typeface="Wingdings" panose="05000000000000000000" pitchFamily="2" charset="2"/>
              <a:buChar char="o"/>
              <a:defRPr sz="3000" b="0">
                <a:solidFill>
                  <a:schemeClr val="tx1"/>
                </a:solidFill>
                <a:latin typeface="+mn-lt"/>
                <a:ea typeface="+mn-ea"/>
                <a:cs typeface="+mn-cs"/>
              </a:defRPr>
            </a:lvl1pPr>
            <a:lvl2pPr marL="908050" indent="-436880" algn="l" rtl="0" eaLnBrk="0" fontAlgn="base" hangingPunct="0">
              <a:spcBef>
                <a:spcPct val="20000"/>
              </a:spcBef>
              <a:spcAft>
                <a:spcPct val="0"/>
              </a:spcAft>
              <a:buClr>
                <a:schemeClr val="accent2"/>
              </a:buClr>
              <a:buFont typeface="Wingdings" panose="05000000000000000000" pitchFamily="2" charset="2"/>
              <a:buChar char="n"/>
              <a:defRPr sz="2600">
                <a:solidFill>
                  <a:schemeClr val="tx1"/>
                </a:solidFill>
                <a:latin typeface="Verdana" panose="020B0604030504040204" pitchFamily="34" charset="0"/>
                <a:ea typeface="+mn-ea"/>
              </a:defRPr>
            </a:lvl2pPr>
            <a:lvl3pPr marL="1304925" indent="-395605" algn="l" rtl="0" eaLnBrk="0" fontAlgn="base" hangingPunct="0">
              <a:spcBef>
                <a:spcPct val="20000"/>
              </a:spcBef>
              <a:spcAft>
                <a:spcPct val="0"/>
              </a:spcAft>
              <a:buClr>
                <a:schemeClr val="accent2"/>
              </a:buClr>
              <a:buFont typeface="Wingdings" panose="05000000000000000000" pitchFamily="2" charset="2"/>
              <a:buChar char="o"/>
              <a:defRPr sz="2300">
                <a:solidFill>
                  <a:schemeClr val="tx1"/>
                </a:solidFill>
                <a:latin typeface="Verdana" panose="020B0604030504040204" pitchFamily="34" charset="0"/>
                <a:ea typeface="+mn-ea"/>
              </a:defRPr>
            </a:lvl3pPr>
            <a:lvl4pPr marL="1694180" indent="-387350" algn="l" rtl="0" eaLnBrk="0" fontAlgn="base" hangingPunct="0">
              <a:spcBef>
                <a:spcPct val="20000"/>
              </a:spcBef>
              <a:spcAft>
                <a:spcPct val="0"/>
              </a:spcAft>
              <a:buClr>
                <a:schemeClr val="accent2"/>
              </a:buClr>
              <a:buFont typeface="Wingdings" panose="05000000000000000000" pitchFamily="2" charset="2"/>
              <a:buChar char="n"/>
              <a:defRPr sz="2000">
                <a:solidFill>
                  <a:schemeClr val="tx1"/>
                </a:solidFill>
                <a:latin typeface="Verdana" panose="020B0604030504040204" pitchFamily="34" charset="0"/>
                <a:ea typeface="+mn-ea"/>
              </a:defRPr>
            </a:lvl4pPr>
            <a:lvl5pPr marL="2094230" indent="-398780" algn="l" rtl="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mn-ea"/>
              </a:defRPr>
            </a:lvl5pPr>
          </a:lstStyle>
          <a:p>
            <a:pPr marL="471170" lvl="1" indent="0" algn="l" eaLnBrk="1" hangingPunct="1">
              <a:lnSpc>
                <a:spcPct val="100000"/>
              </a:lnSpc>
              <a:buNone/>
            </a:pPr>
            <a:r>
              <a:rPr lang="en-US" altLang="zh-CN" sz="2000" b="1" dirty="0">
                <a:solidFill>
                  <a:srgbClr val="034DA0"/>
                </a:solidFill>
                <a:effectLst/>
                <a:latin typeface="等线" panose="02010600030101010101" charset="-122"/>
                <a:ea typeface="等线" panose="02010600030101010101" charset="-122"/>
                <a:cs typeface="等线" panose="02010600030101010101" charset="-122"/>
                <a:sym typeface="+mn-ea"/>
              </a:rPr>
              <a:t>public static final </a:t>
            </a:r>
            <a:r>
              <a:rPr lang="en-US" altLang="zh-CN" sz="2000" b="1" dirty="0">
                <a:solidFill>
                  <a:schemeClr val="tx1"/>
                </a:solidFill>
                <a:effectLst/>
                <a:latin typeface="等线" panose="02010600030101010101" charset="-122"/>
                <a:ea typeface="等线" panose="02010600030101010101" charset="-122"/>
                <a:cs typeface="等线" panose="02010600030101010101" charset="-122"/>
                <a:sym typeface="+mn-ea"/>
              </a:rPr>
              <a:t>int FILES_ONLY = 0;</a:t>
            </a:r>
          </a:p>
          <a:p>
            <a:pPr marL="471170" lvl="1" indent="0" algn="l" eaLnBrk="1" hangingPunct="1">
              <a:lnSpc>
                <a:spcPct val="100000"/>
              </a:lnSpc>
              <a:buNone/>
            </a:pPr>
            <a:r>
              <a:rPr lang="en-US" altLang="zh-CN" sz="2000" b="1" dirty="0">
                <a:solidFill>
                  <a:srgbClr val="034DA0"/>
                </a:solidFill>
                <a:effectLst/>
                <a:latin typeface="等线" panose="02010600030101010101" charset="-122"/>
                <a:ea typeface="等线" panose="02010600030101010101" charset="-122"/>
                <a:cs typeface="等线" panose="02010600030101010101" charset="-122"/>
                <a:sym typeface="+mn-ea"/>
              </a:rPr>
              <a:t>public static final</a:t>
            </a:r>
            <a:r>
              <a:rPr lang="en-US" altLang="zh-CN" sz="2000" b="1" dirty="0">
                <a:solidFill>
                  <a:schemeClr val="tx1"/>
                </a:solidFill>
                <a:effectLst/>
                <a:latin typeface="等线" panose="02010600030101010101" charset="-122"/>
                <a:ea typeface="等线" panose="02010600030101010101" charset="-122"/>
                <a:cs typeface="等线" panose="02010600030101010101" charset="-122"/>
                <a:sym typeface="+mn-ea"/>
              </a:rPr>
              <a:t> int DIRECTORIES_ONLY = 1;</a:t>
            </a:r>
          </a:p>
          <a:p>
            <a:pPr marL="471170" lvl="1" indent="0" algn="l" eaLnBrk="1" hangingPunct="1">
              <a:lnSpc>
                <a:spcPct val="90000"/>
              </a:lnSpc>
              <a:buNone/>
            </a:pPr>
            <a:r>
              <a:rPr lang="en-US" altLang="zh-CN" sz="2000" b="1" dirty="0">
                <a:solidFill>
                  <a:srgbClr val="034DA0"/>
                </a:solidFill>
                <a:effectLst/>
                <a:latin typeface="等线" panose="02010600030101010101" charset="-122"/>
                <a:ea typeface="等线" panose="02010600030101010101" charset="-122"/>
                <a:cs typeface="等线" panose="02010600030101010101" charset="-122"/>
                <a:sym typeface="+mn-ea"/>
              </a:rPr>
              <a:t>public static final</a:t>
            </a:r>
            <a:r>
              <a:rPr lang="en-US" altLang="zh-CN" sz="2000" b="1" dirty="0">
                <a:solidFill>
                  <a:schemeClr val="tx1"/>
                </a:solidFill>
                <a:effectLst/>
                <a:latin typeface="等线" panose="02010600030101010101" charset="-122"/>
                <a:ea typeface="等线" panose="02010600030101010101" charset="-122"/>
                <a:cs typeface="等线" panose="02010600030101010101" charset="-122"/>
                <a:sym typeface="+mn-ea"/>
              </a:rPr>
              <a:t> int FILES_AND_DIRECTORIES = 2;</a:t>
            </a:r>
          </a:p>
          <a:p>
            <a:pPr marL="471170" lvl="1" indent="0" algn="l" eaLnBrk="1" hangingPunct="1">
              <a:lnSpc>
                <a:spcPct val="90000"/>
              </a:lnSpc>
              <a:buNone/>
            </a:pPr>
            <a:r>
              <a:rPr lang="en-US" altLang="zh-CN" sz="2000" b="1" dirty="0">
                <a:solidFill>
                  <a:schemeClr val="tx1"/>
                </a:solidFill>
                <a:effectLst/>
                <a:latin typeface="等线" panose="02010600030101010101" charset="-122"/>
                <a:ea typeface="等线" panose="02010600030101010101" charset="-122"/>
                <a:cs typeface="等线" panose="02010600030101010101" charset="-122"/>
                <a:sym typeface="+mn-ea"/>
              </a:rPr>
              <a:t>...</a:t>
            </a:r>
          </a:p>
          <a:p>
            <a:pPr marL="471170" lvl="1" indent="0" algn="l" eaLnBrk="1" hangingPunct="1">
              <a:lnSpc>
                <a:spcPct val="90000"/>
              </a:lnSpc>
              <a:buNone/>
            </a:pPr>
            <a:r>
              <a:rPr lang="en-US" altLang="zh-CN" sz="2000" b="1" dirty="0">
                <a:solidFill>
                  <a:srgbClr val="034DA0"/>
                </a:solidFill>
                <a:effectLst/>
                <a:latin typeface="等线" panose="02010600030101010101" charset="-122"/>
                <a:ea typeface="等线" panose="02010600030101010101" charset="-122"/>
                <a:cs typeface="等线" panose="02010600030101010101" charset="-122"/>
                <a:sym typeface="+mn-ea"/>
              </a:rPr>
              <a:t>public </a:t>
            </a:r>
            <a:r>
              <a:rPr lang="en-US" altLang="zh-CN" sz="2000" b="1" dirty="0">
                <a:solidFill>
                  <a:schemeClr val="tx1"/>
                </a:solidFill>
                <a:effectLst/>
                <a:latin typeface="等线" panose="02010600030101010101" charset="-122"/>
                <a:ea typeface="等线" panose="02010600030101010101" charset="-122"/>
                <a:cs typeface="等线" panose="02010600030101010101" charset="-122"/>
                <a:sym typeface="+mn-ea"/>
              </a:rPr>
              <a:t>void setFileSelectionMode(int mode) {...}</a:t>
            </a:r>
            <a:endParaRPr lang="en-US" altLang="zh-CN" sz="2000" b="1" dirty="0">
              <a:solidFill>
                <a:schemeClr val="tx1"/>
              </a:solidFill>
              <a:effectLst/>
              <a:latin typeface="等线" panose="02010600030101010101" charset="-122"/>
              <a:ea typeface="等线" panose="02010600030101010101" charset="-122"/>
              <a:cs typeface="等线" panose="02010600030101010101" charset="-122"/>
            </a:endParaRPr>
          </a:p>
          <a:p>
            <a:pPr marL="909320" lvl="2" indent="0" algn="l" eaLnBrk="1" hangingPunct="1">
              <a:lnSpc>
                <a:spcPct val="100000"/>
              </a:lnSpc>
              <a:buNone/>
            </a:pPr>
            <a:r>
              <a:rPr lang="en-US" altLang="zh-CN" sz="2000" b="1" dirty="0">
                <a:solidFill>
                  <a:schemeClr val="accent6">
                    <a:lumMod val="75000"/>
                  </a:schemeClr>
                </a:solidFill>
                <a:effectLst/>
                <a:latin typeface="等线" panose="02010600030101010101" charset="-122"/>
                <a:ea typeface="等线" panose="02010600030101010101" charset="-122"/>
                <a:cs typeface="等线" panose="02010600030101010101" charset="-122"/>
                <a:sym typeface="+mn-ea"/>
              </a:rPr>
              <a:t>// mode - the type of files to be displayed: </a:t>
            </a:r>
          </a:p>
          <a:p>
            <a:pPr marL="909320" lvl="2" indent="0" algn="l" eaLnBrk="1" hangingPunct="1">
              <a:lnSpc>
                <a:spcPct val="100000"/>
              </a:lnSpc>
              <a:buNone/>
            </a:pPr>
            <a:r>
              <a:rPr lang="en-US" altLang="zh-CN" sz="2000" b="1" dirty="0">
                <a:solidFill>
                  <a:schemeClr val="accent6">
                    <a:lumMod val="75000"/>
                  </a:schemeClr>
                </a:solidFill>
                <a:effectLst/>
                <a:latin typeface="等线" panose="02010600030101010101" charset="-122"/>
                <a:ea typeface="等线" panose="02010600030101010101" charset="-122"/>
                <a:cs typeface="等线" panose="02010600030101010101" charset="-122"/>
                <a:sym typeface="+mn-ea"/>
              </a:rPr>
              <a:t>// JFileChooser.FILES_ONLY </a:t>
            </a:r>
          </a:p>
          <a:p>
            <a:pPr marL="909320" lvl="2" indent="0" algn="l" eaLnBrk="1" hangingPunct="1">
              <a:lnSpc>
                <a:spcPct val="100000"/>
              </a:lnSpc>
              <a:buNone/>
            </a:pPr>
            <a:r>
              <a:rPr lang="en-US" altLang="zh-CN" sz="2000" b="1" dirty="0">
                <a:solidFill>
                  <a:schemeClr val="accent6">
                    <a:lumMod val="75000"/>
                  </a:schemeClr>
                </a:solidFill>
                <a:effectLst/>
                <a:latin typeface="等线" panose="02010600030101010101" charset="-122"/>
                <a:ea typeface="等线" panose="02010600030101010101" charset="-122"/>
                <a:cs typeface="等线" panose="02010600030101010101" charset="-122"/>
                <a:sym typeface="+mn-ea"/>
              </a:rPr>
              <a:t>// JFileChooser.DIRECTORIES_ONLY </a:t>
            </a:r>
          </a:p>
          <a:p>
            <a:pPr marL="909320" lvl="2" indent="0" algn="l" eaLnBrk="1" hangingPunct="1">
              <a:lnSpc>
                <a:spcPct val="100000"/>
              </a:lnSpc>
              <a:buNone/>
            </a:pPr>
            <a:r>
              <a:rPr lang="en-US" altLang="zh-CN" sz="2000" b="1" dirty="0">
                <a:solidFill>
                  <a:schemeClr val="accent6">
                    <a:lumMod val="75000"/>
                  </a:schemeClr>
                </a:solidFill>
                <a:effectLst/>
                <a:latin typeface="等线" panose="02010600030101010101" charset="-122"/>
                <a:ea typeface="等线" panose="02010600030101010101" charset="-122"/>
                <a:cs typeface="等线" panose="02010600030101010101" charset="-122"/>
                <a:sym typeface="+mn-ea"/>
              </a:rPr>
              <a:t>// JFileChooser.FILES_AND_DIRECTORIES </a:t>
            </a:r>
            <a:r>
              <a:rPr lang="en-US" altLang="zh-CN" sz="2000" b="1">
                <a:solidFill>
                  <a:schemeClr val="accent6">
                    <a:lumMod val="75000"/>
                  </a:schemeClr>
                </a:solidFill>
                <a:effectLst/>
                <a:latin typeface="等线" panose="02010600030101010101" charset="-122"/>
                <a:ea typeface="等线" panose="02010600030101010101" charset="-122"/>
                <a:sym typeface="+mn-ea"/>
              </a:rPr>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6"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arn(inHorizontal)">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ldLvl="0" animBg="1"/>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marL="514350" indent="-514350">
              <a:lnSpc>
                <a:spcPct val="120000"/>
              </a:lnSpc>
              <a:buFont typeface="+mj-lt"/>
              <a:buAutoNum type="arabicPeriod" startAt="3"/>
            </a:pPr>
            <a:r>
              <a:rPr lang="zh-CN" altLang="en-US" sz="2800">
                <a:solidFill>
                  <a:srgbClr val="034EA2"/>
                </a:solidFill>
                <a:effectLst/>
              </a:rPr>
              <a:t>禁止子类对父类方法的覆写</a:t>
            </a:r>
            <a:endParaRPr lang="zh-CN" altLang="en-US" sz="2800">
              <a:solidFill>
                <a:srgbClr val="034EA2"/>
              </a:solidFill>
            </a:endParaRPr>
          </a:p>
          <a:p>
            <a:pPr lvl="1">
              <a:lnSpc>
                <a:spcPct val="140000"/>
              </a:lnSpc>
            </a:pPr>
            <a:r>
              <a:rPr lang="zh-CN" altLang="en-US" sz="2100"/>
              <a:t>若需阻止子类覆写继承自父类中的方法，可在父类中将该方法声明为</a:t>
            </a:r>
            <a:r>
              <a:rPr lang="en-US" altLang="zh-CN" sz="2100"/>
              <a:t>final</a:t>
            </a:r>
            <a:r>
              <a:rPr lang="zh-CN" altLang="en-US" sz="2100"/>
              <a:t>，该方法被子类正常继承，可以使用，但不能覆写</a:t>
            </a:r>
            <a:endParaRPr lang="en-US" altLang="zh-CN" sz="2100"/>
          </a:p>
          <a:p>
            <a:pPr marL="457200" lvl="1" indent="0">
              <a:lnSpc>
                <a:spcPct val="140000"/>
              </a:lnSpc>
              <a:buNone/>
            </a:pPr>
            <a:endParaRPr lang="en-US" altLang="zh-CN" sz="2100"/>
          </a:p>
          <a:p>
            <a:pPr marL="457200" lvl="1" indent="0">
              <a:lnSpc>
                <a:spcPct val="140000"/>
              </a:lnSpc>
              <a:buNone/>
            </a:pPr>
            <a:endParaRPr lang="en-US" altLang="zh-CN" sz="2100"/>
          </a:p>
          <a:p>
            <a:pPr lvl="1">
              <a:lnSpc>
                <a:spcPct val="140000"/>
              </a:lnSpc>
            </a:pPr>
            <a:endParaRPr lang="zh-CN" altLang="en-US" sz="2100">
              <a:sym typeface="+mn-ea"/>
            </a:endParaRPr>
          </a:p>
          <a:p>
            <a:pPr lvl="1">
              <a:lnSpc>
                <a:spcPct val="140000"/>
              </a:lnSpc>
            </a:pPr>
            <a:r>
              <a:rPr lang="zh-CN" altLang="en-US" sz="2100">
                <a:sym typeface="+mn-ea"/>
              </a:rPr>
              <a:t>为了效率上的考虑，将方法声明为</a:t>
            </a:r>
            <a:r>
              <a:rPr lang="en-US" altLang="zh-CN" sz="2100">
                <a:sym typeface="+mn-ea"/>
              </a:rPr>
              <a:t>final，</a:t>
            </a:r>
            <a:r>
              <a:rPr lang="zh-CN" altLang="en-US" sz="2100">
                <a:sym typeface="+mn-ea"/>
              </a:rPr>
              <a:t>让编译器会自行对</a:t>
            </a:r>
            <a:r>
              <a:rPr lang="en-US" altLang="zh-CN" sz="2100">
                <a:sym typeface="+mn-ea"/>
              </a:rPr>
              <a:t>final</a:t>
            </a:r>
            <a:r>
              <a:rPr lang="zh-CN" altLang="en-US" sz="2100">
                <a:sym typeface="+mn-ea"/>
              </a:rPr>
              <a:t>方法进行判断，并决定是否进行优化。</a:t>
            </a:r>
          </a:p>
          <a:p>
            <a:pPr lvl="1">
              <a:lnSpc>
                <a:spcPct val="140000"/>
              </a:lnSpc>
            </a:pPr>
            <a:r>
              <a:rPr lang="zh-CN" altLang="en-US" sz="2100">
                <a:sym typeface="+mn-ea"/>
              </a:rPr>
              <a:t>通常在方法的体积很小，而我们确实不希望它被覆盖时，才将它声明为</a:t>
            </a:r>
            <a:r>
              <a:rPr lang="en-US" altLang="zh-CN" sz="2100">
                <a:sym typeface="+mn-ea"/>
              </a:rPr>
              <a:t>final</a:t>
            </a:r>
            <a:endParaRPr lang="en-US" altLang="zh-CN" sz="2100"/>
          </a:p>
          <a:p>
            <a:endParaRPr lang="en-US" altLang="zh-CN" sz="2400"/>
          </a:p>
        </p:txBody>
      </p:sp>
      <p:sp>
        <p:nvSpPr>
          <p:cNvPr id="3" name="标题 2"/>
          <p:cNvSpPr>
            <a:spLocks noGrp="1"/>
          </p:cNvSpPr>
          <p:nvPr>
            <p:ph type="title"/>
          </p:nvPr>
        </p:nvSpPr>
        <p:spPr/>
        <p:txBody>
          <a:bodyPr/>
          <a:lstStyle/>
          <a:p>
            <a:r>
              <a:rPr lang="en-US" altLang="zh-CN">
                <a:sym typeface="+mn-ea"/>
              </a:rPr>
              <a:t>2.2.6 final</a:t>
            </a:r>
            <a:r>
              <a:rPr lang="zh-CN" altLang="en-US">
                <a:sym typeface="+mn-ea"/>
              </a:rPr>
              <a:t>关键字</a:t>
            </a:r>
            <a:r>
              <a:rPr lang="en-US" altLang="zh-CN">
                <a:sym typeface="+mn-ea"/>
              </a:rPr>
              <a:t> </a:t>
            </a:r>
            <a:r>
              <a:rPr lang="en-US" altLang="zh-CN" sz="2400">
                <a:sym typeface="+mn-ea"/>
              </a:rPr>
              <a:t>3/4</a:t>
            </a:r>
          </a:p>
        </p:txBody>
      </p:sp>
      <p:sp>
        <p:nvSpPr>
          <p:cNvPr id="7" name="日期占位符 6"/>
          <p:cNvSpPr>
            <a:spLocks noGrp="1"/>
          </p:cNvSpPr>
          <p:nvPr>
            <p:ph type="dt" sz="half" idx="10"/>
            <p:custDataLst>
              <p:tags r:id="rId1"/>
            </p:custDataLst>
          </p:nvPr>
        </p:nvSpPr>
        <p:spPr/>
        <p:txBody>
          <a:bodyPr/>
          <a:lstStyle/>
          <a:p>
            <a:fld id="{8BEB6EB5-CC0D-C94C-91B9-9EA1B45E848E}" type="datetime1">
              <a:rPr kumimoji="1" lang="zh-CN" altLang="en-US" smtClean="0"/>
              <a:t>2024/10/16</a:t>
            </a:fld>
            <a:endParaRPr kumimoji="1" lang="zh-CN" altLang="en-US" sz="900"/>
          </a:p>
        </p:txBody>
      </p:sp>
      <p:sp>
        <p:nvSpPr>
          <p:cNvPr id="8" name="页脚占位符 7"/>
          <p:cNvSpPr>
            <a:spLocks noGrp="1"/>
          </p:cNvSpPr>
          <p:nvPr>
            <p:ph type="ftr" sz="quarter" idx="11"/>
            <p:custDataLst>
              <p:tags r:id="rId2"/>
            </p:custDataLst>
          </p:nvPr>
        </p:nvSpPr>
        <p:spPr/>
        <p:txBody>
          <a:bodyPr/>
          <a:lstStyle/>
          <a:p>
            <a:r>
              <a:rPr kumimoji="1" lang="zh-CN" altLang="en-US" dirty="0"/>
              <a:t>西北工业大学软件学院</a:t>
            </a:r>
            <a:endParaRPr kumimoji="1" lang="zh-CN" altLang="en-US" sz="900" dirty="0"/>
          </a:p>
        </p:txBody>
      </p:sp>
      <p:sp>
        <p:nvSpPr>
          <p:cNvPr id="9" name="灯片编号占位符 8"/>
          <p:cNvSpPr>
            <a:spLocks noGrp="1"/>
          </p:cNvSpPr>
          <p:nvPr>
            <p:ph type="sldNum" sz="quarter" idx="12"/>
            <p:custDataLst>
              <p:tags r:id="rId3"/>
            </p:custDataLst>
          </p:nvPr>
        </p:nvSpPr>
        <p:spPr/>
        <p:txBody>
          <a:bodyPr/>
          <a:lstStyle/>
          <a:p>
            <a:fld id="{5A1A6423-77BD-D842-A714-25250E903C41}" type="slidenum">
              <a:rPr kumimoji="1" lang="zh-CN" altLang="en-US" smtClean="0"/>
              <a:t>133</a:t>
            </a:fld>
            <a:endParaRPr kumimoji="1" lang="zh-CN" altLang="en-US" sz="900"/>
          </a:p>
        </p:txBody>
      </p:sp>
      <p:sp>
        <p:nvSpPr>
          <p:cNvPr id="10" name="AutoShape 5"/>
          <p:cNvSpPr/>
          <p:nvPr>
            <p:custDataLst>
              <p:tags r:id="rId4"/>
            </p:custDataLst>
          </p:nvPr>
        </p:nvSpPr>
        <p:spPr>
          <a:xfrm>
            <a:off x="986155" y="2896235"/>
            <a:ext cx="7671435" cy="1313180"/>
          </a:xfrm>
          <a:prstGeom prst="roundRect">
            <a:avLst>
              <a:gd name="adj" fmla="val 7205"/>
            </a:avLst>
          </a:prstGeom>
          <a:noFill/>
          <a:ln w="12700" cap="flat" cmpd="sng">
            <a:solidFill>
              <a:schemeClr val="hlink"/>
            </a:solidFill>
            <a:prstDash val="dash"/>
            <a:headEnd type="none" w="med" len="med"/>
            <a:tailEnd type="none" w="med" len="med"/>
          </a:ln>
        </p:spPr>
        <p:txBody>
          <a:bodyPr wrap="none" anchor="ctr" anchorCtr="0"/>
          <a:lstStyle>
            <a:lvl1pPr marL="469900" indent="-469900" algn="l" rtl="0" eaLnBrk="0" fontAlgn="base" hangingPunct="0">
              <a:spcBef>
                <a:spcPct val="20000"/>
              </a:spcBef>
              <a:spcAft>
                <a:spcPct val="0"/>
              </a:spcAft>
              <a:buClr>
                <a:schemeClr val="accent2"/>
              </a:buClr>
              <a:buFont typeface="Wingdings" panose="05000000000000000000" pitchFamily="2" charset="2"/>
              <a:buChar char="o"/>
              <a:defRPr sz="3000" b="0">
                <a:solidFill>
                  <a:schemeClr val="tx1"/>
                </a:solidFill>
                <a:latin typeface="+mn-lt"/>
                <a:ea typeface="+mn-ea"/>
                <a:cs typeface="+mn-cs"/>
              </a:defRPr>
            </a:lvl1pPr>
            <a:lvl2pPr marL="908050" indent="-436880" algn="l" rtl="0" eaLnBrk="0" fontAlgn="base" hangingPunct="0">
              <a:spcBef>
                <a:spcPct val="20000"/>
              </a:spcBef>
              <a:spcAft>
                <a:spcPct val="0"/>
              </a:spcAft>
              <a:buClr>
                <a:schemeClr val="accent2"/>
              </a:buClr>
              <a:buFont typeface="Wingdings" panose="05000000000000000000" pitchFamily="2" charset="2"/>
              <a:buChar char="n"/>
              <a:defRPr sz="2600">
                <a:solidFill>
                  <a:schemeClr val="tx1"/>
                </a:solidFill>
                <a:latin typeface="Verdana" panose="020B0604030504040204" pitchFamily="34" charset="0"/>
                <a:ea typeface="+mn-ea"/>
              </a:defRPr>
            </a:lvl2pPr>
            <a:lvl3pPr marL="1304925" indent="-395605" algn="l" rtl="0" eaLnBrk="0" fontAlgn="base" hangingPunct="0">
              <a:spcBef>
                <a:spcPct val="20000"/>
              </a:spcBef>
              <a:spcAft>
                <a:spcPct val="0"/>
              </a:spcAft>
              <a:buClr>
                <a:schemeClr val="accent2"/>
              </a:buClr>
              <a:buFont typeface="Wingdings" panose="05000000000000000000" pitchFamily="2" charset="2"/>
              <a:buChar char="o"/>
              <a:defRPr sz="2300">
                <a:solidFill>
                  <a:schemeClr val="tx1"/>
                </a:solidFill>
                <a:latin typeface="Verdana" panose="020B0604030504040204" pitchFamily="34" charset="0"/>
                <a:ea typeface="+mn-ea"/>
              </a:defRPr>
            </a:lvl3pPr>
            <a:lvl4pPr marL="1694180" indent="-387350" algn="l" rtl="0" eaLnBrk="0" fontAlgn="base" hangingPunct="0">
              <a:spcBef>
                <a:spcPct val="20000"/>
              </a:spcBef>
              <a:spcAft>
                <a:spcPct val="0"/>
              </a:spcAft>
              <a:buClr>
                <a:schemeClr val="accent2"/>
              </a:buClr>
              <a:buFont typeface="Wingdings" panose="05000000000000000000" pitchFamily="2" charset="2"/>
              <a:buChar char="n"/>
              <a:defRPr sz="2000">
                <a:solidFill>
                  <a:schemeClr val="tx1"/>
                </a:solidFill>
                <a:latin typeface="Verdana" panose="020B0604030504040204" pitchFamily="34" charset="0"/>
                <a:ea typeface="+mn-ea"/>
              </a:defRPr>
            </a:lvl4pPr>
            <a:lvl5pPr marL="2094230" indent="-398780" algn="l" rtl="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mn-ea"/>
              </a:defRPr>
            </a:lvl5pPr>
          </a:lstStyle>
          <a:p>
            <a:pPr marL="0" indent="0" algn="l">
              <a:lnSpc>
                <a:spcPct val="110000"/>
              </a:lnSpc>
              <a:buNone/>
            </a:pPr>
            <a:r>
              <a:rPr lang="en-US" altLang="zh-CN" sz="2000" b="1">
                <a:solidFill>
                  <a:srgbClr val="034DA0"/>
                </a:solidFill>
                <a:effectLst/>
                <a:sym typeface="+mn-ea"/>
              </a:rPr>
              <a:t>public final </a:t>
            </a:r>
            <a:r>
              <a:rPr lang="en-US" altLang="zh-CN" sz="2000" b="1">
                <a:solidFill>
                  <a:schemeClr val="tx1"/>
                </a:solidFill>
                <a:effectLst/>
                <a:sym typeface="+mn-ea"/>
              </a:rPr>
              <a:t>String toString() {</a:t>
            </a:r>
          </a:p>
          <a:p>
            <a:pPr marL="0" indent="457200" algn="l">
              <a:lnSpc>
                <a:spcPct val="110000"/>
              </a:lnSpc>
              <a:buNone/>
            </a:pPr>
            <a:r>
              <a:rPr lang="en-US" altLang="zh-CN" sz="2000" b="1">
                <a:solidFill>
                  <a:srgbClr val="034DA0"/>
                </a:solidFill>
                <a:effectLst/>
                <a:sym typeface="+mn-ea"/>
              </a:rPr>
              <a:t>return </a:t>
            </a:r>
            <a:r>
              <a:rPr lang="en-US" altLang="zh-CN" sz="2000" b="1">
                <a:solidFill>
                  <a:schemeClr val="tx1"/>
                </a:solidFill>
                <a:effectLst/>
                <a:sym typeface="+mn-ea"/>
              </a:rPr>
              <a:t>"...";</a:t>
            </a:r>
          </a:p>
          <a:p>
            <a:pPr marL="0" indent="0" algn="l">
              <a:lnSpc>
                <a:spcPct val="110000"/>
              </a:lnSpc>
              <a:buNone/>
            </a:pPr>
            <a:r>
              <a:rPr lang="en-US" altLang="zh-CN" sz="2000" b="1">
                <a:solidFill>
                  <a:schemeClr val="tx1"/>
                </a:solidFill>
                <a:effectLst/>
                <a:sym typeface="+mn-ea"/>
              </a:rPr>
              <a:t>}</a:t>
            </a:r>
            <a:endParaRPr lang="en-US" altLang="zh-CN" sz="2000" b="1">
              <a:solidFill>
                <a:schemeClr val="tx1"/>
              </a:solidFill>
              <a:effectLst/>
              <a:latin typeface="等线" panose="02010600030101010101" charset="-122"/>
              <a:ea typeface="等线" panose="02010600030101010101" charset="-122"/>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6"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arn(inHorizontal)">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
                                            <p:txEl>
                                              <p:pRg st="5" end="5"/>
                                            </p:txEl>
                                          </p:spTgt>
                                        </p:tgtEl>
                                        <p:attrNameLst>
                                          <p:attrName>style.visibility</p:attrName>
                                        </p:attrNameLst>
                                      </p:cBhvr>
                                      <p:to>
                                        <p:strVal val="visible"/>
                                      </p:to>
                                    </p:set>
                                    <p:animEffect transition="in" filter="dissolve">
                                      <p:cBhvr>
                                        <p:cTn id="12" dur="500"/>
                                        <p:tgtEl>
                                          <p:spTgt spid="2">
                                            <p:txEl>
                                              <p:pRg st="5" end="5"/>
                                            </p:txEl>
                                          </p:spTgt>
                                        </p:tgtEl>
                                      </p:cBhvr>
                                    </p:animEffect>
                                  </p:childTnLst>
                                </p:cTn>
                              </p:par>
                              <p:par>
                                <p:cTn id="13" presetID="9" presetClass="entr" presetSubtype="0" fill="hold"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animEffect transition="in" filter="dissolve">
                                      <p:cBhvr>
                                        <p:cTn id="15" dur="500"/>
                                        <p:tgtEl>
                                          <p:spTgt spid="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ldLvl="0" animBg="1"/>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fontScale="90000" lnSpcReduction="10000"/>
          </a:bodyPr>
          <a:lstStyle/>
          <a:p>
            <a:pPr marL="514350" lvl="0" indent="-514350">
              <a:lnSpc>
                <a:spcPct val="130000"/>
              </a:lnSpc>
              <a:buFont typeface="+mj-lt"/>
              <a:buAutoNum type="arabicPeriod" startAt="4"/>
            </a:pPr>
            <a:r>
              <a:rPr lang="zh-CN" altLang="en-US" sz="3100">
                <a:solidFill>
                  <a:srgbClr val="034DA0"/>
                </a:solidFill>
                <a:effectLst/>
              </a:rPr>
              <a:t>禁止类的继承</a:t>
            </a:r>
            <a:endParaRPr lang="zh-CN" altLang="en-US" sz="3100">
              <a:solidFill>
                <a:srgbClr val="034DA0"/>
              </a:solidFill>
            </a:endParaRPr>
          </a:p>
          <a:p>
            <a:pPr lvl="1">
              <a:lnSpc>
                <a:spcPct val="130000"/>
              </a:lnSpc>
            </a:pPr>
            <a:r>
              <a:rPr lang="zh-CN" altLang="en-US" sz="2700"/>
              <a:t>若需禁止一个类派生出子类，可将该类声明为</a:t>
            </a:r>
            <a:r>
              <a:rPr lang="en-US" altLang="zh-CN" sz="2700"/>
              <a:t>final</a:t>
            </a:r>
          </a:p>
          <a:p>
            <a:pPr lvl="1">
              <a:lnSpc>
                <a:spcPct val="130000"/>
              </a:lnSpc>
            </a:pPr>
            <a:endParaRPr lang="en-US" altLang="zh-CN" sz="2700"/>
          </a:p>
          <a:p>
            <a:pPr lvl="1">
              <a:lnSpc>
                <a:spcPct val="130000"/>
              </a:lnSpc>
            </a:pPr>
            <a:endParaRPr lang="en-US" altLang="zh-CN" sz="2700"/>
          </a:p>
          <a:p>
            <a:pPr lvl="1">
              <a:lnSpc>
                <a:spcPct val="130000"/>
              </a:lnSpc>
            </a:pPr>
            <a:endParaRPr lang="en-US" altLang="zh-CN" sz="2700"/>
          </a:p>
          <a:p>
            <a:pPr lvl="1">
              <a:lnSpc>
                <a:spcPct val="130000"/>
              </a:lnSpc>
            </a:pPr>
            <a:r>
              <a:rPr lang="en-US" altLang="zh-CN" sz="2700"/>
              <a:t>final</a:t>
            </a:r>
            <a:r>
              <a:rPr lang="zh-CN" altLang="en-US" sz="2700"/>
              <a:t>类可以</a:t>
            </a:r>
            <a:r>
              <a:rPr lang="en-US" altLang="zh-CN" sz="2700"/>
              <a:t>提高代码的安全性，防止继承类的非法修改</a:t>
            </a:r>
            <a:r>
              <a:rPr lang="zh-CN" altLang="en-US" sz="2700"/>
              <a:t>，例如</a:t>
            </a:r>
            <a:r>
              <a:rPr lang="en-US" altLang="zh-CN" sz="2700">
                <a:sym typeface="+mn-ea"/>
              </a:rPr>
              <a:t>String</a:t>
            </a:r>
            <a:r>
              <a:rPr lang="zh-CN" altLang="en-US" sz="2700">
                <a:sym typeface="+mn-ea"/>
              </a:rPr>
              <a:t>，以及</a:t>
            </a:r>
            <a:r>
              <a:rPr lang="en-US" altLang="zh-CN" sz="2700">
                <a:sym typeface="+mn-ea"/>
              </a:rPr>
              <a:t>Integer</a:t>
            </a:r>
            <a:r>
              <a:rPr lang="zh-CN" altLang="en-US" sz="2700">
                <a:sym typeface="+mn-ea"/>
              </a:rPr>
              <a:t>、</a:t>
            </a:r>
            <a:r>
              <a:rPr lang="en-US" altLang="zh-CN" sz="2700">
                <a:sym typeface="+mn-ea"/>
              </a:rPr>
              <a:t>Double</a:t>
            </a:r>
            <a:r>
              <a:rPr lang="zh-CN" altLang="en-US" sz="2700">
                <a:sym typeface="+mn-ea"/>
              </a:rPr>
              <a:t>等包装类均为</a:t>
            </a:r>
            <a:r>
              <a:rPr lang="en-US" altLang="zh-CN" sz="2700">
                <a:sym typeface="+mn-ea"/>
              </a:rPr>
              <a:t>final</a:t>
            </a:r>
            <a:endParaRPr lang="en-US" altLang="zh-CN" sz="2700"/>
          </a:p>
          <a:p>
            <a:pPr lvl="1">
              <a:lnSpc>
                <a:spcPct val="130000"/>
              </a:lnSpc>
            </a:pPr>
            <a:r>
              <a:rPr lang="en-US" altLang="zh-CN" sz="2700"/>
              <a:t>提高代码的可维护性，开发者可以对final类代码进行修改，而不必担心后果</a:t>
            </a:r>
          </a:p>
          <a:p>
            <a:pPr lvl="1">
              <a:lnSpc>
                <a:spcPct val="130000"/>
              </a:lnSpc>
            </a:pPr>
            <a:r>
              <a:rPr lang="en-US" altLang="zh-CN" sz="2700"/>
              <a:t>提高代码的执行效率，final关键字可以让编译器进行优化</a:t>
            </a:r>
          </a:p>
          <a:p>
            <a:pPr lvl="1">
              <a:lnSpc>
                <a:spcPct val="130000"/>
              </a:lnSpc>
            </a:pPr>
            <a:endParaRPr lang="en-US" altLang="zh-CN" sz="2700"/>
          </a:p>
          <a:p>
            <a:pPr lvl="1">
              <a:lnSpc>
                <a:spcPct val="130000"/>
              </a:lnSpc>
            </a:pPr>
            <a:endParaRPr lang="en-US" altLang="zh-CN" sz="2700"/>
          </a:p>
          <a:p>
            <a:pPr marL="457200" lvl="0" indent="-457200">
              <a:lnSpc>
                <a:spcPct val="130000"/>
              </a:lnSpc>
              <a:buFont typeface="+mj-lt"/>
              <a:buAutoNum type="arabicPeriod" startAt="4"/>
            </a:pPr>
            <a:endParaRPr lang="en-US" altLang="zh-CN" sz="1800" b="1" i="1" dirty="0">
              <a:solidFill>
                <a:schemeClr val="accent6"/>
              </a:solidFill>
              <a:effectLst>
                <a:outerShdw blurRad="38100" dist="25400" dir="5400000" algn="ctr" rotWithShape="0">
                  <a:srgbClr val="6E747A">
                    <a:alpha val="43000"/>
                  </a:srgbClr>
                </a:outerShdw>
              </a:effectLst>
              <a:latin typeface="等线" panose="02010600030101010101" charset="-122"/>
              <a:ea typeface="等线" panose="02010600030101010101" charset="-122"/>
              <a:cs typeface="等线" panose="02010600030101010101" charset="-122"/>
              <a:sym typeface="+mn-ea"/>
            </a:endParaRPr>
          </a:p>
        </p:txBody>
      </p:sp>
      <p:sp>
        <p:nvSpPr>
          <p:cNvPr id="3" name="标题 2"/>
          <p:cNvSpPr>
            <a:spLocks noGrp="1"/>
          </p:cNvSpPr>
          <p:nvPr>
            <p:ph type="title"/>
          </p:nvPr>
        </p:nvSpPr>
        <p:spPr/>
        <p:txBody>
          <a:bodyPr/>
          <a:lstStyle/>
          <a:p>
            <a:r>
              <a:rPr lang="en-US" altLang="zh-CN">
                <a:sym typeface="+mn-ea"/>
              </a:rPr>
              <a:t>2.2.6 final</a:t>
            </a:r>
            <a:r>
              <a:rPr lang="zh-CN" altLang="en-US">
                <a:sym typeface="+mn-ea"/>
              </a:rPr>
              <a:t>关键字</a:t>
            </a:r>
            <a:r>
              <a:rPr lang="en-US" altLang="zh-CN">
                <a:sym typeface="+mn-ea"/>
              </a:rPr>
              <a:t> </a:t>
            </a:r>
            <a:r>
              <a:rPr lang="en-US" altLang="zh-CN" sz="2400">
                <a:sym typeface="+mn-ea"/>
              </a:rPr>
              <a:t>4/4</a:t>
            </a:r>
          </a:p>
        </p:txBody>
      </p:sp>
      <p:sp>
        <p:nvSpPr>
          <p:cNvPr id="7" name="日期占位符 6"/>
          <p:cNvSpPr>
            <a:spLocks noGrp="1"/>
          </p:cNvSpPr>
          <p:nvPr>
            <p:ph type="dt" sz="half" idx="10"/>
            <p:custDataLst>
              <p:tags r:id="rId1"/>
            </p:custDataLst>
          </p:nvPr>
        </p:nvSpPr>
        <p:spPr/>
        <p:txBody>
          <a:bodyPr/>
          <a:lstStyle/>
          <a:p>
            <a:fld id="{8BEB6EB5-CC0D-C94C-91B9-9EA1B45E848E}" type="datetime1">
              <a:rPr kumimoji="1" lang="zh-CN" altLang="en-US" smtClean="0"/>
              <a:t>2024/10/16</a:t>
            </a:fld>
            <a:endParaRPr kumimoji="1" lang="zh-CN" altLang="en-US" sz="900"/>
          </a:p>
        </p:txBody>
      </p:sp>
      <p:sp>
        <p:nvSpPr>
          <p:cNvPr id="8" name="页脚占位符 7"/>
          <p:cNvSpPr>
            <a:spLocks noGrp="1"/>
          </p:cNvSpPr>
          <p:nvPr>
            <p:ph type="ftr" sz="quarter" idx="11"/>
            <p:custDataLst>
              <p:tags r:id="rId2"/>
            </p:custDataLst>
          </p:nvPr>
        </p:nvSpPr>
        <p:spPr/>
        <p:txBody>
          <a:bodyPr/>
          <a:lstStyle/>
          <a:p>
            <a:r>
              <a:rPr kumimoji="1" lang="zh-CN" altLang="en-US" dirty="0"/>
              <a:t>西北工业大学软件学院</a:t>
            </a:r>
            <a:endParaRPr kumimoji="1" lang="zh-CN" altLang="en-US" sz="900" dirty="0"/>
          </a:p>
        </p:txBody>
      </p:sp>
      <p:sp>
        <p:nvSpPr>
          <p:cNvPr id="9" name="灯片编号占位符 8"/>
          <p:cNvSpPr>
            <a:spLocks noGrp="1"/>
          </p:cNvSpPr>
          <p:nvPr>
            <p:ph type="sldNum" sz="quarter" idx="12"/>
            <p:custDataLst>
              <p:tags r:id="rId3"/>
            </p:custDataLst>
          </p:nvPr>
        </p:nvSpPr>
        <p:spPr/>
        <p:txBody>
          <a:bodyPr/>
          <a:lstStyle/>
          <a:p>
            <a:fld id="{5A1A6423-77BD-D842-A714-25250E903C41}" type="slidenum">
              <a:rPr kumimoji="1" lang="zh-CN" altLang="en-US" smtClean="0"/>
              <a:t>134</a:t>
            </a:fld>
            <a:endParaRPr kumimoji="1" lang="zh-CN" altLang="en-US" sz="900"/>
          </a:p>
        </p:txBody>
      </p:sp>
      <p:sp>
        <p:nvSpPr>
          <p:cNvPr id="10" name="AutoShape 5"/>
          <p:cNvSpPr/>
          <p:nvPr>
            <p:custDataLst>
              <p:tags r:id="rId4"/>
            </p:custDataLst>
          </p:nvPr>
        </p:nvSpPr>
        <p:spPr>
          <a:xfrm>
            <a:off x="1004570" y="2364105"/>
            <a:ext cx="7671435" cy="1313180"/>
          </a:xfrm>
          <a:prstGeom prst="roundRect">
            <a:avLst>
              <a:gd name="adj" fmla="val 16667"/>
            </a:avLst>
          </a:prstGeom>
          <a:noFill/>
          <a:ln w="12700" cap="flat" cmpd="sng">
            <a:solidFill>
              <a:schemeClr val="hlink"/>
            </a:solidFill>
            <a:prstDash val="dash"/>
            <a:headEnd type="none" w="med" len="med"/>
            <a:tailEnd type="none" w="med" len="med"/>
          </a:ln>
        </p:spPr>
        <p:txBody>
          <a:bodyPr wrap="none" anchor="ctr" anchorCtr="0"/>
          <a:lstStyle>
            <a:lvl1pPr marL="469900" indent="-469900" algn="l" rtl="0" eaLnBrk="0" fontAlgn="base" hangingPunct="0">
              <a:spcBef>
                <a:spcPct val="20000"/>
              </a:spcBef>
              <a:spcAft>
                <a:spcPct val="0"/>
              </a:spcAft>
              <a:buClr>
                <a:schemeClr val="accent2"/>
              </a:buClr>
              <a:buFont typeface="Wingdings" panose="05000000000000000000" pitchFamily="2" charset="2"/>
              <a:buChar char="o"/>
              <a:defRPr sz="3000" b="0">
                <a:solidFill>
                  <a:schemeClr val="tx1"/>
                </a:solidFill>
                <a:latin typeface="+mn-lt"/>
                <a:ea typeface="+mn-ea"/>
                <a:cs typeface="+mn-cs"/>
              </a:defRPr>
            </a:lvl1pPr>
            <a:lvl2pPr marL="908050" indent="-436880" algn="l" rtl="0" eaLnBrk="0" fontAlgn="base" hangingPunct="0">
              <a:spcBef>
                <a:spcPct val="20000"/>
              </a:spcBef>
              <a:spcAft>
                <a:spcPct val="0"/>
              </a:spcAft>
              <a:buClr>
                <a:schemeClr val="accent2"/>
              </a:buClr>
              <a:buFont typeface="Wingdings" panose="05000000000000000000" pitchFamily="2" charset="2"/>
              <a:buChar char="n"/>
              <a:defRPr sz="2600">
                <a:solidFill>
                  <a:schemeClr val="tx1"/>
                </a:solidFill>
                <a:latin typeface="Verdana" panose="020B0604030504040204" pitchFamily="34" charset="0"/>
                <a:ea typeface="+mn-ea"/>
              </a:defRPr>
            </a:lvl2pPr>
            <a:lvl3pPr marL="1304925" indent="-395605" algn="l" rtl="0" eaLnBrk="0" fontAlgn="base" hangingPunct="0">
              <a:spcBef>
                <a:spcPct val="20000"/>
              </a:spcBef>
              <a:spcAft>
                <a:spcPct val="0"/>
              </a:spcAft>
              <a:buClr>
                <a:schemeClr val="accent2"/>
              </a:buClr>
              <a:buFont typeface="Wingdings" panose="05000000000000000000" pitchFamily="2" charset="2"/>
              <a:buChar char="o"/>
              <a:defRPr sz="2300">
                <a:solidFill>
                  <a:schemeClr val="tx1"/>
                </a:solidFill>
                <a:latin typeface="Verdana" panose="020B0604030504040204" pitchFamily="34" charset="0"/>
                <a:ea typeface="+mn-ea"/>
              </a:defRPr>
            </a:lvl3pPr>
            <a:lvl4pPr marL="1694180" indent="-387350" algn="l" rtl="0" eaLnBrk="0" fontAlgn="base" hangingPunct="0">
              <a:spcBef>
                <a:spcPct val="20000"/>
              </a:spcBef>
              <a:spcAft>
                <a:spcPct val="0"/>
              </a:spcAft>
              <a:buClr>
                <a:schemeClr val="accent2"/>
              </a:buClr>
              <a:buFont typeface="Wingdings" panose="05000000000000000000" pitchFamily="2" charset="2"/>
              <a:buChar char="n"/>
              <a:defRPr sz="2000">
                <a:solidFill>
                  <a:schemeClr val="tx1"/>
                </a:solidFill>
                <a:latin typeface="Verdana" panose="020B0604030504040204" pitchFamily="34" charset="0"/>
                <a:ea typeface="+mn-ea"/>
              </a:defRPr>
            </a:lvl4pPr>
            <a:lvl5pPr marL="2094230" indent="-398780" algn="l" rtl="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mn-ea"/>
              </a:defRPr>
            </a:lvl5pPr>
          </a:lstStyle>
          <a:p>
            <a:pPr marL="0" indent="0" algn="l">
              <a:lnSpc>
                <a:spcPct val="110000"/>
              </a:lnSpc>
              <a:buNone/>
            </a:pPr>
            <a:r>
              <a:rPr lang="en-US" altLang="zh-CN" sz="2000" b="1">
                <a:solidFill>
                  <a:srgbClr val="034DA0"/>
                </a:solidFill>
                <a:effectLst/>
                <a:sym typeface="+mn-ea"/>
              </a:rPr>
              <a:t>public final</a:t>
            </a:r>
            <a:r>
              <a:rPr lang="en-US" altLang="zh-CN" sz="2000">
                <a:sym typeface="+mn-ea"/>
              </a:rPr>
              <a:t> </a:t>
            </a:r>
            <a:r>
              <a:rPr lang="en-US" altLang="zh-CN" sz="2000" b="1">
                <a:solidFill>
                  <a:srgbClr val="034DA0"/>
                </a:solidFill>
                <a:effectLst/>
                <a:sym typeface="+mn-ea"/>
              </a:rPr>
              <a:t>class </a:t>
            </a:r>
            <a:r>
              <a:rPr lang="en-US" altLang="zh-CN" sz="2000" b="1">
                <a:sym typeface="+mn-ea"/>
              </a:rPr>
              <a:t>String</a:t>
            </a:r>
            <a:r>
              <a:rPr lang="en-US" altLang="zh-CN" sz="2000" b="1">
                <a:solidFill>
                  <a:schemeClr val="tx1"/>
                </a:solidFill>
                <a:effectLst/>
                <a:sym typeface="+mn-ea"/>
              </a:rPr>
              <a:t> {</a:t>
            </a:r>
          </a:p>
          <a:p>
            <a:pPr marL="0" indent="457200" algn="l">
              <a:lnSpc>
                <a:spcPct val="110000"/>
              </a:lnSpc>
              <a:buNone/>
            </a:pPr>
            <a:r>
              <a:rPr lang="en-US" altLang="zh-CN" sz="2000" b="1">
                <a:solidFill>
                  <a:schemeClr val="tx1"/>
                </a:solidFill>
                <a:effectLst/>
                <a:sym typeface="+mn-ea"/>
              </a:rPr>
              <a:t>...</a:t>
            </a:r>
          </a:p>
          <a:p>
            <a:pPr marL="0" indent="0" algn="l">
              <a:lnSpc>
                <a:spcPct val="110000"/>
              </a:lnSpc>
              <a:buNone/>
            </a:pPr>
            <a:r>
              <a:rPr lang="en-US" altLang="zh-CN" sz="2000" b="1">
                <a:solidFill>
                  <a:schemeClr val="tx1"/>
                </a:solidFill>
                <a:effectLst/>
                <a:sym typeface="+mn-ea"/>
              </a:rPr>
              <a:t>}</a:t>
            </a:r>
            <a:endParaRPr lang="en-US" altLang="zh-CN" sz="2000" b="1">
              <a:solidFill>
                <a:schemeClr val="tx1"/>
              </a:solidFill>
              <a:effectLst/>
              <a:latin typeface="等线" panose="02010600030101010101" charset="-122"/>
              <a:ea typeface="等线" panose="02010600030101010101" charset="-122"/>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6"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arn(inHorizontal)">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
                                            <p:txEl>
                                              <p:pRg st="5" end="5"/>
                                            </p:txEl>
                                          </p:spTgt>
                                        </p:tgtEl>
                                        <p:attrNameLst>
                                          <p:attrName>style.visibility</p:attrName>
                                        </p:attrNameLst>
                                      </p:cBhvr>
                                      <p:to>
                                        <p:strVal val="visible"/>
                                      </p:to>
                                    </p:set>
                                    <p:animEffect transition="in" filter="dissolve">
                                      <p:cBhvr>
                                        <p:cTn id="12" dur="500"/>
                                        <p:tgtEl>
                                          <p:spTgt spid="2">
                                            <p:txEl>
                                              <p:pRg st="5" end="5"/>
                                            </p:txEl>
                                          </p:spTgt>
                                        </p:tgtEl>
                                      </p:cBhvr>
                                    </p:animEffect>
                                  </p:childTnLst>
                                </p:cTn>
                              </p:par>
                              <p:par>
                                <p:cTn id="13" presetID="9" presetClass="entr" presetSubtype="0" fill="hold"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animEffect transition="in" filter="dissolve">
                                      <p:cBhvr>
                                        <p:cTn id="15" dur="500"/>
                                        <p:tgtEl>
                                          <p:spTgt spid="2">
                                            <p:txEl>
                                              <p:pRg st="6" end="6"/>
                                            </p:txEl>
                                          </p:spTgt>
                                        </p:tgtEl>
                                      </p:cBhvr>
                                    </p:animEffect>
                                  </p:childTnLst>
                                </p:cTn>
                              </p:par>
                              <p:par>
                                <p:cTn id="16" presetID="9" presetClass="entr" presetSubtype="0" fill="hold" nodeType="withEffect">
                                  <p:stCondLst>
                                    <p:cond delay="0"/>
                                  </p:stCondLst>
                                  <p:childTnLst>
                                    <p:set>
                                      <p:cBhvr>
                                        <p:cTn id="17" dur="1" fill="hold">
                                          <p:stCondLst>
                                            <p:cond delay="0"/>
                                          </p:stCondLst>
                                        </p:cTn>
                                        <p:tgtEl>
                                          <p:spTgt spid="2">
                                            <p:txEl>
                                              <p:pRg st="7" end="7"/>
                                            </p:txEl>
                                          </p:spTgt>
                                        </p:tgtEl>
                                        <p:attrNameLst>
                                          <p:attrName>style.visibility</p:attrName>
                                        </p:attrNameLst>
                                      </p:cBhvr>
                                      <p:to>
                                        <p:strVal val="visible"/>
                                      </p:to>
                                    </p:set>
                                    <p:animEffect transition="in" filter="dissolve">
                                      <p:cBhvr>
                                        <p:cTn id="18" dur="500"/>
                                        <p:tgtEl>
                                          <p:spTgt spid="2">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ldLvl="0" animBg="1"/>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fontScale="80000"/>
          </a:bodyPr>
          <a:lstStyle/>
          <a:p>
            <a:pPr>
              <a:lnSpc>
                <a:spcPct val="140000"/>
              </a:lnSpc>
            </a:pPr>
            <a:r>
              <a:rPr lang="zh-CN" altLang="en-US"/>
              <a:t>一对一关联关系的实现：关联属性转换为类的私有属性。</a:t>
            </a:r>
          </a:p>
          <a:p>
            <a:pPr>
              <a:lnSpc>
                <a:spcPct val="140000"/>
              </a:lnSpc>
            </a:pPr>
            <a:r>
              <a:rPr lang="zh-CN" altLang="en-US"/>
              <a:t>继承关系的实现：</a:t>
            </a:r>
            <a:r>
              <a:rPr lang="en-US" altLang="zh-CN"/>
              <a:t>extends</a:t>
            </a:r>
          </a:p>
          <a:p>
            <a:pPr>
              <a:lnSpc>
                <a:spcPct val="140000"/>
              </a:lnSpc>
            </a:pPr>
            <a:r>
              <a:rPr lang="zh-CN" altLang="en-US"/>
              <a:t>静态类图中类的实现：</a:t>
            </a:r>
            <a:r>
              <a:rPr lang="en-US" altLang="zh-CN"/>
              <a:t>milkSystemSolution.png</a:t>
            </a:r>
          </a:p>
          <a:p>
            <a:pPr lvl="1">
              <a:lnSpc>
                <a:spcPct val="140000"/>
              </a:lnSpc>
            </a:pPr>
            <a:r>
              <a:rPr lang="en-US" altLang="zh-CN"/>
              <a:t>Product</a:t>
            </a:r>
          </a:p>
          <a:p>
            <a:pPr lvl="1">
              <a:lnSpc>
                <a:spcPct val="140000"/>
              </a:lnSpc>
            </a:pPr>
            <a:r>
              <a:rPr lang="en-US" altLang="zh-CN"/>
              <a:t>Jelly</a:t>
            </a:r>
          </a:p>
          <a:p>
            <a:pPr lvl="1">
              <a:lnSpc>
                <a:spcPct val="140000"/>
              </a:lnSpc>
            </a:pPr>
            <a:r>
              <a:rPr lang="en-US" altLang="zh-CN"/>
              <a:t>PureMilk </a:t>
            </a:r>
          </a:p>
          <a:p>
            <a:pPr lvl="1">
              <a:lnSpc>
                <a:spcPct val="140000"/>
              </a:lnSpc>
            </a:pPr>
            <a:r>
              <a:rPr lang="en-US" altLang="zh-CN"/>
              <a:t>Yogurt</a:t>
            </a:r>
          </a:p>
          <a:p>
            <a:pPr lvl="1">
              <a:lnSpc>
                <a:spcPct val="140000"/>
              </a:lnSpc>
            </a:pPr>
            <a:r>
              <a:rPr lang="en-US" altLang="zh-CN"/>
              <a:t>MilkDrink</a:t>
            </a:r>
          </a:p>
          <a:p>
            <a:endParaRPr lang="en-US" altLang="zh-CN"/>
          </a:p>
        </p:txBody>
      </p:sp>
      <p:sp>
        <p:nvSpPr>
          <p:cNvPr id="3" name="标题 2"/>
          <p:cNvSpPr>
            <a:spLocks noGrp="1"/>
          </p:cNvSpPr>
          <p:nvPr>
            <p:ph type="title"/>
          </p:nvPr>
        </p:nvSpPr>
        <p:spPr/>
        <p:txBody>
          <a:bodyPr/>
          <a:lstStyle/>
          <a:p>
            <a:r>
              <a:rPr lang="en-US" altLang="zh-CN"/>
              <a:t>2.2.7 </a:t>
            </a:r>
            <a:r>
              <a:rPr lang="zh-CN" altLang="en-US"/>
              <a:t>鲜牛奶订购系统的部分实现</a:t>
            </a:r>
            <a:r>
              <a:rPr lang="en-US" altLang="zh-CN"/>
              <a:t> </a:t>
            </a:r>
            <a:r>
              <a:rPr lang="en-US" altLang="zh-CN" sz="2400"/>
              <a:t>1/2</a:t>
            </a:r>
          </a:p>
        </p:txBody>
      </p:sp>
      <p:sp>
        <p:nvSpPr>
          <p:cNvPr id="7" name="日期占位符 6"/>
          <p:cNvSpPr>
            <a:spLocks noGrp="1"/>
          </p:cNvSpPr>
          <p:nvPr>
            <p:ph type="dt" sz="half" idx="10"/>
            <p:custDataLst>
              <p:tags r:id="rId1"/>
            </p:custDataLst>
          </p:nvPr>
        </p:nvSpPr>
        <p:spPr/>
        <p:txBody>
          <a:bodyPr/>
          <a:lstStyle/>
          <a:p>
            <a:fld id="{8BEB6EB5-CC0D-C94C-91B9-9EA1B45E848E}" type="datetime1">
              <a:rPr kumimoji="1" lang="zh-CN" altLang="en-US" smtClean="0"/>
              <a:t>2024/10/16</a:t>
            </a:fld>
            <a:endParaRPr kumimoji="1" lang="zh-CN" altLang="en-US" sz="900"/>
          </a:p>
        </p:txBody>
      </p:sp>
      <p:sp>
        <p:nvSpPr>
          <p:cNvPr id="8" name="页脚占位符 7"/>
          <p:cNvSpPr>
            <a:spLocks noGrp="1"/>
          </p:cNvSpPr>
          <p:nvPr>
            <p:ph type="ftr" sz="quarter" idx="11"/>
            <p:custDataLst>
              <p:tags r:id="rId2"/>
            </p:custDataLst>
          </p:nvPr>
        </p:nvSpPr>
        <p:spPr/>
        <p:txBody>
          <a:bodyPr/>
          <a:lstStyle/>
          <a:p>
            <a:r>
              <a:rPr kumimoji="1" lang="zh-CN" altLang="en-US" dirty="0"/>
              <a:t>西北工业大学软件学院</a:t>
            </a:r>
            <a:endParaRPr kumimoji="1" lang="zh-CN" altLang="en-US" sz="900" dirty="0"/>
          </a:p>
        </p:txBody>
      </p:sp>
      <p:sp>
        <p:nvSpPr>
          <p:cNvPr id="9" name="灯片编号占位符 8"/>
          <p:cNvSpPr>
            <a:spLocks noGrp="1"/>
          </p:cNvSpPr>
          <p:nvPr>
            <p:ph type="sldNum" sz="quarter" idx="12"/>
            <p:custDataLst>
              <p:tags r:id="rId3"/>
            </p:custDataLst>
          </p:nvPr>
        </p:nvSpPr>
        <p:spPr/>
        <p:txBody>
          <a:bodyPr/>
          <a:lstStyle/>
          <a:p>
            <a:fld id="{5A1A6423-77BD-D842-A714-25250E903C41}" type="slidenum">
              <a:rPr kumimoji="1" lang="zh-CN" altLang="en-US" smtClean="0"/>
              <a:t>135</a:t>
            </a:fld>
            <a:endParaRPr kumimoji="1" lang="zh-CN" altLang="en-US" sz="900"/>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a:sym typeface="+mn-ea"/>
              </a:rPr>
              <a:t>2.2.7 </a:t>
            </a:r>
            <a:r>
              <a:rPr lang="zh-CN" altLang="en-US">
                <a:sym typeface="+mn-ea"/>
              </a:rPr>
              <a:t>鲜牛奶订购系统的部分实现</a:t>
            </a:r>
            <a:r>
              <a:rPr lang="en-US" altLang="zh-CN">
                <a:sym typeface="+mn-ea"/>
              </a:rPr>
              <a:t> </a:t>
            </a:r>
            <a:r>
              <a:rPr lang="en-US" altLang="zh-CN" sz="2400">
                <a:sym typeface="+mn-ea"/>
              </a:rPr>
              <a:t>2/2</a:t>
            </a:r>
          </a:p>
        </p:txBody>
      </p:sp>
      <p:sp>
        <p:nvSpPr>
          <p:cNvPr id="4" name="日期占位符 3"/>
          <p:cNvSpPr>
            <a:spLocks noGrp="1"/>
          </p:cNvSpPr>
          <p:nvPr>
            <p:ph type="dt" sz="half" idx="10"/>
          </p:nvPr>
        </p:nvSpPr>
        <p:spPr/>
        <p:txBody>
          <a:bodyPr/>
          <a:lstStyle/>
          <a:p>
            <a:fld id="{8BEB6EB5-CC0D-C94C-91B9-9EA1B45E848E}" type="datetime1">
              <a:rPr kumimoji="1" lang="zh-CN" altLang="en-US" smtClean="0"/>
              <a:t>2024/10/16</a:t>
            </a:fld>
            <a:endParaRPr kumimoji="1" lang="zh-CN" altLang="en-US" sz="900"/>
          </a:p>
        </p:txBody>
      </p:sp>
      <p:sp>
        <p:nvSpPr>
          <p:cNvPr id="5" name="页脚占位符 4"/>
          <p:cNvSpPr>
            <a:spLocks noGrp="1"/>
          </p:cNvSpPr>
          <p:nvPr>
            <p:ph type="ftr" sz="quarter" idx="11"/>
          </p:nvPr>
        </p:nvSpPr>
        <p:spPr/>
        <p:txBody>
          <a:bodyPr/>
          <a:lstStyle/>
          <a:p>
            <a:r>
              <a:rPr kumimoji="1" lang="zh-CN" altLang="en-US" dirty="0"/>
              <a:t>西北工业大学软件学院</a:t>
            </a:r>
            <a:endParaRPr kumimoji="1" lang="zh-CN" altLang="en-US" sz="900" dirty="0"/>
          </a:p>
        </p:txBody>
      </p:sp>
      <p:sp>
        <p:nvSpPr>
          <p:cNvPr id="6" name="灯片编号占位符 5"/>
          <p:cNvSpPr>
            <a:spLocks noGrp="1"/>
          </p:cNvSpPr>
          <p:nvPr>
            <p:ph type="sldNum" sz="quarter" idx="12"/>
          </p:nvPr>
        </p:nvSpPr>
        <p:spPr/>
        <p:txBody>
          <a:bodyPr/>
          <a:lstStyle/>
          <a:p>
            <a:fld id="{5A1A6423-77BD-D842-A714-25250E903C41}" type="slidenum">
              <a:rPr kumimoji="1" lang="zh-CN" altLang="en-US" smtClean="0"/>
              <a:t>136</a:t>
            </a:fld>
            <a:endParaRPr kumimoji="1" lang="zh-CN" altLang="en-US" sz="900"/>
          </a:p>
        </p:txBody>
      </p:sp>
      <p:sp>
        <p:nvSpPr>
          <p:cNvPr id="10" name="AutoShape 5"/>
          <p:cNvSpPr/>
          <p:nvPr>
            <p:custDataLst>
              <p:tags r:id="rId1"/>
            </p:custDataLst>
          </p:nvPr>
        </p:nvSpPr>
        <p:spPr>
          <a:xfrm>
            <a:off x="262255" y="1188085"/>
            <a:ext cx="8655685" cy="5189220"/>
          </a:xfrm>
          <a:prstGeom prst="roundRect">
            <a:avLst>
              <a:gd name="adj" fmla="val 3181"/>
            </a:avLst>
          </a:prstGeom>
          <a:noFill/>
          <a:ln w="12700" cap="flat" cmpd="sng">
            <a:solidFill>
              <a:schemeClr val="hlink"/>
            </a:solidFill>
            <a:prstDash val="dash"/>
            <a:headEnd type="none" w="med" len="med"/>
            <a:tailEnd type="none" w="med" len="med"/>
          </a:ln>
        </p:spPr>
        <p:txBody>
          <a:bodyPr wrap="none" anchor="ctr" anchorCtr="0"/>
          <a:lstStyle>
            <a:lvl1pPr marL="469900" indent="-469900" algn="l" rtl="0" eaLnBrk="0" fontAlgn="base" hangingPunct="0">
              <a:spcBef>
                <a:spcPct val="20000"/>
              </a:spcBef>
              <a:spcAft>
                <a:spcPct val="0"/>
              </a:spcAft>
              <a:buClr>
                <a:schemeClr val="accent2"/>
              </a:buClr>
              <a:buFont typeface="Wingdings" panose="05000000000000000000" pitchFamily="2" charset="2"/>
              <a:buChar char="o"/>
              <a:defRPr sz="3000" b="0">
                <a:solidFill>
                  <a:schemeClr val="tx1"/>
                </a:solidFill>
                <a:latin typeface="+mn-lt"/>
                <a:ea typeface="+mn-ea"/>
                <a:cs typeface="+mn-cs"/>
              </a:defRPr>
            </a:lvl1pPr>
            <a:lvl2pPr marL="908050" indent="-436880" algn="l" rtl="0" eaLnBrk="0" fontAlgn="base" hangingPunct="0">
              <a:spcBef>
                <a:spcPct val="20000"/>
              </a:spcBef>
              <a:spcAft>
                <a:spcPct val="0"/>
              </a:spcAft>
              <a:buClr>
                <a:schemeClr val="accent2"/>
              </a:buClr>
              <a:buFont typeface="Wingdings" panose="05000000000000000000" pitchFamily="2" charset="2"/>
              <a:buChar char="n"/>
              <a:defRPr sz="2600">
                <a:solidFill>
                  <a:schemeClr val="tx1"/>
                </a:solidFill>
                <a:latin typeface="Verdana" panose="020B0604030504040204" pitchFamily="34" charset="0"/>
                <a:ea typeface="+mn-ea"/>
              </a:defRPr>
            </a:lvl2pPr>
            <a:lvl3pPr marL="1304925" indent="-395605" algn="l" rtl="0" eaLnBrk="0" fontAlgn="base" hangingPunct="0">
              <a:spcBef>
                <a:spcPct val="20000"/>
              </a:spcBef>
              <a:spcAft>
                <a:spcPct val="0"/>
              </a:spcAft>
              <a:buClr>
                <a:schemeClr val="accent2"/>
              </a:buClr>
              <a:buFont typeface="Wingdings" panose="05000000000000000000" pitchFamily="2" charset="2"/>
              <a:buChar char="o"/>
              <a:defRPr sz="2300">
                <a:solidFill>
                  <a:schemeClr val="tx1"/>
                </a:solidFill>
                <a:latin typeface="Verdana" panose="020B0604030504040204" pitchFamily="34" charset="0"/>
                <a:ea typeface="+mn-ea"/>
              </a:defRPr>
            </a:lvl3pPr>
            <a:lvl4pPr marL="1694180" indent="-387350" algn="l" rtl="0" eaLnBrk="0" fontAlgn="base" hangingPunct="0">
              <a:spcBef>
                <a:spcPct val="20000"/>
              </a:spcBef>
              <a:spcAft>
                <a:spcPct val="0"/>
              </a:spcAft>
              <a:buClr>
                <a:schemeClr val="accent2"/>
              </a:buClr>
              <a:buFont typeface="Wingdings" panose="05000000000000000000" pitchFamily="2" charset="2"/>
              <a:buChar char="n"/>
              <a:defRPr sz="2000">
                <a:solidFill>
                  <a:schemeClr val="tx1"/>
                </a:solidFill>
                <a:latin typeface="Verdana" panose="020B0604030504040204" pitchFamily="34" charset="0"/>
                <a:ea typeface="+mn-ea"/>
              </a:defRPr>
            </a:lvl4pPr>
            <a:lvl5pPr marL="2094230" indent="-398780" algn="l" rtl="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mn-ea"/>
              </a:defRPr>
            </a:lvl5pPr>
          </a:lstStyle>
          <a:p>
            <a:pPr marL="0" indent="0" algn="l">
              <a:lnSpc>
                <a:spcPct val="100000"/>
              </a:lnSpc>
              <a:buNone/>
            </a:pPr>
            <a:r>
              <a:rPr lang="en-US" altLang="zh-CN" sz="2000" b="1">
                <a:solidFill>
                  <a:srgbClr val="034DA0"/>
                </a:solidFill>
                <a:effectLst/>
                <a:sym typeface="+mn-ea"/>
              </a:rPr>
              <a:t>  public class </a:t>
            </a:r>
            <a:r>
              <a:rPr lang="en-US" altLang="zh-CN" sz="2000" b="1">
                <a:sym typeface="+mn-ea"/>
              </a:rPr>
              <a:t>Jelly </a:t>
            </a:r>
            <a:r>
              <a:rPr lang="en-US" altLang="zh-CN" sz="2000" b="1">
                <a:solidFill>
                  <a:srgbClr val="034DA0"/>
                </a:solidFill>
                <a:sym typeface="+mn-ea"/>
              </a:rPr>
              <a:t>extends </a:t>
            </a:r>
            <a:r>
              <a:rPr lang="en-US" altLang="zh-CN" sz="2000" b="1">
                <a:sym typeface="+mn-ea"/>
              </a:rPr>
              <a:t>Product</a:t>
            </a:r>
            <a:r>
              <a:rPr lang="en-US" altLang="zh-CN" sz="2000" b="1">
                <a:solidFill>
                  <a:schemeClr val="tx1"/>
                </a:solidFill>
                <a:effectLst/>
                <a:sym typeface="+mn-ea"/>
              </a:rPr>
              <a:t> {</a:t>
            </a:r>
          </a:p>
          <a:p>
            <a:pPr marL="0" indent="457200" algn="l">
              <a:lnSpc>
                <a:spcPct val="100000"/>
              </a:lnSpc>
              <a:buNone/>
            </a:pPr>
            <a:r>
              <a:rPr lang="en-US" altLang="zh-CN" sz="2000" b="1">
                <a:solidFill>
                  <a:srgbClr val="034DA0"/>
                </a:solidFill>
                <a:effectLst/>
                <a:sym typeface="+mn-ea"/>
              </a:rPr>
              <a:t>private </a:t>
            </a:r>
            <a:r>
              <a:rPr lang="en-US" altLang="zh-CN" sz="2000" b="1">
                <a:solidFill>
                  <a:schemeClr val="tx1"/>
                </a:solidFill>
                <a:effectLst/>
                <a:sym typeface="+mn-ea"/>
              </a:rPr>
              <a:t>String flavor;</a:t>
            </a:r>
          </a:p>
          <a:p>
            <a:pPr marL="0" indent="457200" algn="l">
              <a:lnSpc>
                <a:spcPct val="100000"/>
              </a:lnSpc>
              <a:buNone/>
            </a:pPr>
            <a:r>
              <a:rPr lang="en-US" altLang="zh-CN" sz="2000" b="1">
                <a:solidFill>
                  <a:srgbClr val="034DA0"/>
                </a:solidFill>
                <a:effectLst/>
                <a:sym typeface="+mn-ea"/>
              </a:rPr>
              <a:t>public </a:t>
            </a:r>
            <a:r>
              <a:rPr lang="en-US" altLang="zh-CN" sz="2000" b="1">
                <a:solidFill>
                  <a:schemeClr val="tx1"/>
                </a:solidFill>
                <a:effectLst/>
                <a:sym typeface="+mn-ea"/>
              </a:rPr>
              <a:t>Jelly(..., String flavor) {</a:t>
            </a:r>
          </a:p>
          <a:p>
            <a:pPr marL="457200" lvl="1" indent="457200" algn="l">
              <a:lnSpc>
                <a:spcPct val="100000"/>
              </a:lnSpc>
              <a:buNone/>
            </a:pPr>
            <a:r>
              <a:rPr lang="en-US" altLang="zh-CN" sz="2000" b="1">
                <a:solidFill>
                  <a:srgbClr val="034DA0"/>
                </a:solidFill>
                <a:effectLst/>
                <a:latin typeface="+mn-lt"/>
                <a:sym typeface="+mn-ea"/>
              </a:rPr>
              <a:t>super</a:t>
            </a:r>
            <a:r>
              <a:rPr lang="en-US" altLang="zh-CN" sz="2000" b="1">
                <a:solidFill>
                  <a:schemeClr val="tx1"/>
                </a:solidFill>
                <a:effectLst/>
                <a:latin typeface="+mn-lt"/>
                <a:sym typeface="+mn-ea"/>
              </a:rPr>
              <a:t>(...);</a:t>
            </a:r>
          </a:p>
          <a:p>
            <a:pPr marL="457200" lvl="1" indent="457200" algn="l">
              <a:lnSpc>
                <a:spcPct val="100000"/>
              </a:lnSpc>
              <a:buNone/>
            </a:pPr>
            <a:r>
              <a:rPr lang="en-US" altLang="zh-CN" sz="2000" b="1">
                <a:solidFill>
                  <a:srgbClr val="034DA0"/>
                </a:solidFill>
                <a:effectLst/>
                <a:latin typeface="+mn-lt"/>
                <a:sym typeface="+mn-ea"/>
              </a:rPr>
              <a:t>this</a:t>
            </a:r>
            <a:r>
              <a:rPr lang="en-US" altLang="zh-CN" sz="2000" b="1">
                <a:solidFill>
                  <a:schemeClr val="tx1"/>
                </a:solidFill>
                <a:effectLst/>
                <a:latin typeface="+mn-lt"/>
                <a:sym typeface="+mn-ea"/>
              </a:rPr>
              <a:t>.flavor = flavor;</a:t>
            </a:r>
          </a:p>
          <a:p>
            <a:pPr marL="0" indent="457200" algn="l">
              <a:lnSpc>
                <a:spcPct val="100000"/>
              </a:lnSpc>
              <a:buNone/>
            </a:pPr>
            <a:r>
              <a:rPr lang="en-US" altLang="zh-CN" sz="2000" b="1">
                <a:solidFill>
                  <a:schemeClr val="tx1"/>
                </a:solidFill>
                <a:effectLst/>
                <a:sym typeface="+mn-ea"/>
              </a:rPr>
              <a:t>}</a:t>
            </a:r>
          </a:p>
          <a:p>
            <a:pPr marL="0" indent="457200" algn="l">
              <a:lnSpc>
                <a:spcPct val="100000"/>
              </a:lnSpc>
              <a:buNone/>
            </a:pPr>
            <a:r>
              <a:rPr lang="en-US" altLang="zh-CN" sz="2000" b="1">
                <a:solidFill>
                  <a:srgbClr val="034DA0"/>
                </a:solidFill>
                <a:effectLst/>
                <a:sym typeface="+mn-ea"/>
              </a:rPr>
              <a:t>public </a:t>
            </a:r>
            <a:r>
              <a:rPr lang="en-US" altLang="zh-CN" sz="2000" b="1">
                <a:solidFill>
                  <a:schemeClr val="tx1"/>
                </a:solidFill>
                <a:effectLst/>
                <a:sym typeface="+mn-ea"/>
              </a:rPr>
              <a:t>String getFlavor() {</a:t>
            </a:r>
          </a:p>
          <a:p>
            <a:pPr marL="457200" lvl="1" indent="457200" algn="l">
              <a:lnSpc>
                <a:spcPct val="100000"/>
              </a:lnSpc>
              <a:buNone/>
            </a:pPr>
            <a:r>
              <a:rPr lang="en-US" altLang="zh-CN" sz="2000" b="1">
                <a:solidFill>
                  <a:srgbClr val="034DA0"/>
                </a:solidFill>
                <a:effectLst/>
                <a:latin typeface="+mn-lt"/>
                <a:sym typeface="+mn-ea"/>
              </a:rPr>
              <a:t>return </a:t>
            </a:r>
            <a:r>
              <a:rPr lang="en-US" altLang="zh-CN" sz="2000" b="1">
                <a:solidFill>
                  <a:schemeClr val="tx1"/>
                </a:solidFill>
                <a:effectLst/>
                <a:latin typeface="+mn-lt"/>
                <a:sym typeface="+mn-ea"/>
              </a:rPr>
              <a:t>this.flavor;</a:t>
            </a:r>
          </a:p>
          <a:p>
            <a:pPr marL="0" indent="457200" algn="l">
              <a:lnSpc>
                <a:spcPct val="100000"/>
              </a:lnSpc>
              <a:buNone/>
            </a:pPr>
            <a:r>
              <a:rPr lang="en-US" altLang="zh-CN" sz="2000" b="1">
                <a:solidFill>
                  <a:schemeClr val="tx1"/>
                </a:solidFill>
                <a:effectLst/>
                <a:sym typeface="+mn-ea"/>
              </a:rPr>
              <a:t>}</a:t>
            </a:r>
          </a:p>
          <a:p>
            <a:pPr marL="0" indent="457200" algn="l">
              <a:lnSpc>
                <a:spcPct val="100000"/>
              </a:lnSpc>
              <a:buNone/>
            </a:pPr>
            <a:r>
              <a:rPr lang="en-US" altLang="zh-CN" sz="2000" b="1">
                <a:solidFill>
                  <a:srgbClr val="034DA0"/>
                </a:solidFill>
                <a:effectLst/>
                <a:sym typeface="+mn-ea"/>
              </a:rPr>
              <a:t>@Override</a:t>
            </a:r>
          </a:p>
          <a:p>
            <a:pPr marL="0" indent="457200" algn="l">
              <a:lnSpc>
                <a:spcPct val="100000"/>
              </a:lnSpc>
              <a:buNone/>
            </a:pPr>
            <a:r>
              <a:rPr lang="en-US" altLang="zh-CN" sz="2000" b="1">
                <a:solidFill>
                  <a:srgbClr val="034DA0"/>
                </a:solidFill>
                <a:effectLst/>
                <a:sym typeface="+mn-ea"/>
              </a:rPr>
              <a:t>public </a:t>
            </a:r>
            <a:r>
              <a:rPr lang="en-US" altLang="zh-CN" sz="2000" b="1">
                <a:solidFill>
                  <a:schemeClr val="tx1"/>
                </a:solidFill>
                <a:effectLst/>
                <a:sym typeface="+mn-ea"/>
              </a:rPr>
              <a:t>String toString() {</a:t>
            </a:r>
          </a:p>
          <a:p>
            <a:pPr marL="457200" lvl="1" indent="457200" algn="l">
              <a:lnSpc>
                <a:spcPct val="100000"/>
              </a:lnSpc>
              <a:buNone/>
            </a:pPr>
            <a:r>
              <a:rPr lang="en-US" altLang="zh-CN" sz="2000" b="1">
                <a:solidFill>
                  <a:srgbClr val="034DA0"/>
                </a:solidFill>
                <a:effectLst/>
                <a:latin typeface="+mn-lt"/>
                <a:sym typeface="+mn-ea"/>
              </a:rPr>
              <a:t>return super</a:t>
            </a:r>
            <a:r>
              <a:rPr lang="en-US" altLang="zh-CN" sz="2000" b="1">
                <a:solidFill>
                  <a:schemeClr val="tx1"/>
                </a:solidFill>
                <a:effectLst/>
                <a:latin typeface="+mn-lt"/>
                <a:sym typeface="+mn-ea"/>
              </a:rPr>
              <a:t>.toString() + “_” + getFlavor();</a:t>
            </a:r>
          </a:p>
          <a:p>
            <a:pPr marL="0" indent="457200" algn="l">
              <a:lnSpc>
                <a:spcPct val="100000"/>
              </a:lnSpc>
              <a:buNone/>
            </a:pPr>
            <a:r>
              <a:rPr lang="en-US" altLang="zh-CN" sz="2000" b="1">
                <a:solidFill>
                  <a:schemeClr val="tx1"/>
                </a:solidFill>
                <a:effectLst/>
                <a:sym typeface="+mn-ea"/>
              </a:rPr>
              <a:t>}</a:t>
            </a:r>
          </a:p>
          <a:p>
            <a:pPr marL="0" indent="0" algn="l">
              <a:lnSpc>
                <a:spcPct val="100000"/>
              </a:lnSpc>
              <a:buNone/>
            </a:pPr>
            <a:r>
              <a:rPr lang="en-US" altLang="zh-CN" sz="2000" b="1">
                <a:solidFill>
                  <a:schemeClr val="tx1"/>
                </a:solidFill>
                <a:effectLst/>
                <a:sym typeface="+mn-ea"/>
              </a:rPr>
              <a:t>  }</a:t>
            </a:r>
            <a:endParaRPr lang="en-US" altLang="zh-CN" sz="2000" b="1">
              <a:solidFill>
                <a:schemeClr val="tx1"/>
              </a:solidFill>
              <a:effectLst/>
              <a:latin typeface="等线" panose="02010600030101010101" charset="-122"/>
              <a:ea typeface="等线" panose="02010600030101010101" charset="-122"/>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6"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arn(inHorizontal)">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ldLvl="0" animBg="1"/>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00" name="Rectangle 6"/>
          <p:cNvSpPr>
            <a:spLocks noGrp="1"/>
          </p:cNvSpPr>
          <p:nvPr>
            <p:ph type="title"/>
          </p:nvPr>
        </p:nvSpPr>
        <p:spPr/>
        <p:txBody>
          <a:bodyPr/>
          <a:lstStyle/>
          <a:p>
            <a:r>
              <a:rPr lang="zh-CN" altLang="en-US"/>
              <a:t>目录</a:t>
            </a:r>
          </a:p>
        </p:txBody>
      </p:sp>
      <p:sp>
        <p:nvSpPr>
          <p:cNvPr id="29701" name="Rectangle 7"/>
          <p:cNvSpPr>
            <a:spLocks noGrp="1"/>
          </p:cNvSpPr>
          <p:nvPr>
            <p:ph idx="1"/>
          </p:nvPr>
        </p:nvSpPr>
        <p:spPr/>
        <p:txBody>
          <a:bodyPr>
            <a:noAutofit/>
          </a:bodyPr>
          <a:lstStyle/>
          <a:p>
            <a:pPr marL="0" indent="0">
              <a:lnSpc>
                <a:spcPct val="130000"/>
              </a:lnSpc>
              <a:buNone/>
            </a:pPr>
            <a:r>
              <a:rPr lang="zh-CN" altLang="en-US" sz="2300">
                <a:solidFill>
                  <a:schemeClr val="tx1">
                    <a:lumMod val="65000"/>
                    <a:lumOff val="35000"/>
                  </a:schemeClr>
                </a:solidFill>
                <a:latin typeface="+mn-ea"/>
              </a:rPr>
              <a:t>2.1 Java语言概述及类的实现</a:t>
            </a:r>
            <a:r>
              <a:rPr lang="en-US" altLang="zh-CN" sz="2300">
                <a:solidFill>
                  <a:schemeClr val="tx1">
                    <a:lumMod val="65000"/>
                    <a:lumOff val="35000"/>
                  </a:schemeClr>
                </a:solidFill>
                <a:latin typeface="+mn-ea"/>
              </a:rPr>
              <a:t> </a:t>
            </a:r>
          </a:p>
          <a:p>
            <a:pPr marL="0" indent="0">
              <a:lnSpc>
                <a:spcPct val="130000"/>
              </a:lnSpc>
              <a:buNone/>
            </a:pPr>
            <a:r>
              <a:rPr lang="zh-CN" altLang="en-US" sz="2300">
                <a:solidFill>
                  <a:schemeClr val="tx1">
                    <a:lumMod val="65000"/>
                    <a:lumOff val="35000"/>
                  </a:schemeClr>
                </a:solidFill>
                <a:latin typeface="+mn-ea"/>
              </a:rPr>
              <a:t>2.2</a:t>
            </a:r>
            <a:r>
              <a:rPr lang="en-US" altLang="zh-CN" sz="2300">
                <a:solidFill>
                  <a:schemeClr val="tx1">
                    <a:lumMod val="65000"/>
                    <a:lumOff val="35000"/>
                  </a:schemeClr>
                </a:solidFill>
                <a:latin typeface="+mn-ea"/>
              </a:rPr>
              <a:t> </a:t>
            </a:r>
            <a:r>
              <a:rPr lang="zh-CN" altLang="en-US" sz="2300">
                <a:solidFill>
                  <a:schemeClr val="tx1">
                    <a:lumMod val="65000"/>
                    <a:lumOff val="35000"/>
                  </a:schemeClr>
                </a:solidFill>
                <a:latin typeface="+mn-ea"/>
              </a:rPr>
              <a:t>类的继承（</a:t>
            </a:r>
            <a:r>
              <a:rPr lang="en-US" altLang="zh-CN" sz="2300">
                <a:solidFill>
                  <a:schemeClr val="tx1">
                    <a:lumMod val="65000"/>
                    <a:lumOff val="35000"/>
                  </a:schemeClr>
                </a:solidFill>
                <a:latin typeface="+mn-ea"/>
              </a:rPr>
              <a:t>Inheritance</a:t>
            </a:r>
            <a:r>
              <a:rPr lang="zh-CN" altLang="en-US" sz="2300">
                <a:solidFill>
                  <a:schemeClr val="tx1">
                    <a:lumMod val="65000"/>
                    <a:lumOff val="35000"/>
                  </a:schemeClr>
                </a:solidFill>
                <a:latin typeface="+mn-ea"/>
              </a:rPr>
              <a:t>）</a:t>
            </a:r>
            <a:endParaRPr lang="en-US" altLang="zh-CN" sz="2300">
              <a:solidFill>
                <a:schemeClr val="tx1">
                  <a:lumMod val="65000"/>
                  <a:lumOff val="35000"/>
                </a:schemeClr>
              </a:solidFill>
              <a:latin typeface="+mn-ea"/>
            </a:endParaRPr>
          </a:p>
          <a:p>
            <a:pPr marL="0" indent="0">
              <a:lnSpc>
                <a:spcPct val="130000"/>
              </a:lnSpc>
              <a:buNone/>
            </a:pPr>
            <a:r>
              <a:rPr lang="en-US" altLang="zh-CN" sz="2300">
                <a:solidFill>
                  <a:schemeClr val="accent1"/>
                </a:solidFill>
                <a:effectLst>
                  <a:outerShdw blurRad="38100" dist="25400" dir="5400000" algn="ctr" rotWithShape="0">
                    <a:srgbClr val="6E747A">
                      <a:alpha val="43000"/>
                    </a:srgbClr>
                  </a:outerShdw>
                </a:effectLst>
                <a:latin typeface="+mn-ea"/>
              </a:rPr>
              <a:t>2.3 Java</a:t>
            </a:r>
            <a:r>
              <a:rPr lang="zh-CN" altLang="en-US" sz="2300">
                <a:solidFill>
                  <a:schemeClr val="accent1"/>
                </a:solidFill>
                <a:effectLst>
                  <a:outerShdw blurRad="38100" dist="25400" dir="5400000" algn="ctr" rotWithShape="0">
                    <a:srgbClr val="6E747A">
                      <a:alpha val="43000"/>
                    </a:srgbClr>
                  </a:outerShdw>
                </a:effectLst>
                <a:latin typeface="+mn-ea"/>
              </a:rPr>
              <a:t>中的多态（</a:t>
            </a:r>
            <a:r>
              <a:rPr lang="en-US" altLang="zh-CN" sz="2300">
                <a:solidFill>
                  <a:schemeClr val="accent1"/>
                </a:solidFill>
                <a:effectLst>
                  <a:outerShdw blurRad="38100" dist="25400" dir="5400000" algn="ctr" rotWithShape="0">
                    <a:srgbClr val="6E747A">
                      <a:alpha val="43000"/>
                    </a:srgbClr>
                  </a:outerShdw>
                </a:effectLst>
                <a:latin typeface="+mn-ea"/>
              </a:rPr>
              <a:t>Polymorphism</a:t>
            </a:r>
            <a:r>
              <a:rPr lang="zh-CN" altLang="en-US" sz="2300">
                <a:solidFill>
                  <a:schemeClr val="accent1"/>
                </a:solidFill>
                <a:effectLst>
                  <a:outerShdw blurRad="38100" dist="25400" dir="5400000" algn="ctr" rotWithShape="0">
                    <a:srgbClr val="6E747A">
                      <a:alpha val="43000"/>
                    </a:srgbClr>
                  </a:outerShdw>
                </a:effectLst>
                <a:latin typeface="+mn-ea"/>
              </a:rPr>
              <a:t>）</a:t>
            </a:r>
            <a:r>
              <a:rPr lang="en-US" altLang="zh-CN" sz="2300">
                <a:solidFill>
                  <a:schemeClr val="tx1">
                    <a:lumMod val="65000"/>
                    <a:lumOff val="35000"/>
                  </a:schemeClr>
                </a:solidFill>
                <a:latin typeface="+mn-ea"/>
              </a:rPr>
              <a:t> </a:t>
            </a:r>
            <a:r>
              <a:rPr lang="zh-CN" altLang="en-US" sz="2300">
                <a:solidFill>
                  <a:schemeClr val="tx1">
                    <a:lumMod val="65000"/>
                    <a:lumOff val="35000"/>
                  </a:schemeClr>
                </a:solidFill>
                <a:latin typeface="+mn-ea"/>
              </a:rPr>
              <a:t> </a:t>
            </a:r>
          </a:p>
          <a:p>
            <a:pPr marL="0" indent="0">
              <a:lnSpc>
                <a:spcPct val="130000"/>
              </a:lnSpc>
              <a:buNone/>
            </a:pPr>
            <a:r>
              <a:rPr lang="en-US" altLang="zh-CN" sz="2300">
                <a:solidFill>
                  <a:schemeClr val="tx1">
                    <a:lumMod val="65000"/>
                    <a:lumOff val="35000"/>
                  </a:schemeClr>
                </a:solidFill>
                <a:latin typeface="+mn-ea"/>
              </a:rPr>
              <a:t>2.4 </a:t>
            </a:r>
            <a:r>
              <a:rPr lang="zh-CN" altLang="en-US" sz="2300">
                <a:solidFill>
                  <a:schemeClr val="tx1">
                    <a:lumMod val="65000"/>
                    <a:lumOff val="35000"/>
                  </a:schemeClr>
                </a:solidFill>
                <a:latin typeface="+mn-ea"/>
              </a:rPr>
              <a:t>泛型（</a:t>
            </a:r>
            <a:r>
              <a:rPr lang="en-US" altLang="zh-CN" sz="2300">
                <a:solidFill>
                  <a:schemeClr val="tx1">
                    <a:lumMod val="65000"/>
                    <a:lumOff val="35000"/>
                  </a:schemeClr>
                </a:solidFill>
                <a:latin typeface="+mn-ea"/>
              </a:rPr>
              <a:t>Generic type </a:t>
            </a:r>
            <a:r>
              <a:rPr lang="zh-CN" altLang="en-US" sz="2300">
                <a:solidFill>
                  <a:schemeClr val="tx1">
                    <a:lumMod val="65000"/>
                    <a:lumOff val="35000"/>
                  </a:schemeClr>
                </a:solidFill>
                <a:latin typeface="+mn-ea"/>
              </a:rPr>
              <a:t>）</a:t>
            </a:r>
            <a:endParaRPr lang="en-US" altLang="zh-CN" sz="2300">
              <a:solidFill>
                <a:schemeClr val="tx1">
                  <a:lumMod val="65000"/>
                  <a:lumOff val="35000"/>
                </a:schemeClr>
              </a:solidFill>
              <a:latin typeface="+mn-ea"/>
            </a:endParaRPr>
          </a:p>
          <a:p>
            <a:pPr marL="0" indent="0">
              <a:lnSpc>
                <a:spcPct val="130000"/>
              </a:lnSpc>
              <a:buNone/>
            </a:pPr>
            <a:r>
              <a:rPr lang="zh-CN" altLang="en-US" sz="2300">
                <a:solidFill>
                  <a:schemeClr val="tx1">
                    <a:lumMod val="65000"/>
                    <a:lumOff val="35000"/>
                  </a:schemeClr>
                </a:solidFill>
                <a:latin typeface="+mn-ea"/>
              </a:rPr>
              <a:t>2.</a:t>
            </a:r>
            <a:r>
              <a:rPr lang="en-US" altLang="zh-CN" sz="2300">
                <a:solidFill>
                  <a:schemeClr val="tx1">
                    <a:lumMod val="65000"/>
                    <a:lumOff val="35000"/>
                  </a:schemeClr>
                </a:solidFill>
                <a:latin typeface="+mn-ea"/>
              </a:rPr>
              <a:t>5 Java</a:t>
            </a:r>
            <a:r>
              <a:rPr lang="zh-CN" altLang="en-US" sz="2300">
                <a:solidFill>
                  <a:schemeClr val="tx1">
                    <a:lumMod val="65000"/>
                    <a:lumOff val="35000"/>
                  </a:schemeClr>
                </a:solidFill>
                <a:latin typeface="+mn-ea"/>
              </a:rPr>
              <a:t>容器类（</a:t>
            </a:r>
            <a:r>
              <a:rPr lang="en-US" altLang="zh-CN" sz="2300">
                <a:solidFill>
                  <a:schemeClr val="tx1">
                    <a:lumMod val="65000"/>
                    <a:lumOff val="35000"/>
                  </a:schemeClr>
                </a:solidFill>
                <a:latin typeface="+mn-ea"/>
              </a:rPr>
              <a:t>Collections</a:t>
            </a:r>
            <a:r>
              <a:rPr lang="zh-CN" altLang="en-US" sz="2300">
                <a:solidFill>
                  <a:schemeClr val="tx1">
                    <a:lumMod val="65000"/>
                    <a:lumOff val="35000"/>
                  </a:schemeClr>
                </a:solidFill>
                <a:latin typeface="+mn-ea"/>
              </a:rPr>
              <a:t>）</a:t>
            </a:r>
            <a:endParaRPr lang="en-US" altLang="zh-CN" sz="2300">
              <a:solidFill>
                <a:schemeClr val="tx1">
                  <a:lumMod val="65000"/>
                  <a:lumOff val="35000"/>
                </a:schemeClr>
              </a:solidFill>
              <a:latin typeface="+mn-ea"/>
            </a:endParaRPr>
          </a:p>
          <a:p>
            <a:pPr marL="0" indent="0">
              <a:lnSpc>
                <a:spcPct val="130000"/>
              </a:lnSpc>
              <a:buNone/>
            </a:pPr>
            <a:r>
              <a:rPr lang="en-US" altLang="zh-CN" sz="2300">
                <a:solidFill>
                  <a:schemeClr val="tx1">
                    <a:lumMod val="65000"/>
                    <a:lumOff val="35000"/>
                  </a:schemeClr>
                </a:solidFill>
                <a:latin typeface="+mn-ea"/>
              </a:rPr>
              <a:t>2.6 </a:t>
            </a:r>
            <a:r>
              <a:rPr lang="zh-CN" altLang="en-US" sz="2300">
                <a:solidFill>
                  <a:schemeClr val="tx1">
                    <a:lumMod val="65000"/>
                    <a:lumOff val="35000"/>
                  </a:schemeClr>
                </a:solidFill>
                <a:latin typeface="+mn-ea"/>
              </a:rPr>
              <a:t>抽象类与接口（</a:t>
            </a:r>
            <a:r>
              <a:rPr lang="en-US" altLang="zh-CN" sz="2300">
                <a:solidFill>
                  <a:schemeClr val="tx1">
                    <a:lumMod val="65000"/>
                    <a:lumOff val="35000"/>
                  </a:schemeClr>
                </a:solidFill>
                <a:latin typeface="+mn-ea"/>
              </a:rPr>
              <a:t>Abstract class &amp; Interface</a:t>
            </a:r>
            <a:r>
              <a:rPr lang="zh-CN" altLang="en-US" sz="2300">
                <a:solidFill>
                  <a:schemeClr val="tx1">
                    <a:lumMod val="65000"/>
                    <a:lumOff val="35000"/>
                  </a:schemeClr>
                </a:solidFill>
                <a:latin typeface="+mn-ea"/>
              </a:rPr>
              <a:t>）</a:t>
            </a:r>
            <a:endParaRPr lang="en-US" altLang="zh-CN" sz="2300">
              <a:solidFill>
                <a:schemeClr val="tx1">
                  <a:lumMod val="65000"/>
                  <a:lumOff val="35000"/>
                </a:schemeClr>
              </a:solidFill>
              <a:latin typeface="+mn-ea"/>
            </a:endParaRPr>
          </a:p>
          <a:p>
            <a:pPr marL="0" indent="0">
              <a:lnSpc>
                <a:spcPct val="130000"/>
              </a:lnSpc>
              <a:buNone/>
            </a:pPr>
            <a:r>
              <a:rPr lang="en-US" altLang="zh-CN" sz="2300">
                <a:solidFill>
                  <a:schemeClr val="tx1">
                    <a:lumMod val="65000"/>
                    <a:lumOff val="35000"/>
                  </a:schemeClr>
                </a:solidFill>
                <a:latin typeface="+mn-ea"/>
              </a:rPr>
              <a:t>2.7 </a:t>
            </a:r>
            <a:r>
              <a:rPr lang="en-US" altLang="zh-CN" sz="2300">
                <a:solidFill>
                  <a:schemeClr val="tx1">
                    <a:lumMod val="65000"/>
                    <a:lumOff val="35000"/>
                  </a:schemeClr>
                </a:solidFill>
                <a:latin typeface="+mn-ea"/>
                <a:sym typeface="+mn-ea"/>
              </a:rPr>
              <a:t>Java</a:t>
            </a:r>
            <a:r>
              <a:rPr lang="zh-CN" sz="2300">
                <a:solidFill>
                  <a:schemeClr val="tx1">
                    <a:lumMod val="65000"/>
                    <a:lumOff val="35000"/>
                  </a:schemeClr>
                </a:solidFill>
                <a:latin typeface="+mn-ea"/>
                <a:sym typeface="+mn-ea"/>
              </a:rPr>
              <a:t>新特性</a:t>
            </a:r>
            <a:endParaRPr lang="en-US" altLang="zh-CN" sz="2300">
              <a:solidFill>
                <a:schemeClr val="tx1">
                  <a:lumMod val="65000"/>
                  <a:lumOff val="35000"/>
                </a:schemeClr>
              </a:solidFill>
              <a:latin typeface="+mn-ea"/>
            </a:endParaRPr>
          </a:p>
          <a:p>
            <a:pPr eaLnBrk="1" hangingPunct="1"/>
            <a:endParaRPr lang="en-US" altLang="zh-CN" sz="2300">
              <a:solidFill>
                <a:schemeClr val="tx1">
                  <a:lumMod val="65000"/>
                  <a:lumOff val="35000"/>
                </a:schemeClr>
              </a:solidFill>
              <a:latin typeface="+mn-ea"/>
            </a:endParaRPr>
          </a:p>
        </p:txBody>
      </p:sp>
      <p:sp>
        <p:nvSpPr>
          <p:cNvPr id="2" name="文本占位符 1"/>
          <p:cNvSpPr>
            <a:spLocks noGrp="1"/>
          </p:cNvSpPr>
          <p:nvPr>
            <p:ph type="body" sz="quarter" idx="13"/>
          </p:nvPr>
        </p:nvSpPr>
        <p:spPr/>
        <p:txBody>
          <a:bodyPr/>
          <a:lstStyle/>
          <a:p>
            <a:r>
              <a:rPr lang="zh-CN" altLang="en-US">
                <a:sym typeface="+mn-ea"/>
              </a:rPr>
              <a:t>第二单元</a:t>
            </a:r>
            <a:r>
              <a:rPr lang="en-US" altLang="zh-CN">
                <a:sym typeface="+mn-ea"/>
              </a:rPr>
              <a:t> </a:t>
            </a:r>
            <a:r>
              <a:rPr lang="zh-CN" altLang="en-US">
                <a:sym typeface="+mn-ea"/>
              </a:rPr>
              <a:t>类的实现</a:t>
            </a:r>
            <a:endParaRPr lang="zh-CN" altLang="en-US"/>
          </a:p>
        </p:txBody>
      </p:sp>
      <p:sp>
        <p:nvSpPr>
          <p:cNvPr id="7178" name="AutoShape 10"/>
          <p:cNvSpPr/>
          <p:nvPr/>
        </p:nvSpPr>
        <p:spPr>
          <a:xfrm>
            <a:off x="6498908" y="2986405"/>
            <a:ext cx="2303462" cy="792163"/>
          </a:xfrm>
          <a:prstGeom prst="cloudCallout">
            <a:avLst>
              <a:gd name="adj1" fmla="val -93762"/>
              <a:gd name="adj2" fmla="val 15410"/>
            </a:avLst>
          </a:prstGeom>
          <a:solidFill>
            <a:schemeClr val="bg2"/>
          </a:solidFill>
          <a:ln w="9525" cap="flat" cmpd="sng">
            <a:solidFill>
              <a:schemeClr val="tx1"/>
            </a:solidFill>
            <a:prstDash val="solid"/>
            <a:round/>
            <a:headEnd type="none" w="med" len="med"/>
            <a:tailEnd type="none" w="med" len="med"/>
          </a:ln>
        </p:spPr>
        <p:txBody>
          <a:bodyPr anchor="t" anchorCtr="0"/>
          <a:lstStyle/>
          <a:p>
            <a:pPr algn="ctr"/>
            <a:r>
              <a:rPr lang="zh-CN" altLang="en-US" sz="2000" b="1" dirty="0">
                <a:latin typeface="等线" panose="02010600030101010101" charset="-122"/>
                <a:ea typeface="等线" panose="02010600030101010101" charset="-122"/>
              </a:rPr>
              <a:t>多态性</a:t>
            </a:r>
          </a:p>
        </p:txBody>
      </p:sp>
      <p:sp>
        <p:nvSpPr>
          <p:cNvPr id="10" name="日期占位符 9"/>
          <p:cNvSpPr>
            <a:spLocks noGrp="1"/>
          </p:cNvSpPr>
          <p:nvPr>
            <p:ph type="dt" sz="half" idx="10"/>
            <p:custDataLst>
              <p:tags r:id="rId1"/>
            </p:custDataLst>
          </p:nvPr>
        </p:nvSpPr>
        <p:spPr>
          <a:xfrm>
            <a:off x="628650" y="6432550"/>
            <a:ext cx="2057400" cy="365125"/>
          </a:xfrm>
        </p:spPr>
        <p:txBody>
          <a:bodyPr/>
          <a:lstStyle/>
          <a:p>
            <a:fld id="{8BEB6EB5-CC0D-C94C-91B9-9EA1B45E848E}" type="datetime1">
              <a:rPr kumimoji="1" lang="zh-CN" altLang="en-US" smtClean="0"/>
              <a:t>2024/10/16</a:t>
            </a:fld>
            <a:endParaRPr kumimoji="1" lang="zh-CN" altLang="en-US"/>
          </a:p>
        </p:txBody>
      </p:sp>
      <p:sp>
        <p:nvSpPr>
          <p:cNvPr id="3" name="页脚占位符 2"/>
          <p:cNvSpPr>
            <a:spLocks noGrp="1"/>
          </p:cNvSpPr>
          <p:nvPr>
            <p:ph type="ftr" sz="quarter" idx="11"/>
            <p:custDataLst>
              <p:tags r:id="rId2"/>
            </p:custDataLst>
          </p:nvPr>
        </p:nvSpPr>
        <p:spPr>
          <a:xfrm>
            <a:off x="3028950" y="6432550"/>
            <a:ext cx="3086100" cy="365125"/>
          </a:xfrm>
        </p:spPr>
        <p:txBody>
          <a:bodyPr/>
          <a:lstStyle/>
          <a:p>
            <a:r>
              <a:rPr kumimoji="1" lang="zh-CN" altLang="en-US" dirty="0"/>
              <a:t>西北工业大学软件学院</a:t>
            </a:r>
          </a:p>
        </p:txBody>
      </p:sp>
      <p:sp>
        <p:nvSpPr>
          <p:cNvPr id="16" name="灯片编号占位符 15"/>
          <p:cNvSpPr>
            <a:spLocks noGrp="1"/>
          </p:cNvSpPr>
          <p:nvPr>
            <p:ph type="sldNum" sz="quarter" idx="12"/>
            <p:custDataLst>
              <p:tags r:id="rId3"/>
            </p:custDataLst>
          </p:nvPr>
        </p:nvSpPr>
        <p:spPr>
          <a:xfrm>
            <a:off x="6457950" y="6432550"/>
            <a:ext cx="2057400" cy="365125"/>
          </a:xfrm>
        </p:spPr>
        <p:txBody>
          <a:bodyPr/>
          <a:lstStyle/>
          <a:p>
            <a:fld id="{5A1A6423-77BD-D842-A714-25250E903C41}" type="slidenum">
              <a:rPr kumimoji="1" lang="zh-CN" altLang="en-US" smtClean="0"/>
              <a:t>137</a:t>
            </a:fld>
            <a:endParaRPr kumimoji="1"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6" fill="hold" grpId="0" nodeType="clickEffect">
                                  <p:stCondLst>
                                    <p:cond delay="0"/>
                                  </p:stCondLst>
                                  <p:childTnLst>
                                    <p:set>
                                      <p:cBhvr>
                                        <p:cTn id="6" dur="1" fill="hold">
                                          <p:stCondLst>
                                            <p:cond delay="0"/>
                                          </p:stCondLst>
                                        </p:cTn>
                                        <p:tgtEl>
                                          <p:spTgt spid="7178"/>
                                        </p:tgtEl>
                                        <p:attrNameLst>
                                          <p:attrName>style.visibility</p:attrName>
                                        </p:attrNameLst>
                                      </p:cBhvr>
                                      <p:to>
                                        <p:strVal val="visible"/>
                                      </p:to>
                                    </p:set>
                                    <p:animEffect transition="in" filter="barn(inHorizontal)">
                                      <p:cBhvr>
                                        <p:cTn id="7" dur="500"/>
                                        <p:tgtEl>
                                          <p:spTgt spid="71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8" grpId="0" bldLvl="0" animBg="1"/>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内容占位符 7"/>
          <p:cNvSpPr>
            <a:spLocks noGrp="1"/>
          </p:cNvSpPr>
          <p:nvPr>
            <p:ph idx="1"/>
          </p:nvPr>
        </p:nvSpPr>
        <p:spPr/>
        <p:txBody>
          <a:bodyPr/>
          <a:lstStyle/>
          <a:p>
            <a:r>
              <a:rPr lang="zh-CN" altLang="en-US">
                <a:solidFill>
                  <a:srgbClr val="034EA2"/>
                </a:solidFill>
                <a:effectLst/>
              </a:rPr>
              <a:t>本节培养目标</a:t>
            </a:r>
            <a:endParaRPr lang="zh-CN" altLang="en-US" sz="2400">
              <a:solidFill>
                <a:srgbClr val="034EA2"/>
              </a:solidFill>
              <a:effectLst/>
            </a:endParaRPr>
          </a:p>
        </p:txBody>
      </p:sp>
      <p:sp>
        <p:nvSpPr>
          <p:cNvPr id="9" name="标题 8"/>
          <p:cNvSpPr>
            <a:spLocks noGrp="1"/>
          </p:cNvSpPr>
          <p:nvPr>
            <p:ph type="title"/>
          </p:nvPr>
        </p:nvSpPr>
        <p:spPr/>
        <p:txBody>
          <a:bodyPr/>
          <a:lstStyle/>
          <a:p>
            <a:r>
              <a:rPr lang="en-US" altLang="zh-CN">
                <a:sym typeface="+mn-ea"/>
              </a:rPr>
              <a:t>2.3 Java</a:t>
            </a:r>
            <a:r>
              <a:rPr lang="zh-CN" altLang="en-US">
                <a:sym typeface="+mn-ea"/>
              </a:rPr>
              <a:t>中的多态</a:t>
            </a:r>
            <a:endParaRPr lang="en-US" altLang="zh-CN">
              <a:sym typeface="+mn-ea"/>
            </a:endParaRPr>
          </a:p>
        </p:txBody>
      </p:sp>
      <p:sp>
        <p:nvSpPr>
          <p:cNvPr id="5" name="日期占位符 4"/>
          <p:cNvSpPr>
            <a:spLocks noGrp="1"/>
          </p:cNvSpPr>
          <p:nvPr>
            <p:ph type="dt" sz="half" idx="10"/>
          </p:nvPr>
        </p:nvSpPr>
        <p:spPr/>
        <p:txBody>
          <a:bodyPr/>
          <a:lstStyle/>
          <a:p>
            <a:fld id="{8BEB6EB5-CC0D-C94C-91B9-9EA1B45E848E}" type="datetime1">
              <a:rPr kumimoji="1" lang="zh-CN" altLang="en-US" smtClean="0"/>
              <a:t>2024/10/16</a:t>
            </a:fld>
            <a:endParaRPr kumimoji="1" lang="zh-CN" altLang="en-US" sz="900"/>
          </a:p>
        </p:txBody>
      </p:sp>
      <p:sp>
        <p:nvSpPr>
          <p:cNvPr id="6" name="页脚占位符 5"/>
          <p:cNvSpPr>
            <a:spLocks noGrp="1"/>
          </p:cNvSpPr>
          <p:nvPr>
            <p:ph type="ftr" sz="quarter" idx="11"/>
          </p:nvPr>
        </p:nvSpPr>
        <p:spPr/>
        <p:txBody>
          <a:bodyPr/>
          <a:lstStyle/>
          <a:p>
            <a:r>
              <a:rPr kumimoji="1" lang="zh-CN" altLang="en-US" dirty="0"/>
              <a:t>西北工业大学软件学院</a:t>
            </a:r>
            <a:endParaRPr kumimoji="1" lang="zh-CN" altLang="en-US" sz="900" dirty="0"/>
          </a:p>
        </p:txBody>
      </p:sp>
      <p:sp>
        <p:nvSpPr>
          <p:cNvPr id="7" name="灯片编号占位符 6"/>
          <p:cNvSpPr>
            <a:spLocks noGrp="1"/>
          </p:cNvSpPr>
          <p:nvPr>
            <p:ph type="sldNum" sz="quarter" idx="12"/>
          </p:nvPr>
        </p:nvSpPr>
        <p:spPr/>
        <p:txBody>
          <a:bodyPr/>
          <a:lstStyle/>
          <a:p>
            <a:fld id="{5A1A6423-77BD-D842-A714-25250E903C41}" type="slidenum">
              <a:rPr kumimoji="1" lang="zh-CN" altLang="en-US" smtClean="0"/>
              <a:t>138</a:t>
            </a:fld>
            <a:endParaRPr kumimoji="1" lang="zh-CN" altLang="en-US" sz="900"/>
          </a:p>
        </p:txBody>
      </p:sp>
      <p:sp>
        <p:nvSpPr>
          <p:cNvPr id="2" name="卷形: 水平 1"/>
          <p:cNvSpPr/>
          <p:nvPr>
            <p:custDataLst>
              <p:tags r:id="rId1"/>
            </p:custDataLst>
          </p:nvPr>
        </p:nvSpPr>
        <p:spPr>
          <a:xfrm>
            <a:off x="628650" y="1433830"/>
            <a:ext cx="7743825" cy="4744720"/>
          </a:xfrm>
          <a:prstGeom prst="horizontalScroll">
            <a:avLst>
              <a:gd name="adj" fmla="val 12500"/>
            </a:avLst>
          </a:prstGeom>
          <a:noFill/>
          <a:ln w="25400" cap="flat" cmpd="sng">
            <a:solidFill>
              <a:schemeClr val="hlink"/>
            </a:solidFill>
            <a:prstDash val="sysDot"/>
            <a:round/>
            <a:headEnd type="none" w="med" len="med"/>
            <a:tailEnd type="none" w="med" len="med"/>
          </a:ln>
        </p:spPr>
        <p:txBody>
          <a:bodyPr anchor="t" anchorCtr="0"/>
          <a:lstStyle/>
          <a:p>
            <a:pPr marL="469900" indent="-469900">
              <a:lnSpc>
                <a:spcPct val="75000"/>
              </a:lnSpc>
              <a:spcBef>
                <a:spcPct val="20000"/>
              </a:spcBef>
              <a:buClr>
                <a:schemeClr val="accent2"/>
              </a:buClr>
              <a:buFont typeface="Wingdings" panose="05000000000000000000" pitchFamily="2" charset="2"/>
            </a:pPr>
            <a:endParaRPr lang="zh-CN" altLang="en-US" b="1" dirty="0">
              <a:latin typeface="Times New Roman" panose="02020603050405020304" pitchFamily="18" charset="0"/>
              <a:ea typeface="宋体" panose="02010600030101010101" pitchFamily="2" charset="-122"/>
            </a:endParaRPr>
          </a:p>
        </p:txBody>
      </p:sp>
      <p:sp>
        <p:nvSpPr>
          <p:cNvPr id="3" name="矩形 2"/>
          <p:cNvSpPr/>
          <p:nvPr>
            <p:custDataLst>
              <p:tags r:id="rId2"/>
            </p:custDataLst>
          </p:nvPr>
        </p:nvSpPr>
        <p:spPr>
          <a:xfrm>
            <a:off x="977900" y="2193290"/>
            <a:ext cx="7188200" cy="1529715"/>
          </a:xfrm>
          <a:prstGeom prst="rect">
            <a:avLst/>
          </a:prstGeom>
        </p:spPr>
        <p:txBody>
          <a:bodyPr wrap="square">
            <a:spAutoFit/>
          </a:bodyPr>
          <a:lstStyle/>
          <a:p>
            <a:pPr marL="971550" lvl="1" indent="-514350">
              <a:lnSpc>
                <a:spcPct val="130000"/>
              </a:lnSpc>
              <a:buAutoNum type="arabicPeriod"/>
            </a:pPr>
            <a:r>
              <a:rPr lang="en-US" altLang="zh-CN" sz="2400" b="1">
                <a:latin typeface="等线" panose="02010600030101010101" charset="-122"/>
                <a:ea typeface="等线" panose="02010600030101010101" charset="-122"/>
                <a:cs typeface="等线" panose="02010600030101010101" charset="-122"/>
              </a:rPr>
              <a:t>Java</a:t>
            </a:r>
            <a:r>
              <a:rPr lang="zh-CN" altLang="en-US" sz="2400" b="1">
                <a:latin typeface="等线" panose="02010600030101010101" charset="-122"/>
                <a:ea typeface="等线" panose="02010600030101010101" charset="-122"/>
                <a:cs typeface="等线" panose="02010600030101010101" charset="-122"/>
              </a:rPr>
              <a:t>语言中如何实现多态性</a:t>
            </a:r>
            <a:endParaRPr lang="en-US" altLang="zh-CN" sz="2400" b="1">
              <a:latin typeface="等线" panose="02010600030101010101" charset="-122"/>
              <a:ea typeface="等线" panose="02010600030101010101" charset="-122"/>
              <a:cs typeface="等线" panose="02010600030101010101" charset="-122"/>
            </a:endParaRPr>
          </a:p>
          <a:p>
            <a:pPr marL="971550" lvl="1" indent="-514350">
              <a:lnSpc>
                <a:spcPct val="130000"/>
              </a:lnSpc>
              <a:buAutoNum type="arabicPeriod"/>
            </a:pPr>
            <a:r>
              <a:rPr lang="zh-CN" sz="2400" b="1">
                <a:latin typeface="等线" panose="02010600030101010101" charset="-122"/>
                <a:ea typeface="等线" panose="02010600030101010101" charset="-122"/>
                <a:cs typeface="等线" panose="02010600030101010101" charset="-122"/>
                <a:sym typeface="+mn-ea"/>
              </a:rPr>
              <a:t>多态方法的调用</a:t>
            </a:r>
            <a:endParaRPr lang="en-US" altLang="zh-CN" sz="2400" b="1">
              <a:latin typeface="等线" panose="02010600030101010101" charset="-122"/>
              <a:ea typeface="等线" panose="02010600030101010101" charset="-122"/>
              <a:cs typeface="等线" panose="02010600030101010101" charset="-122"/>
            </a:endParaRPr>
          </a:p>
          <a:p>
            <a:pPr marL="971550" lvl="1" indent="-514350">
              <a:lnSpc>
                <a:spcPct val="130000"/>
              </a:lnSpc>
              <a:buAutoNum type="arabicPeriod"/>
            </a:pPr>
            <a:endParaRPr lang="zh-CN" altLang="en-US" sz="2400" b="1" kern="100" noProof="0" dirty="0">
              <a:ln>
                <a:noFill/>
              </a:ln>
              <a:effectLst/>
              <a:uLnTx/>
              <a:uFillTx/>
              <a:latin typeface="等线" panose="02010600030101010101" charset="-122"/>
              <a:ea typeface="等线" panose="02010600030101010101" charset="-122"/>
              <a:cs typeface="等线" panose="02010600030101010101" charset="-122"/>
              <a:sym typeface="+mn-ea"/>
            </a:endParaRPr>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a:bodyPr>
          <a:lstStyle/>
          <a:p>
            <a:pPr>
              <a:lnSpc>
                <a:spcPct val="120000"/>
              </a:lnSpc>
            </a:pPr>
            <a:r>
              <a:rPr lang="zh-CN" altLang="en-US" sz="2800">
                <a:solidFill>
                  <a:srgbClr val="034DA0"/>
                </a:solidFill>
                <a:effectLst/>
                <a:sym typeface="+mn-ea"/>
              </a:rPr>
              <a:t>多态性</a:t>
            </a:r>
            <a:r>
              <a:rPr lang="zh-CN" altLang="en-US" sz="2400">
                <a:solidFill>
                  <a:srgbClr val="034DA0"/>
                </a:solidFill>
                <a:effectLst/>
                <a:sym typeface="+mn-ea"/>
              </a:rPr>
              <a:t>，polymorphism</a:t>
            </a:r>
            <a:r>
              <a:rPr lang="zh-CN" sz="2400">
                <a:effectLst/>
                <a:sym typeface="+mn-ea"/>
              </a:rPr>
              <a:t>在韦氏词典中的定义：</a:t>
            </a:r>
            <a:r>
              <a:rPr lang="en-US" altLang="zh-CN" sz="2400">
                <a:sym typeface="+mn-ea"/>
              </a:rPr>
              <a:t> “</a:t>
            </a:r>
            <a:r>
              <a:rPr lang="en-US" altLang="zh-CN" sz="2400">
                <a:solidFill>
                  <a:srgbClr val="034DA0"/>
                </a:solidFill>
                <a:effectLst/>
                <a:sym typeface="+mn-ea"/>
              </a:rPr>
              <a:t>the quality or state</a:t>
            </a:r>
            <a:r>
              <a:rPr lang="en-US" altLang="zh-CN" sz="2400">
                <a:sym typeface="+mn-ea"/>
              </a:rPr>
              <a:t> of being able to assume </a:t>
            </a:r>
            <a:r>
              <a:rPr lang="en-US" altLang="zh-CN" sz="2400">
                <a:solidFill>
                  <a:srgbClr val="034DA0"/>
                </a:solidFill>
                <a:effectLst/>
                <a:sym typeface="+mn-ea"/>
              </a:rPr>
              <a:t>different forms</a:t>
            </a:r>
            <a:r>
              <a:rPr lang="en-US" altLang="zh-CN" sz="2400">
                <a:sym typeface="+mn-ea"/>
              </a:rPr>
              <a:t>.”</a:t>
            </a:r>
            <a:endParaRPr lang="en-US" altLang="zh-CN" sz="2400"/>
          </a:p>
          <a:p>
            <a:pPr>
              <a:lnSpc>
                <a:spcPct val="120000"/>
              </a:lnSpc>
            </a:pPr>
            <a:r>
              <a:rPr lang="zh-CN" altLang="en-US" sz="2400">
                <a:sym typeface="+mn-ea"/>
              </a:rPr>
              <a:t>在面向对象的编程语言中，多态性是关键特性之一</a:t>
            </a:r>
            <a:endParaRPr lang="zh-CN" altLang="en-US" sz="2400">
              <a:solidFill>
                <a:schemeClr val="accent1"/>
              </a:solidFill>
              <a:effectLst>
                <a:outerShdw blurRad="38100" dist="25400" dir="5400000" algn="ctr" rotWithShape="0">
                  <a:srgbClr val="6E747A">
                    <a:alpha val="43000"/>
                  </a:srgbClr>
                </a:outerShdw>
              </a:effectLst>
              <a:sym typeface="+mn-ea"/>
            </a:endParaRPr>
          </a:p>
        </p:txBody>
      </p:sp>
      <p:sp>
        <p:nvSpPr>
          <p:cNvPr id="3" name="标题 2"/>
          <p:cNvSpPr>
            <a:spLocks noGrp="1"/>
          </p:cNvSpPr>
          <p:nvPr>
            <p:ph type="title"/>
          </p:nvPr>
        </p:nvSpPr>
        <p:spPr/>
        <p:txBody>
          <a:bodyPr/>
          <a:lstStyle/>
          <a:p>
            <a:r>
              <a:rPr lang="en-US" altLang="zh-CN"/>
              <a:t>2.3.1 </a:t>
            </a:r>
            <a:r>
              <a:rPr lang="zh-CN" altLang="en-US"/>
              <a:t>多态性</a:t>
            </a:r>
            <a:r>
              <a:rPr lang="en-US" altLang="zh-CN"/>
              <a:t> </a:t>
            </a:r>
            <a:r>
              <a:rPr lang="en-US" altLang="zh-CN" sz="2400"/>
              <a:t>1/1</a:t>
            </a:r>
          </a:p>
        </p:txBody>
      </p:sp>
      <p:sp>
        <p:nvSpPr>
          <p:cNvPr id="9" name="日期占位符 8"/>
          <p:cNvSpPr>
            <a:spLocks noGrp="1"/>
          </p:cNvSpPr>
          <p:nvPr>
            <p:ph type="dt" sz="half" idx="10"/>
            <p:custDataLst>
              <p:tags r:id="rId1"/>
            </p:custDataLst>
          </p:nvPr>
        </p:nvSpPr>
        <p:spPr/>
        <p:txBody>
          <a:bodyPr/>
          <a:lstStyle/>
          <a:p>
            <a:fld id="{8BEB6EB5-CC0D-C94C-91B9-9EA1B45E848E}" type="datetime1">
              <a:rPr kumimoji="1" lang="zh-CN" altLang="en-US" smtClean="0"/>
              <a:t>2024/10/16</a:t>
            </a:fld>
            <a:endParaRPr kumimoji="1" lang="zh-CN" altLang="en-US" sz="900"/>
          </a:p>
        </p:txBody>
      </p:sp>
      <p:sp>
        <p:nvSpPr>
          <p:cNvPr id="10" name="页脚占位符 9"/>
          <p:cNvSpPr>
            <a:spLocks noGrp="1"/>
          </p:cNvSpPr>
          <p:nvPr>
            <p:ph type="ftr" sz="quarter" idx="11"/>
            <p:custDataLst>
              <p:tags r:id="rId2"/>
            </p:custDataLst>
          </p:nvPr>
        </p:nvSpPr>
        <p:spPr/>
        <p:txBody>
          <a:bodyPr/>
          <a:lstStyle/>
          <a:p>
            <a:r>
              <a:rPr kumimoji="1" lang="zh-CN" altLang="en-US" dirty="0"/>
              <a:t>西北工业大学软件学院</a:t>
            </a:r>
            <a:endParaRPr kumimoji="1" lang="zh-CN" altLang="en-US" sz="900" dirty="0"/>
          </a:p>
        </p:txBody>
      </p:sp>
      <p:sp>
        <p:nvSpPr>
          <p:cNvPr id="11" name="灯片编号占位符 10"/>
          <p:cNvSpPr>
            <a:spLocks noGrp="1"/>
          </p:cNvSpPr>
          <p:nvPr>
            <p:ph type="sldNum" sz="quarter" idx="12"/>
            <p:custDataLst>
              <p:tags r:id="rId3"/>
            </p:custDataLst>
          </p:nvPr>
        </p:nvSpPr>
        <p:spPr/>
        <p:txBody>
          <a:bodyPr/>
          <a:lstStyle/>
          <a:p>
            <a:fld id="{5A1A6423-77BD-D842-A714-25250E903C41}" type="slidenum">
              <a:rPr kumimoji="1" lang="zh-CN" altLang="en-US" smtClean="0"/>
              <a:t>139</a:t>
            </a:fld>
            <a:endParaRPr kumimoji="1" lang="zh-CN" altLang="en-US" sz="900"/>
          </a:p>
        </p:txBody>
      </p:sp>
      <p:pic>
        <p:nvPicPr>
          <p:cNvPr id="4" name="图片 3">
            <a:extLst>
              <a:ext uri="{FF2B5EF4-FFF2-40B4-BE49-F238E27FC236}">
                <a16:creationId xmlns:a16="http://schemas.microsoft.com/office/drawing/2014/main" id="{E1612ED9-9DD6-5BF6-BEE4-BE4F6B118EB4}"/>
              </a:ext>
            </a:extLst>
          </p:cNvPr>
          <p:cNvPicPr>
            <a:picLocks noChangeAspect="1"/>
          </p:cNvPicPr>
          <p:nvPr/>
        </p:nvPicPr>
        <p:blipFill>
          <a:blip r:embed="rId5"/>
          <a:stretch>
            <a:fillRect/>
          </a:stretch>
        </p:blipFill>
        <p:spPr>
          <a:xfrm>
            <a:off x="609272" y="2943258"/>
            <a:ext cx="8048796" cy="3366737"/>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marL="0" indent="0">
              <a:lnSpc>
                <a:spcPct val="140000"/>
              </a:lnSpc>
              <a:buNone/>
            </a:pPr>
            <a:r>
              <a:rPr lang="zh-CN" altLang="en-US" sz="2800">
                <a:solidFill>
                  <a:srgbClr val="034DA0"/>
                </a:solidFill>
              </a:rPr>
              <a:t>封装</a:t>
            </a:r>
          </a:p>
          <a:p>
            <a:pPr>
              <a:lnSpc>
                <a:spcPct val="140000"/>
              </a:lnSpc>
            </a:pPr>
            <a:r>
              <a:rPr lang="zh-CN" altLang="en-US" sz="2400"/>
              <a:t>将</a:t>
            </a:r>
            <a:r>
              <a:rPr lang="zh-CN" altLang="en-US" sz="2400">
                <a:solidFill>
                  <a:srgbClr val="034EA2"/>
                </a:solidFill>
              </a:rPr>
              <a:t>数据</a:t>
            </a:r>
            <a:r>
              <a:rPr lang="zh-CN" altLang="en-US" sz="2400"/>
              <a:t>和操作数据的</a:t>
            </a:r>
            <a:r>
              <a:rPr lang="zh-CN" altLang="en-US" sz="2400">
                <a:solidFill>
                  <a:srgbClr val="034EA2"/>
                </a:solidFill>
              </a:rPr>
              <a:t>方法</a:t>
            </a:r>
            <a:r>
              <a:rPr lang="zh-CN" altLang="en-US" sz="2400"/>
              <a:t>进行有机结合, 隐藏对象的</a:t>
            </a:r>
            <a:r>
              <a:rPr lang="zh-CN" altLang="en-US" sz="2400">
                <a:solidFill>
                  <a:srgbClr val="034EA2"/>
                </a:solidFill>
              </a:rPr>
              <a:t>属性</a:t>
            </a:r>
            <a:r>
              <a:rPr lang="zh-CN" altLang="en-US" sz="2400"/>
              <a:t>和</a:t>
            </a:r>
            <a:r>
              <a:rPr lang="zh-CN" altLang="en-US" sz="2400">
                <a:solidFill>
                  <a:srgbClr val="034EA2"/>
                </a:solidFill>
              </a:rPr>
              <a:t>实现细节</a:t>
            </a:r>
            <a:r>
              <a:rPr lang="zh-CN" altLang="en-US" sz="2400"/>
              <a:t>，仅对外公开接口，控制在程序中属性的读取和修改的</a:t>
            </a:r>
            <a:r>
              <a:rPr lang="zh-CN" altLang="en-US" sz="2400">
                <a:solidFill>
                  <a:srgbClr val="034EA2"/>
                </a:solidFill>
              </a:rPr>
              <a:t>访问级别</a:t>
            </a:r>
            <a:r>
              <a:rPr lang="zh-CN" altLang="en-US" sz="2400"/>
              <a:t>，使用者只能通过公开的接口和对象进行交互操作</a:t>
            </a:r>
          </a:p>
          <a:p>
            <a:pPr>
              <a:lnSpc>
                <a:spcPct val="140000"/>
              </a:lnSpc>
            </a:pPr>
            <a:r>
              <a:rPr lang="zh-CN" altLang="en-US" sz="2400"/>
              <a:t>上一单元中，我们用面向对象的分析方法，根据软件需求中的功能描述，对现实事物进行静态建模，并表述为</a:t>
            </a:r>
            <a:r>
              <a:rPr lang="en-US" altLang="zh-CN" sz="2400"/>
              <a:t>UML</a:t>
            </a:r>
            <a:r>
              <a:rPr lang="zh-CN" altLang="en-US" sz="2400"/>
              <a:t>类图</a:t>
            </a:r>
          </a:p>
          <a:p>
            <a:pPr>
              <a:lnSpc>
                <a:spcPct val="140000"/>
              </a:lnSpc>
            </a:pPr>
            <a:r>
              <a:rPr lang="zh-CN" altLang="en-US" sz="2400"/>
              <a:t>本节重点讨论：</a:t>
            </a:r>
            <a:r>
              <a:rPr lang="en-US" altLang="zh-CN" sz="2400">
                <a:solidFill>
                  <a:srgbClr val="034DA0"/>
                </a:solidFill>
              </a:rPr>
              <a:t>UML</a:t>
            </a:r>
            <a:r>
              <a:rPr lang="zh-CN" altLang="en-US" sz="2400">
                <a:solidFill>
                  <a:srgbClr val="034DA0"/>
                </a:solidFill>
              </a:rPr>
              <a:t>类图</a:t>
            </a:r>
            <a:r>
              <a:rPr lang="en-US" altLang="zh-CN" sz="2400">
                <a:solidFill>
                  <a:srgbClr val="034DA0"/>
                </a:solidFill>
              </a:rPr>
              <a:t>              Java</a:t>
            </a:r>
            <a:r>
              <a:rPr lang="zh-CN" altLang="en-US" sz="2400">
                <a:solidFill>
                  <a:srgbClr val="034DA0"/>
                </a:solidFill>
              </a:rPr>
              <a:t>代码</a:t>
            </a:r>
          </a:p>
        </p:txBody>
      </p:sp>
      <p:sp>
        <p:nvSpPr>
          <p:cNvPr id="3" name="标题 2"/>
          <p:cNvSpPr>
            <a:spLocks noGrp="1"/>
          </p:cNvSpPr>
          <p:nvPr>
            <p:ph type="title"/>
          </p:nvPr>
        </p:nvSpPr>
        <p:spPr/>
        <p:txBody>
          <a:bodyPr/>
          <a:lstStyle/>
          <a:p>
            <a:r>
              <a:rPr lang="en-US" altLang="zh-CN">
                <a:sym typeface="+mn-ea"/>
              </a:rPr>
              <a:t>2.1.2 </a:t>
            </a:r>
            <a:r>
              <a:rPr lang="zh-CN" altLang="en-US">
                <a:sym typeface="+mn-ea"/>
              </a:rPr>
              <a:t>封装</a:t>
            </a:r>
            <a:r>
              <a:rPr lang="en-US" altLang="zh-CN">
                <a:sym typeface="+mn-ea"/>
              </a:rPr>
              <a:t> </a:t>
            </a:r>
            <a:r>
              <a:rPr lang="en-US" altLang="zh-CN" sz="2400">
                <a:sym typeface="+mn-ea"/>
              </a:rPr>
              <a:t>1/3</a:t>
            </a:r>
          </a:p>
        </p:txBody>
      </p:sp>
      <p:sp>
        <p:nvSpPr>
          <p:cNvPr id="4" name="日期占位符 3"/>
          <p:cNvSpPr>
            <a:spLocks noGrp="1"/>
          </p:cNvSpPr>
          <p:nvPr>
            <p:ph type="dt" sz="half" idx="10"/>
          </p:nvPr>
        </p:nvSpPr>
        <p:spPr/>
        <p:txBody>
          <a:bodyPr/>
          <a:lstStyle/>
          <a:p>
            <a:fld id="{8BEB6EB5-CC0D-C94C-91B9-9EA1B45E848E}" type="datetime1">
              <a:rPr kumimoji="1" lang="zh-CN" altLang="en-US" smtClean="0"/>
              <a:t>2024/10/16</a:t>
            </a:fld>
            <a:endParaRPr kumimoji="1" lang="zh-CN" altLang="en-US" sz="900"/>
          </a:p>
        </p:txBody>
      </p:sp>
      <p:sp>
        <p:nvSpPr>
          <p:cNvPr id="5" name="页脚占位符 4"/>
          <p:cNvSpPr>
            <a:spLocks noGrp="1"/>
          </p:cNvSpPr>
          <p:nvPr>
            <p:ph type="ftr" sz="quarter" idx="11"/>
          </p:nvPr>
        </p:nvSpPr>
        <p:spPr/>
        <p:txBody>
          <a:bodyPr/>
          <a:lstStyle/>
          <a:p>
            <a:r>
              <a:rPr kumimoji="1" lang="zh-CN" altLang="en-US" dirty="0"/>
              <a:t>西北工业大学软件学院</a:t>
            </a:r>
            <a:endParaRPr kumimoji="1" lang="zh-CN" altLang="en-US" sz="900" dirty="0"/>
          </a:p>
        </p:txBody>
      </p:sp>
      <p:sp>
        <p:nvSpPr>
          <p:cNvPr id="6" name="灯片编号占位符 5"/>
          <p:cNvSpPr>
            <a:spLocks noGrp="1"/>
          </p:cNvSpPr>
          <p:nvPr>
            <p:ph type="sldNum" sz="quarter" idx="12"/>
          </p:nvPr>
        </p:nvSpPr>
        <p:spPr/>
        <p:txBody>
          <a:bodyPr/>
          <a:lstStyle/>
          <a:p>
            <a:fld id="{5A1A6423-77BD-D842-A714-25250E903C41}" type="slidenum">
              <a:rPr kumimoji="1" lang="zh-CN" altLang="en-US" smtClean="0"/>
              <a:t>14</a:t>
            </a:fld>
            <a:endParaRPr kumimoji="1" lang="zh-CN" altLang="en-US" sz="900"/>
          </a:p>
        </p:txBody>
      </p:sp>
      <p:sp>
        <p:nvSpPr>
          <p:cNvPr id="7" name="右箭头 6"/>
          <p:cNvSpPr/>
          <p:nvPr/>
        </p:nvSpPr>
        <p:spPr>
          <a:xfrm>
            <a:off x="4082415" y="5504180"/>
            <a:ext cx="979170" cy="232410"/>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dissolve">
                                      <p:cBhvr>
                                        <p:cTn id="7" dur="500"/>
                                        <p:tgtEl>
                                          <p:spTgt spid="2">
                                            <p:txEl>
                                              <p:pRg st="2" end="2"/>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2">
                                            <p:txEl>
                                              <p:pRg st="3" end="3"/>
                                            </p:txEl>
                                          </p:spTgt>
                                        </p:tgtEl>
                                        <p:attrNameLst>
                                          <p:attrName>style.visibility</p:attrName>
                                        </p:attrNameLst>
                                      </p:cBhvr>
                                      <p:to>
                                        <p:strVal val="visible"/>
                                      </p:to>
                                    </p:set>
                                    <p:animEffect transition="in" filter="dissolve">
                                      <p:cBhvr>
                                        <p:cTn id="10" dur="500"/>
                                        <p:tgtEl>
                                          <p:spTgt spid="2">
                                            <p:txEl>
                                              <p:pRg st="3" end="3"/>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dissolve">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a:t>2.3.2 </a:t>
            </a:r>
            <a:r>
              <a:rPr lang="zh-CN" altLang="en-US"/>
              <a:t>多态方法调用</a:t>
            </a:r>
            <a:r>
              <a:rPr lang="en-US" altLang="zh-CN"/>
              <a:t> </a:t>
            </a:r>
            <a:r>
              <a:rPr lang="en-US" altLang="zh-CN" sz="2400"/>
              <a:t>1/2</a:t>
            </a:r>
          </a:p>
        </p:txBody>
      </p:sp>
      <p:sp>
        <p:nvSpPr>
          <p:cNvPr id="4" name="日期占位符 3"/>
          <p:cNvSpPr>
            <a:spLocks noGrp="1"/>
          </p:cNvSpPr>
          <p:nvPr>
            <p:ph type="dt" sz="half" idx="10"/>
          </p:nvPr>
        </p:nvSpPr>
        <p:spPr/>
        <p:txBody>
          <a:bodyPr/>
          <a:lstStyle/>
          <a:p>
            <a:fld id="{8BEB6EB5-CC0D-C94C-91B9-9EA1B45E848E}" type="datetime1">
              <a:rPr kumimoji="1" lang="zh-CN" altLang="en-US" smtClean="0"/>
              <a:t>2024/10/16</a:t>
            </a:fld>
            <a:endParaRPr kumimoji="1" lang="zh-CN" altLang="en-US" sz="900"/>
          </a:p>
        </p:txBody>
      </p:sp>
      <p:sp>
        <p:nvSpPr>
          <p:cNvPr id="5" name="页脚占位符 4"/>
          <p:cNvSpPr>
            <a:spLocks noGrp="1"/>
          </p:cNvSpPr>
          <p:nvPr>
            <p:ph type="ftr" sz="quarter" idx="11"/>
          </p:nvPr>
        </p:nvSpPr>
        <p:spPr/>
        <p:txBody>
          <a:bodyPr/>
          <a:lstStyle/>
          <a:p>
            <a:r>
              <a:rPr kumimoji="1" lang="zh-CN" altLang="en-US" dirty="0"/>
              <a:t>西北工业大学软件学院</a:t>
            </a:r>
            <a:endParaRPr kumimoji="1" lang="zh-CN" altLang="en-US" sz="900" dirty="0"/>
          </a:p>
        </p:txBody>
      </p:sp>
      <p:sp>
        <p:nvSpPr>
          <p:cNvPr id="6" name="灯片编号占位符 5"/>
          <p:cNvSpPr>
            <a:spLocks noGrp="1"/>
          </p:cNvSpPr>
          <p:nvPr>
            <p:ph type="sldNum" sz="quarter" idx="12"/>
          </p:nvPr>
        </p:nvSpPr>
        <p:spPr/>
        <p:txBody>
          <a:bodyPr/>
          <a:lstStyle/>
          <a:p>
            <a:fld id="{5A1A6423-77BD-D842-A714-25250E903C41}" type="slidenum">
              <a:rPr kumimoji="1" lang="zh-CN" altLang="en-US" smtClean="0"/>
              <a:t>140</a:t>
            </a:fld>
            <a:endParaRPr kumimoji="1" lang="zh-CN" altLang="en-US" sz="900"/>
          </a:p>
        </p:txBody>
      </p:sp>
      <p:pic>
        <p:nvPicPr>
          <p:cNvPr id="9218" name="Picture 14"/>
          <p:cNvPicPr>
            <a:picLocks noChangeAspect="1"/>
          </p:cNvPicPr>
          <p:nvPr>
            <p:custDataLst>
              <p:tags r:id="rId1"/>
            </p:custDataLst>
          </p:nvPr>
        </p:nvPicPr>
        <p:blipFill>
          <a:blip r:embed="rId11"/>
          <a:stretch>
            <a:fillRect/>
          </a:stretch>
        </p:blipFill>
        <p:spPr>
          <a:xfrm>
            <a:off x="1187133" y="1268730"/>
            <a:ext cx="7181850" cy="4902200"/>
          </a:xfrm>
          <a:prstGeom prst="rect">
            <a:avLst/>
          </a:prstGeom>
          <a:noFill/>
          <a:ln w="9525">
            <a:noFill/>
          </a:ln>
        </p:spPr>
      </p:pic>
      <p:sp>
        <p:nvSpPr>
          <p:cNvPr id="11" name="Rectangle 7"/>
          <p:cNvSpPr/>
          <p:nvPr>
            <p:custDataLst>
              <p:tags r:id="rId2"/>
            </p:custDataLst>
          </p:nvPr>
        </p:nvSpPr>
        <p:spPr>
          <a:xfrm>
            <a:off x="183515" y="1357313"/>
            <a:ext cx="3006090" cy="460375"/>
          </a:xfrm>
          <a:prstGeom prst="rect">
            <a:avLst/>
          </a:prstGeom>
          <a:noFill/>
          <a:ln w="9525">
            <a:noFill/>
          </a:ln>
        </p:spPr>
        <p:txBody>
          <a:bodyPr wrap="none">
            <a:spAutoFit/>
          </a:bodyPr>
          <a:lstStyle/>
          <a:p>
            <a:pPr algn="ctr" eaLnBrk="1" hangingPunct="1"/>
            <a:r>
              <a:rPr lang="en-US" altLang="zh-CN" sz="2400" b="1" dirty="0">
                <a:solidFill>
                  <a:srgbClr val="034DA0"/>
                </a:solidFill>
                <a:effectLst/>
                <a:latin typeface="等线" panose="02010600030101010101" charset="-122"/>
                <a:ea typeface="等线" panose="02010600030101010101" charset="-122"/>
                <a:cs typeface="Showcard Gothic" panose="04020904020102020604" charset="0"/>
              </a:rPr>
              <a:t>FacultyMemeber  m;</a:t>
            </a:r>
          </a:p>
        </p:txBody>
      </p:sp>
      <p:sp>
        <p:nvSpPr>
          <p:cNvPr id="12" name="Rectangle 7"/>
          <p:cNvSpPr/>
          <p:nvPr>
            <p:custDataLst>
              <p:tags r:id="rId3"/>
            </p:custDataLst>
          </p:nvPr>
        </p:nvSpPr>
        <p:spPr>
          <a:xfrm>
            <a:off x="6286500" y="1357313"/>
            <a:ext cx="2214563" cy="460375"/>
          </a:xfrm>
          <a:prstGeom prst="rect">
            <a:avLst/>
          </a:prstGeom>
          <a:noFill/>
          <a:ln w="9525">
            <a:noFill/>
          </a:ln>
        </p:spPr>
        <p:txBody>
          <a:bodyPr>
            <a:spAutoFit/>
          </a:bodyPr>
          <a:lstStyle/>
          <a:p>
            <a:pPr algn="ctr" eaLnBrk="1" hangingPunct="1"/>
            <a:r>
              <a:rPr lang="en-US" altLang="zh-CN" sz="2400" b="1" dirty="0">
                <a:solidFill>
                  <a:srgbClr val="034DA0"/>
                </a:solidFill>
                <a:effectLst>
                  <a:outerShdw blurRad="38100" dist="25400" dir="5400000" algn="ctr" rotWithShape="0">
                    <a:srgbClr val="6E747A">
                      <a:alpha val="43000"/>
                    </a:srgbClr>
                  </a:outerShdw>
                </a:effectLst>
                <a:latin typeface="等线" panose="02010600030101010101" charset="-122"/>
                <a:ea typeface="等线" panose="02010600030101010101" charset="-122"/>
              </a:rPr>
              <a:t>m.toString ();</a:t>
            </a:r>
          </a:p>
        </p:txBody>
      </p:sp>
      <p:sp>
        <p:nvSpPr>
          <p:cNvPr id="13" name="AutoShape 9"/>
          <p:cNvSpPr/>
          <p:nvPr>
            <p:custDataLst>
              <p:tags r:id="rId4"/>
            </p:custDataLst>
          </p:nvPr>
        </p:nvSpPr>
        <p:spPr>
          <a:xfrm>
            <a:off x="6286500" y="2695575"/>
            <a:ext cx="2636520" cy="1019810"/>
          </a:xfrm>
          <a:prstGeom prst="cloudCallout">
            <a:avLst>
              <a:gd name="adj1" fmla="val -4407"/>
              <a:gd name="adj2" fmla="val -137795"/>
            </a:avLst>
          </a:prstGeom>
          <a:solidFill>
            <a:schemeClr val="bg2"/>
          </a:solidFill>
          <a:ln w="9525" cap="flat" cmpd="sng">
            <a:solidFill>
              <a:schemeClr val="tx1"/>
            </a:solidFill>
            <a:prstDash val="solid"/>
            <a:headEnd type="none" w="med" len="med"/>
            <a:tailEnd type="none" w="med" len="med"/>
          </a:ln>
        </p:spPr>
        <p:txBody>
          <a:bodyPr/>
          <a:lstStyle/>
          <a:p>
            <a:pPr algn="ctr" eaLnBrk="1" hangingPunct="1">
              <a:lnSpc>
                <a:spcPct val="90000"/>
              </a:lnSpc>
              <a:spcBef>
                <a:spcPct val="20000"/>
              </a:spcBef>
              <a:buClr>
                <a:schemeClr val="accent2"/>
              </a:buClr>
              <a:buFont typeface="Wingdings" panose="05000000000000000000" pitchFamily="2" charset="2"/>
            </a:pPr>
            <a:r>
              <a:rPr lang="zh-CN" sz="2000" b="1" dirty="0">
                <a:solidFill>
                  <a:schemeClr val="accent2"/>
                </a:solidFill>
                <a:latin typeface="等线" panose="02010600030101010101" charset="-122"/>
                <a:ea typeface="等线" panose="02010600030101010101" charset="-122"/>
              </a:rPr>
              <a:t>多态方法调用</a:t>
            </a:r>
          </a:p>
        </p:txBody>
      </p:sp>
      <p:sp>
        <p:nvSpPr>
          <p:cNvPr id="15" name="矩形 14"/>
          <p:cNvSpPr/>
          <p:nvPr>
            <p:custDataLst>
              <p:tags r:id="rId5"/>
            </p:custDataLst>
          </p:nvPr>
        </p:nvSpPr>
        <p:spPr>
          <a:xfrm>
            <a:off x="3316605" y="3328670"/>
            <a:ext cx="2924175" cy="314325"/>
          </a:xfrm>
          <a:prstGeom prst="rect">
            <a:avLst/>
          </a:prstGeom>
          <a:noFill/>
          <a:ln w="31750" cap="flat" cmpd="sng">
            <a:solidFill>
              <a:srgbClr val="FF0066"/>
            </a:solidFill>
            <a:prstDash val="sysDot"/>
            <a:round/>
            <a:headEnd type="none" w="med" len="med"/>
            <a:tailEnd type="none" w="med" len="med"/>
          </a:ln>
        </p:spPr>
        <p:txBody>
          <a:bodyPr/>
          <a:lstStyle>
            <a:lvl1pPr marL="469900" indent="-469900" algn="l" rtl="0" eaLnBrk="0" fontAlgn="base" hangingPunct="0">
              <a:spcBef>
                <a:spcPct val="20000"/>
              </a:spcBef>
              <a:spcAft>
                <a:spcPct val="0"/>
              </a:spcAft>
              <a:buClr>
                <a:schemeClr val="accent2"/>
              </a:buClr>
              <a:buFont typeface="Wingdings" panose="05000000000000000000" pitchFamily="2" charset="2"/>
              <a:buChar char="o"/>
              <a:defRPr sz="3000" b="0">
                <a:solidFill>
                  <a:schemeClr val="tx1"/>
                </a:solidFill>
                <a:latin typeface="+mn-lt"/>
                <a:ea typeface="+mn-ea"/>
                <a:cs typeface="+mn-cs"/>
              </a:defRPr>
            </a:lvl1pPr>
            <a:lvl2pPr marL="908050" indent="-436880" algn="l" rtl="0" eaLnBrk="0" fontAlgn="base" hangingPunct="0">
              <a:spcBef>
                <a:spcPct val="20000"/>
              </a:spcBef>
              <a:spcAft>
                <a:spcPct val="0"/>
              </a:spcAft>
              <a:buClr>
                <a:schemeClr val="accent2"/>
              </a:buClr>
              <a:buFont typeface="Wingdings" panose="05000000000000000000" pitchFamily="2" charset="2"/>
              <a:buChar char="n"/>
              <a:defRPr sz="2600">
                <a:solidFill>
                  <a:schemeClr val="tx1"/>
                </a:solidFill>
                <a:latin typeface="Verdana" panose="020B0604030504040204" pitchFamily="34" charset="0"/>
                <a:ea typeface="+mn-ea"/>
              </a:defRPr>
            </a:lvl2pPr>
            <a:lvl3pPr marL="1304925" indent="-395605" algn="l" rtl="0" eaLnBrk="0" fontAlgn="base" hangingPunct="0">
              <a:spcBef>
                <a:spcPct val="20000"/>
              </a:spcBef>
              <a:spcAft>
                <a:spcPct val="0"/>
              </a:spcAft>
              <a:buClr>
                <a:schemeClr val="accent2"/>
              </a:buClr>
              <a:buFont typeface="Wingdings" panose="05000000000000000000" pitchFamily="2" charset="2"/>
              <a:buChar char="o"/>
              <a:defRPr sz="2300">
                <a:solidFill>
                  <a:schemeClr val="tx1"/>
                </a:solidFill>
                <a:latin typeface="Verdana" panose="020B0604030504040204" pitchFamily="34" charset="0"/>
                <a:ea typeface="+mn-ea"/>
              </a:defRPr>
            </a:lvl3pPr>
            <a:lvl4pPr marL="1694180" indent="-387350" algn="l" rtl="0" eaLnBrk="0" fontAlgn="base" hangingPunct="0">
              <a:spcBef>
                <a:spcPct val="20000"/>
              </a:spcBef>
              <a:spcAft>
                <a:spcPct val="0"/>
              </a:spcAft>
              <a:buClr>
                <a:schemeClr val="accent2"/>
              </a:buClr>
              <a:buFont typeface="Wingdings" panose="05000000000000000000" pitchFamily="2" charset="2"/>
              <a:buChar char="n"/>
              <a:defRPr sz="2000">
                <a:solidFill>
                  <a:schemeClr val="tx1"/>
                </a:solidFill>
                <a:latin typeface="Verdana" panose="020B0604030504040204" pitchFamily="34" charset="0"/>
                <a:ea typeface="+mn-ea"/>
              </a:defRPr>
            </a:lvl4pPr>
            <a:lvl5pPr marL="2094230" indent="-398780" algn="l" rtl="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mn-ea"/>
              </a:defRPr>
            </a:lvl5pPr>
          </a:lstStyle>
          <a:p>
            <a:pPr marL="469900" lvl="0" indent="-469900" algn="r" eaLnBrk="1" hangingPunct="1">
              <a:lnSpc>
                <a:spcPct val="75000"/>
              </a:lnSpc>
              <a:buNone/>
            </a:pPr>
            <a:endParaRPr lang="zh-CN" altLang="en-US" sz="2800" b="1" dirty="0">
              <a:solidFill>
                <a:srgbClr val="FF0000"/>
              </a:solidFill>
            </a:endParaRPr>
          </a:p>
        </p:txBody>
      </p:sp>
      <p:sp>
        <p:nvSpPr>
          <p:cNvPr id="17" name="矩形 16"/>
          <p:cNvSpPr/>
          <p:nvPr>
            <p:custDataLst>
              <p:tags r:id="rId6"/>
            </p:custDataLst>
          </p:nvPr>
        </p:nvSpPr>
        <p:spPr>
          <a:xfrm>
            <a:off x="1187450" y="5878513"/>
            <a:ext cx="1658938" cy="287337"/>
          </a:xfrm>
          <a:prstGeom prst="rect">
            <a:avLst/>
          </a:prstGeom>
          <a:noFill/>
          <a:ln w="31750" cap="flat" cmpd="sng">
            <a:solidFill>
              <a:srgbClr val="FF0066"/>
            </a:solidFill>
            <a:prstDash val="sysDot"/>
            <a:round/>
            <a:headEnd type="none" w="med" len="med"/>
            <a:tailEnd type="none" w="med" len="med"/>
          </a:ln>
        </p:spPr>
        <p:txBody>
          <a:bodyPr/>
          <a:lstStyle>
            <a:lvl1pPr marL="469900" indent="-469900" algn="l" rtl="0" eaLnBrk="0" fontAlgn="base" hangingPunct="0">
              <a:spcBef>
                <a:spcPct val="20000"/>
              </a:spcBef>
              <a:spcAft>
                <a:spcPct val="0"/>
              </a:spcAft>
              <a:buClr>
                <a:schemeClr val="accent2"/>
              </a:buClr>
              <a:buFont typeface="Wingdings" panose="05000000000000000000" pitchFamily="2" charset="2"/>
              <a:buChar char="o"/>
              <a:defRPr sz="3000" b="0">
                <a:solidFill>
                  <a:schemeClr val="tx1"/>
                </a:solidFill>
                <a:latin typeface="+mn-lt"/>
                <a:ea typeface="+mn-ea"/>
                <a:cs typeface="+mn-cs"/>
              </a:defRPr>
            </a:lvl1pPr>
            <a:lvl2pPr marL="908050" indent="-436880" algn="l" rtl="0" eaLnBrk="0" fontAlgn="base" hangingPunct="0">
              <a:spcBef>
                <a:spcPct val="20000"/>
              </a:spcBef>
              <a:spcAft>
                <a:spcPct val="0"/>
              </a:spcAft>
              <a:buClr>
                <a:schemeClr val="accent2"/>
              </a:buClr>
              <a:buFont typeface="Wingdings" panose="05000000000000000000" pitchFamily="2" charset="2"/>
              <a:buChar char="n"/>
              <a:defRPr sz="2600">
                <a:solidFill>
                  <a:schemeClr val="tx1"/>
                </a:solidFill>
                <a:latin typeface="Verdana" panose="020B0604030504040204" pitchFamily="34" charset="0"/>
                <a:ea typeface="+mn-ea"/>
              </a:defRPr>
            </a:lvl2pPr>
            <a:lvl3pPr marL="1304925" indent="-395605" algn="l" rtl="0" eaLnBrk="0" fontAlgn="base" hangingPunct="0">
              <a:spcBef>
                <a:spcPct val="20000"/>
              </a:spcBef>
              <a:spcAft>
                <a:spcPct val="0"/>
              </a:spcAft>
              <a:buClr>
                <a:schemeClr val="accent2"/>
              </a:buClr>
              <a:buFont typeface="Wingdings" panose="05000000000000000000" pitchFamily="2" charset="2"/>
              <a:buChar char="o"/>
              <a:defRPr sz="2300">
                <a:solidFill>
                  <a:schemeClr val="tx1"/>
                </a:solidFill>
                <a:latin typeface="Verdana" panose="020B0604030504040204" pitchFamily="34" charset="0"/>
                <a:ea typeface="+mn-ea"/>
              </a:defRPr>
            </a:lvl3pPr>
            <a:lvl4pPr marL="1694180" indent="-387350" algn="l" rtl="0" eaLnBrk="0" fontAlgn="base" hangingPunct="0">
              <a:spcBef>
                <a:spcPct val="20000"/>
              </a:spcBef>
              <a:spcAft>
                <a:spcPct val="0"/>
              </a:spcAft>
              <a:buClr>
                <a:schemeClr val="accent2"/>
              </a:buClr>
              <a:buFont typeface="Wingdings" panose="05000000000000000000" pitchFamily="2" charset="2"/>
              <a:buChar char="n"/>
              <a:defRPr sz="2000">
                <a:solidFill>
                  <a:schemeClr val="tx1"/>
                </a:solidFill>
                <a:latin typeface="Verdana" panose="020B0604030504040204" pitchFamily="34" charset="0"/>
                <a:ea typeface="+mn-ea"/>
              </a:defRPr>
            </a:lvl4pPr>
            <a:lvl5pPr marL="2094230" indent="-398780" algn="l" rtl="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mn-ea"/>
              </a:defRPr>
            </a:lvl5pPr>
          </a:lstStyle>
          <a:p>
            <a:pPr marL="469900" lvl="0" indent="-469900" algn="r" eaLnBrk="1" hangingPunct="1">
              <a:lnSpc>
                <a:spcPct val="75000"/>
              </a:lnSpc>
              <a:buNone/>
            </a:pPr>
            <a:endParaRPr lang="zh-CN" altLang="en-US" sz="2800" b="1" dirty="0">
              <a:solidFill>
                <a:srgbClr val="FF0000"/>
              </a:solidFill>
            </a:endParaRPr>
          </a:p>
        </p:txBody>
      </p:sp>
      <p:sp>
        <p:nvSpPr>
          <p:cNvPr id="19" name="矩形 18"/>
          <p:cNvSpPr/>
          <p:nvPr>
            <p:custDataLst>
              <p:tags r:id="rId7"/>
            </p:custDataLst>
          </p:nvPr>
        </p:nvSpPr>
        <p:spPr>
          <a:xfrm>
            <a:off x="3645535" y="5682615"/>
            <a:ext cx="2248535" cy="320675"/>
          </a:xfrm>
          <a:prstGeom prst="rect">
            <a:avLst/>
          </a:prstGeom>
          <a:noFill/>
          <a:ln w="31750" cap="flat" cmpd="sng">
            <a:solidFill>
              <a:srgbClr val="FF0066"/>
            </a:solidFill>
            <a:prstDash val="sysDot"/>
            <a:round/>
            <a:headEnd type="none" w="med" len="med"/>
            <a:tailEnd type="none" w="med" len="med"/>
          </a:ln>
        </p:spPr>
        <p:txBody>
          <a:bodyPr/>
          <a:lstStyle>
            <a:lvl1pPr marL="469900" indent="-469900" algn="l" rtl="0" eaLnBrk="0" fontAlgn="base" hangingPunct="0">
              <a:spcBef>
                <a:spcPct val="20000"/>
              </a:spcBef>
              <a:spcAft>
                <a:spcPct val="0"/>
              </a:spcAft>
              <a:buClr>
                <a:schemeClr val="accent2"/>
              </a:buClr>
              <a:buFont typeface="Wingdings" panose="05000000000000000000" pitchFamily="2" charset="2"/>
              <a:buChar char="o"/>
              <a:defRPr sz="3000" b="0">
                <a:solidFill>
                  <a:schemeClr val="tx1"/>
                </a:solidFill>
                <a:latin typeface="+mn-lt"/>
                <a:ea typeface="+mn-ea"/>
                <a:cs typeface="+mn-cs"/>
              </a:defRPr>
            </a:lvl1pPr>
            <a:lvl2pPr marL="908050" indent="-436880" algn="l" rtl="0" eaLnBrk="0" fontAlgn="base" hangingPunct="0">
              <a:spcBef>
                <a:spcPct val="20000"/>
              </a:spcBef>
              <a:spcAft>
                <a:spcPct val="0"/>
              </a:spcAft>
              <a:buClr>
                <a:schemeClr val="accent2"/>
              </a:buClr>
              <a:buFont typeface="Wingdings" panose="05000000000000000000" pitchFamily="2" charset="2"/>
              <a:buChar char="n"/>
              <a:defRPr sz="2600">
                <a:solidFill>
                  <a:schemeClr val="tx1"/>
                </a:solidFill>
                <a:latin typeface="Verdana" panose="020B0604030504040204" pitchFamily="34" charset="0"/>
                <a:ea typeface="+mn-ea"/>
              </a:defRPr>
            </a:lvl2pPr>
            <a:lvl3pPr marL="1304925" indent="-395605" algn="l" rtl="0" eaLnBrk="0" fontAlgn="base" hangingPunct="0">
              <a:spcBef>
                <a:spcPct val="20000"/>
              </a:spcBef>
              <a:spcAft>
                <a:spcPct val="0"/>
              </a:spcAft>
              <a:buClr>
                <a:schemeClr val="accent2"/>
              </a:buClr>
              <a:buFont typeface="Wingdings" panose="05000000000000000000" pitchFamily="2" charset="2"/>
              <a:buChar char="o"/>
              <a:defRPr sz="2300">
                <a:solidFill>
                  <a:schemeClr val="tx1"/>
                </a:solidFill>
                <a:latin typeface="Verdana" panose="020B0604030504040204" pitchFamily="34" charset="0"/>
                <a:ea typeface="+mn-ea"/>
              </a:defRPr>
            </a:lvl3pPr>
            <a:lvl4pPr marL="1694180" indent="-387350" algn="l" rtl="0" eaLnBrk="0" fontAlgn="base" hangingPunct="0">
              <a:spcBef>
                <a:spcPct val="20000"/>
              </a:spcBef>
              <a:spcAft>
                <a:spcPct val="0"/>
              </a:spcAft>
              <a:buClr>
                <a:schemeClr val="accent2"/>
              </a:buClr>
              <a:buFont typeface="Wingdings" panose="05000000000000000000" pitchFamily="2" charset="2"/>
              <a:buChar char="n"/>
              <a:defRPr sz="2000">
                <a:solidFill>
                  <a:schemeClr val="tx1"/>
                </a:solidFill>
                <a:latin typeface="Verdana" panose="020B0604030504040204" pitchFamily="34" charset="0"/>
                <a:ea typeface="+mn-ea"/>
              </a:defRPr>
            </a:lvl4pPr>
            <a:lvl5pPr marL="2094230" indent="-398780" algn="l" rtl="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mn-ea"/>
              </a:defRPr>
            </a:lvl5pPr>
          </a:lstStyle>
          <a:p>
            <a:pPr marL="469900" lvl="0" indent="-469900" algn="r" eaLnBrk="1" hangingPunct="1">
              <a:lnSpc>
                <a:spcPct val="75000"/>
              </a:lnSpc>
              <a:buNone/>
            </a:pPr>
            <a:endParaRPr lang="zh-CN" altLang="en-US" sz="2800" b="1" dirty="0">
              <a:solidFill>
                <a:srgbClr val="FF0000"/>
              </a:solidFill>
            </a:endParaRPr>
          </a:p>
        </p:txBody>
      </p:sp>
      <p:sp>
        <p:nvSpPr>
          <p:cNvPr id="20" name="矩形 19"/>
          <p:cNvSpPr/>
          <p:nvPr>
            <p:custDataLst>
              <p:tags r:id="rId8"/>
            </p:custDataLst>
          </p:nvPr>
        </p:nvSpPr>
        <p:spPr>
          <a:xfrm>
            <a:off x="6438583" y="5864225"/>
            <a:ext cx="1930400" cy="320675"/>
          </a:xfrm>
          <a:prstGeom prst="rect">
            <a:avLst/>
          </a:prstGeom>
          <a:noFill/>
          <a:ln w="31750" cap="flat" cmpd="sng">
            <a:solidFill>
              <a:srgbClr val="FF0066"/>
            </a:solidFill>
            <a:prstDash val="sysDot"/>
            <a:round/>
            <a:headEnd type="none" w="med" len="med"/>
            <a:tailEnd type="none" w="med" len="med"/>
          </a:ln>
        </p:spPr>
        <p:txBody>
          <a:bodyPr/>
          <a:lstStyle>
            <a:lvl1pPr marL="469900" indent="-469900" algn="l" rtl="0" eaLnBrk="0" fontAlgn="base" hangingPunct="0">
              <a:spcBef>
                <a:spcPct val="20000"/>
              </a:spcBef>
              <a:spcAft>
                <a:spcPct val="0"/>
              </a:spcAft>
              <a:buClr>
                <a:schemeClr val="accent2"/>
              </a:buClr>
              <a:buFont typeface="Wingdings" panose="05000000000000000000" pitchFamily="2" charset="2"/>
              <a:buChar char="o"/>
              <a:defRPr sz="3000" b="0">
                <a:solidFill>
                  <a:schemeClr val="tx1"/>
                </a:solidFill>
                <a:latin typeface="+mn-lt"/>
                <a:ea typeface="+mn-ea"/>
                <a:cs typeface="+mn-cs"/>
              </a:defRPr>
            </a:lvl1pPr>
            <a:lvl2pPr marL="908050" indent="-436880" algn="l" rtl="0" eaLnBrk="0" fontAlgn="base" hangingPunct="0">
              <a:spcBef>
                <a:spcPct val="20000"/>
              </a:spcBef>
              <a:spcAft>
                <a:spcPct val="0"/>
              </a:spcAft>
              <a:buClr>
                <a:schemeClr val="accent2"/>
              </a:buClr>
              <a:buFont typeface="Wingdings" panose="05000000000000000000" pitchFamily="2" charset="2"/>
              <a:buChar char="n"/>
              <a:defRPr sz="2600">
                <a:solidFill>
                  <a:schemeClr val="tx1"/>
                </a:solidFill>
                <a:latin typeface="Verdana" panose="020B0604030504040204" pitchFamily="34" charset="0"/>
                <a:ea typeface="+mn-ea"/>
              </a:defRPr>
            </a:lvl2pPr>
            <a:lvl3pPr marL="1304925" indent="-395605" algn="l" rtl="0" eaLnBrk="0" fontAlgn="base" hangingPunct="0">
              <a:spcBef>
                <a:spcPct val="20000"/>
              </a:spcBef>
              <a:spcAft>
                <a:spcPct val="0"/>
              </a:spcAft>
              <a:buClr>
                <a:schemeClr val="accent2"/>
              </a:buClr>
              <a:buFont typeface="Wingdings" panose="05000000000000000000" pitchFamily="2" charset="2"/>
              <a:buChar char="o"/>
              <a:defRPr sz="2300">
                <a:solidFill>
                  <a:schemeClr val="tx1"/>
                </a:solidFill>
                <a:latin typeface="Verdana" panose="020B0604030504040204" pitchFamily="34" charset="0"/>
                <a:ea typeface="+mn-ea"/>
              </a:defRPr>
            </a:lvl3pPr>
            <a:lvl4pPr marL="1694180" indent="-387350" algn="l" rtl="0" eaLnBrk="0" fontAlgn="base" hangingPunct="0">
              <a:spcBef>
                <a:spcPct val="20000"/>
              </a:spcBef>
              <a:spcAft>
                <a:spcPct val="0"/>
              </a:spcAft>
              <a:buClr>
                <a:schemeClr val="accent2"/>
              </a:buClr>
              <a:buFont typeface="Wingdings" panose="05000000000000000000" pitchFamily="2" charset="2"/>
              <a:buChar char="n"/>
              <a:defRPr sz="2000">
                <a:solidFill>
                  <a:schemeClr val="tx1"/>
                </a:solidFill>
                <a:latin typeface="Verdana" panose="020B0604030504040204" pitchFamily="34" charset="0"/>
                <a:ea typeface="+mn-ea"/>
              </a:defRPr>
            </a:lvl4pPr>
            <a:lvl5pPr marL="2094230" indent="-398780" algn="l" rtl="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mn-ea"/>
              </a:defRPr>
            </a:lvl5pPr>
          </a:lstStyle>
          <a:p>
            <a:pPr marL="469900" lvl="0" indent="-469900" algn="r" eaLnBrk="1" hangingPunct="1">
              <a:lnSpc>
                <a:spcPct val="75000"/>
              </a:lnSpc>
              <a:buNone/>
            </a:pPr>
            <a:endParaRPr lang="zh-CN" altLang="en-US" sz="2800" b="1" dirty="0">
              <a:solidFill>
                <a:srgbClr val="FF0000"/>
              </a:solidFill>
            </a:endParaRPr>
          </a:p>
        </p:txBody>
      </p:sp>
      <p:sp>
        <p:nvSpPr>
          <p:cNvPr id="21" name="AutoShape 9"/>
          <p:cNvSpPr/>
          <p:nvPr>
            <p:custDataLst>
              <p:tags r:id="rId9"/>
            </p:custDataLst>
          </p:nvPr>
        </p:nvSpPr>
        <p:spPr>
          <a:xfrm>
            <a:off x="450850" y="2536190"/>
            <a:ext cx="2857500" cy="792480"/>
          </a:xfrm>
          <a:prstGeom prst="cloudCallout">
            <a:avLst>
              <a:gd name="adj1" fmla="val 34111"/>
              <a:gd name="adj2" fmla="val -145833"/>
            </a:avLst>
          </a:prstGeom>
          <a:solidFill>
            <a:schemeClr val="bg2"/>
          </a:solidFill>
          <a:ln w="9525" cap="flat" cmpd="sng">
            <a:solidFill>
              <a:schemeClr val="tx1"/>
            </a:solidFill>
            <a:prstDash val="solid"/>
            <a:headEnd type="none" w="med" len="med"/>
            <a:tailEnd type="none" w="med" len="med"/>
          </a:ln>
        </p:spPr>
        <p:txBody>
          <a:bodyPr/>
          <a:lstStyle/>
          <a:p>
            <a:pPr algn="ctr" eaLnBrk="1" hangingPunct="1">
              <a:lnSpc>
                <a:spcPct val="90000"/>
              </a:lnSpc>
              <a:spcBef>
                <a:spcPct val="20000"/>
              </a:spcBef>
              <a:buClr>
                <a:schemeClr val="accent2"/>
              </a:buClr>
              <a:buFont typeface="Wingdings" panose="05000000000000000000" pitchFamily="2" charset="2"/>
            </a:pPr>
            <a:r>
              <a:rPr lang="zh-CN" sz="2000" b="1" dirty="0">
                <a:solidFill>
                  <a:schemeClr val="accent2"/>
                </a:solidFill>
                <a:latin typeface="等线" panose="02010600030101010101" charset="-122"/>
                <a:ea typeface="等线" panose="02010600030101010101" charset="-122"/>
              </a:rPr>
              <a:t>多态变量</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6"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arn(inHorizontal)">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6"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barn(inHorizontal)">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6"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barn(inHorizontal)">
                                      <p:cBhvr>
                                        <p:cTn id="17" dur="50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6" fill="hold" grpId="0" nodeType="click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barn(inHorizontal)">
                                      <p:cBhvr>
                                        <p:cTn id="22" dur="500"/>
                                        <p:tgtEl>
                                          <p:spTgt spid="19"/>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6" fill="hold" grpId="0" nodeType="click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barn(inHorizontal)">
                                      <p:cBhvr>
                                        <p:cTn id="27" dur="500"/>
                                        <p:tgtEl>
                                          <p:spTgt spid="20"/>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6" fill="hold" grpId="0"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barn(inHorizontal)">
                                      <p:cBhvr>
                                        <p:cTn id="32" dur="500"/>
                                        <p:tgtEl>
                                          <p:spTgt spid="12"/>
                                        </p:tgtEl>
                                      </p:cBhvr>
                                    </p:animEffect>
                                  </p:childTnLst>
                                </p:cTn>
                              </p:par>
                            </p:childTnLst>
                          </p:cTn>
                        </p:par>
                      </p:childTnLst>
                    </p:cTn>
                  </p:par>
                  <p:par>
                    <p:cTn id="33" fill="hold">
                      <p:stCondLst>
                        <p:cond delay="indefinite"/>
                      </p:stCondLst>
                      <p:childTnLst>
                        <p:par>
                          <p:cTn id="34" fill="hold">
                            <p:stCondLst>
                              <p:cond delay="0"/>
                            </p:stCondLst>
                            <p:childTnLst>
                              <p:par>
                                <p:cTn id="35" presetID="16" presetClass="entr" presetSubtype="26"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barn(inHorizontal)">
                                      <p:cBhvr>
                                        <p:cTn id="37" dur="500"/>
                                        <p:tgtEl>
                                          <p:spTgt spid="13"/>
                                        </p:tgtEl>
                                      </p:cBhvr>
                                    </p:animEffect>
                                  </p:childTnLst>
                                </p:cTn>
                              </p:par>
                            </p:childTnLst>
                          </p:cTn>
                        </p:par>
                      </p:childTnLst>
                    </p:cTn>
                  </p:par>
                  <p:par>
                    <p:cTn id="38" fill="hold">
                      <p:stCondLst>
                        <p:cond delay="indefinite"/>
                      </p:stCondLst>
                      <p:childTnLst>
                        <p:par>
                          <p:cTn id="39" fill="hold">
                            <p:stCondLst>
                              <p:cond delay="0"/>
                            </p:stCondLst>
                            <p:childTnLst>
                              <p:par>
                                <p:cTn id="40" presetID="16" presetClass="entr" presetSubtype="26" fill="hold" grpId="0" nodeType="clickEffect">
                                  <p:stCondLst>
                                    <p:cond delay="0"/>
                                  </p:stCondLst>
                                  <p:childTnLst>
                                    <p:set>
                                      <p:cBhvr>
                                        <p:cTn id="41" dur="1" fill="hold">
                                          <p:stCondLst>
                                            <p:cond delay="0"/>
                                          </p:stCondLst>
                                        </p:cTn>
                                        <p:tgtEl>
                                          <p:spTgt spid="21"/>
                                        </p:tgtEl>
                                        <p:attrNameLst>
                                          <p:attrName>style.visibility</p:attrName>
                                        </p:attrNameLst>
                                      </p:cBhvr>
                                      <p:to>
                                        <p:strVal val="visible"/>
                                      </p:to>
                                    </p:set>
                                    <p:animEffect transition="in" filter="barn(inHorizontal)">
                                      <p:cBhvr>
                                        <p:cTn id="42"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bldLvl="0" animBg="1"/>
      <p:bldP spid="15" grpId="0" bldLvl="0" animBg="1"/>
      <p:bldP spid="17" grpId="0" bldLvl="0" animBg="1"/>
      <p:bldP spid="19" grpId="0" bldLvl="0" animBg="1"/>
      <p:bldP spid="20" grpId="0" bldLvl="0" animBg="1"/>
      <p:bldP spid="21" grpId="0" bldLvl="0" animBg="1"/>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fontScale="60000"/>
          </a:bodyPr>
          <a:lstStyle/>
          <a:p>
            <a:pPr>
              <a:lnSpc>
                <a:spcPct val="110000"/>
              </a:lnSpc>
            </a:pPr>
            <a:r>
              <a:rPr lang="zh-CN" altLang="en-US" sz="3665"/>
              <a:t>代码</a:t>
            </a:r>
            <a:r>
              <a:rPr lang="en-US" altLang="zh-CN" sz="3665">
                <a:solidFill>
                  <a:srgbClr val="034DA0"/>
                </a:solidFill>
                <a:sym typeface="+mn-ea"/>
              </a:rPr>
              <a:t>m.toString( )</a:t>
            </a:r>
            <a:r>
              <a:rPr lang="zh-CN" altLang="en-US" sz="3665">
                <a:sym typeface="+mn-ea"/>
              </a:rPr>
              <a:t>之所以称为</a:t>
            </a:r>
            <a:r>
              <a:rPr lang="zh-CN" altLang="en-US" sz="3665">
                <a:solidFill>
                  <a:srgbClr val="034DA0"/>
                </a:solidFill>
                <a:sym typeface="+mn-ea"/>
              </a:rPr>
              <a:t>多态方法调用</a:t>
            </a:r>
            <a:r>
              <a:rPr lang="zh-CN" altLang="en-US" sz="3665">
                <a:sym typeface="+mn-ea"/>
              </a:rPr>
              <a:t>，是因为从逻辑形式来看，是相同方法的调用，但其实际执行的代码确不相同，这取决于</a:t>
            </a:r>
            <a:r>
              <a:rPr lang="zh-CN" altLang="en-US" sz="3665">
                <a:solidFill>
                  <a:srgbClr val="034DA0"/>
                </a:solidFill>
                <a:sym typeface="+mn-ea"/>
              </a:rPr>
              <a:t>运行时</a:t>
            </a:r>
            <a:r>
              <a:rPr lang="zh-CN" altLang="en-US" sz="3665">
                <a:sym typeface="+mn-ea"/>
              </a:rPr>
              <a:t>变量</a:t>
            </a:r>
            <a:r>
              <a:rPr lang="en-US" altLang="zh-CN" sz="3665">
                <a:sym typeface="+mn-ea"/>
              </a:rPr>
              <a:t>m</a:t>
            </a:r>
            <a:r>
              <a:rPr lang="zh-CN" altLang="en-US" sz="3665">
                <a:sym typeface="+mn-ea"/>
              </a:rPr>
              <a:t>实际指向的对象实例</a:t>
            </a:r>
            <a:endParaRPr lang="en-US" altLang="zh-CN" sz="3665"/>
          </a:p>
          <a:p>
            <a:pPr>
              <a:lnSpc>
                <a:spcPct val="110000"/>
              </a:lnSpc>
            </a:pPr>
            <a:r>
              <a:rPr lang="en-US" altLang="zh-CN" sz="3665"/>
              <a:t>Java</a:t>
            </a:r>
            <a:r>
              <a:rPr lang="zh-CN" altLang="en-US" sz="3665"/>
              <a:t>多态性的实现通过两个方面：静态绑定和动态绑定</a:t>
            </a:r>
            <a:endParaRPr lang="en-US" altLang="zh-CN" sz="3665"/>
          </a:p>
          <a:p>
            <a:pPr lvl="1">
              <a:lnSpc>
                <a:spcPct val="110000"/>
              </a:lnSpc>
            </a:pPr>
            <a:r>
              <a:rPr lang="zh-CN" altLang="en-US" sz="3300"/>
              <a:t>静态绑定，Static Binding——compile-time</a:t>
            </a:r>
          </a:p>
          <a:p>
            <a:pPr lvl="2">
              <a:lnSpc>
                <a:spcPct val="110000"/>
              </a:lnSpc>
            </a:pPr>
            <a:r>
              <a:rPr lang="en-US" altLang="zh-CN" sz="3300">
                <a:solidFill>
                  <a:srgbClr val="034DA0"/>
                </a:solidFill>
              </a:rPr>
              <a:t>FacultyMember  m</a:t>
            </a:r>
            <a:r>
              <a:rPr lang="zh-CN" altLang="en-US" sz="3300">
                <a:solidFill>
                  <a:srgbClr val="034DA0"/>
                </a:solidFill>
              </a:rPr>
              <a:t>；</a:t>
            </a:r>
            <a:endParaRPr lang="en-US" altLang="zh-CN" sz="3300">
              <a:solidFill>
                <a:srgbClr val="034DA0"/>
              </a:solidFill>
            </a:endParaRPr>
          </a:p>
          <a:p>
            <a:pPr lvl="1">
              <a:lnSpc>
                <a:spcPct val="110000"/>
              </a:lnSpc>
            </a:pPr>
            <a:r>
              <a:rPr lang="zh-CN" altLang="en-US" sz="3300"/>
              <a:t>动态绑定，</a:t>
            </a:r>
            <a:r>
              <a:rPr lang="en-US" altLang="zh-CN" sz="3300"/>
              <a:t>Dynamic Binding——</a:t>
            </a:r>
            <a:r>
              <a:rPr lang="en-US" altLang="zh-CN" sz="3300">
                <a:solidFill>
                  <a:schemeClr val="accent1"/>
                </a:solidFill>
                <a:effectLst>
                  <a:outerShdw blurRad="38100" dist="25400" dir="5400000" algn="ctr" rotWithShape="0">
                    <a:srgbClr val="6E747A">
                      <a:alpha val="43000"/>
                    </a:srgbClr>
                  </a:outerShdw>
                </a:effectLst>
              </a:rPr>
              <a:t>run-time</a:t>
            </a:r>
            <a:r>
              <a:rPr lang="en-US" altLang="zh-CN" sz="3300"/>
              <a:t> </a:t>
            </a:r>
          </a:p>
          <a:p>
            <a:pPr lvl="2">
              <a:lnSpc>
                <a:spcPct val="110000"/>
              </a:lnSpc>
            </a:pPr>
            <a:r>
              <a:rPr lang="zh-CN" altLang="en-US" sz="3000"/>
              <a:t>代码实际执行时（运行时，</a:t>
            </a:r>
            <a:r>
              <a:rPr lang="en-US" altLang="zh-CN" sz="3000"/>
              <a:t>runtime</a:t>
            </a:r>
            <a:r>
              <a:rPr lang="zh-CN" altLang="en-US" sz="3000"/>
              <a:t>），</a:t>
            </a:r>
            <a:r>
              <a:rPr lang="en-US" altLang="zh-CN" sz="3000"/>
              <a:t>JVM</a:t>
            </a:r>
            <a:r>
              <a:rPr lang="zh-CN" altLang="en-US" sz="3000"/>
              <a:t>会检测当前变量实际指向的对象实例，并调用该对象相应方法的实现体</a:t>
            </a:r>
            <a:endParaRPr lang="en-US" altLang="zh-CN" sz="3000"/>
          </a:p>
        </p:txBody>
      </p:sp>
      <p:sp>
        <p:nvSpPr>
          <p:cNvPr id="3" name="标题 2"/>
          <p:cNvSpPr>
            <a:spLocks noGrp="1"/>
          </p:cNvSpPr>
          <p:nvPr>
            <p:ph type="title"/>
          </p:nvPr>
        </p:nvSpPr>
        <p:spPr/>
        <p:txBody>
          <a:bodyPr/>
          <a:lstStyle/>
          <a:p>
            <a:r>
              <a:rPr lang="en-US" altLang="zh-CN"/>
              <a:t>2.3.2 </a:t>
            </a:r>
            <a:r>
              <a:rPr lang="zh-CN" altLang="en-US"/>
              <a:t>多态方法调用</a:t>
            </a:r>
            <a:r>
              <a:rPr lang="en-US" altLang="zh-CN"/>
              <a:t> </a:t>
            </a:r>
            <a:r>
              <a:rPr lang="en-US" altLang="zh-CN" sz="2400">
                <a:sym typeface="+mn-ea"/>
              </a:rPr>
              <a:t>2/2</a:t>
            </a:r>
          </a:p>
        </p:txBody>
      </p:sp>
      <p:sp>
        <p:nvSpPr>
          <p:cNvPr id="7" name="日期占位符 6"/>
          <p:cNvSpPr>
            <a:spLocks noGrp="1"/>
          </p:cNvSpPr>
          <p:nvPr>
            <p:ph type="dt" sz="half" idx="10"/>
            <p:custDataLst>
              <p:tags r:id="rId1"/>
            </p:custDataLst>
          </p:nvPr>
        </p:nvSpPr>
        <p:spPr/>
        <p:txBody>
          <a:bodyPr/>
          <a:lstStyle/>
          <a:p>
            <a:fld id="{8BEB6EB5-CC0D-C94C-91B9-9EA1B45E848E}" type="datetime1">
              <a:rPr kumimoji="1" lang="zh-CN" altLang="en-US" smtClean="0"/>
              <a:t>2024/10/16</a:t>
            </a:fld>
            <a:endParaRPr kumimoji="1" lang="zh-CN" altLang="en-US" sz="900"/>
          </a:p>
        </p:txBody>
      </p:sp>
      <p:sp>
        <p:nvSpPr>
          <p:cNvPr id="8" name="页脚占位符 7"/>
          <p:cNvSpPr>
            <a:spLocks noGrp="1"/>
          </p:cNvSpPr>
          <p:nvPr>
            <p:ph type="ftr" sz="quarter" idx="11"/>
            <p:custDataLst>
              <p:tags r:id="rId2"/>
            </p:custDataLst>
          </p:nvPr>
        </p:nvSpPr>
        <p:spPr/>
        <p:txBody>
          <a:bodyPr/>
          <a:lstStyle/>
          <a:p>
            <a:r>
              <a:rPr kumimoji="1" lang="zh-CN" altLang="en-US" dirty="0"/>
              <a:t>西北工业大学软件学院</a:t>
            </a:r>
            <a:endParaRPr kumimoji="1" lang="zh-CN" altLang="en-US" sz="900" dirty="0"/>
          </a:p>
        </p:txBody>
      </p:sp>
      <p:sp>
        <p:nvSpPr>
          <p:cNvPr id="9" name="灯片编号占位符 8"/>
          <p:cNvSpPr>
            <a:spLocks noGrp="1"/>
          </p:cNvSpPr>
          <p:nvPr>
            <p:ph type="sldNum" sz="quarter" idx="12"/>
            <p:custDataLst>
              <p:tags r:id="rId3"/>
            </p:custDataLst>
          </p:nvPr>
        </p:nvSpPr>
        <p:spPr/>
        <p:txBody>
          <a:bodyPr/>
          <a:lstStyle/>
          <a:p>
            <a:fld id="{5A1A6423-77BD-D842-A714-25250E903C41}" type="slidenum">
              <a:rPr kumimoji="1" lang="zh-CN" altLang="en-US" smtClean="0"/>
              <a:t>141</a:t>
            </a:fld>
            <a:endParaRPr kumimoji="1" lang="zh-CN" altLang="en-US" sz="900"/>
          </a:p>
        </p:txBody>
      </p:sp>
      <p:sp>
        <p:nvSpPr>
          <p:cNvPr id="10" name="AutoShape 5"/>
          <p:cNvSpPr/>
          <p:nvPr>
            <p:custDataLst>
              <p:tags r:id="rId4"/>
            </p:custDataLst>
          </p:nvPr>
        </p:nvSpPr>
        <p:spPr>
          <a:xfrm>
            <a:off x="735965" y="4787900"/>
            <a:ext cx="7671435" cy="1551305"/>
          </a:xfrm>
          <a:prstGeom prst="roundRect">
            <a:avLst>
              <a:gd name="adj" fmla="val 16667"/>
            </a:avLst>
          </a:prstGeom>
          <a:noFill/>
          <a:ln w="12700" cap="flat" cmpd="sng">
            <a:solidFill>
              <a:schemeClr val="hlink"/>
            </a:solidFill>
            <a:prstDash val="dash"/>
            <a:headEnd type="none" w="med" len="med"/>
            <a:tailEnd type="none" w="med" len="med"/>
          </a:ln>
        </p:spPr>
        <p:txBody>
          <a:bodyPr wrap="none" anchor="ctr" anchorCtr="0"/>
          <a:lstStyle>
            <a:lvl1pPr marL="469900" indent="-469900" algn="l" rtl="0" eaLnBrk="0" fontAlgn="base" hangingPunct="0">
              <a:spcBef>
                <a:spcPct val="20000"/>
              </a:spcBef>
              <a:spcAft>
                <a:spcPct val="0"/>
              </a:spcAft>
              <a:buClr>
                <a:schemeClr val="accent2"/>
              </a:buClr>
              <a:buFont typeface="Wingdings" panose="05000000000000000000" pitchFamily="2" charset="2"/>
              <a:buChar char="o"/>
              <a:defRPr sz="3000" b="0">
                <a:solidFill>
                  <a:schemeClr val="tx1"/>
                </a:solidFill>
                <a:latin typeface="+mn-lt"/>
                <a:ea typeface="+mn-ea"/>
                <a:cs typeface="+mn-cs"/>
              </a:defRPr>
            </a:lvl1pPr>
            <a:lvl2pPr marL="908050" indent="-436880" algn="l" rtl="0" eaLnBrk="0" fontAlgn="base" hangingPunct="0">
              <a:spcBef>
                <a:spcPct val="20000"/>
              </a:spcBef>
              <a:spcAft>
                <a:spcPct val="0"/>
              </a:spcAft>
              <a:buClr>
                <a:schemeClr val="accent2"/>
              </a:buClr>
              <a:buFont typeface="Wingdings" panose="05000000000000000000" pitchFamily="2" charset="2"/>
              <a:buChar char="n"/>
              <a:defRPr sz="2600">
                <a:solidFill>
                  <a:schemeClr val="tx1"/>
                </a:solidFill>
                <a:latin typeface="Verdana" panose="020B0604030504040204" pitchFamily="34" charset="0"/>
                <a:ea typeface="+mn-ea"/>
              </a:defRPr>
            </a:lvl2pPr>
            <a:lvl3pPr marL="1304925" indent="-395605" algn="l" rtl="0" eaLnBrk="0" fontAlgn="base" hangingPunct="0">
              <a:spcBef>
                <a:spcPct val="20000"/>
              </a:spcBef>
              <a:spcAft>
                <a:spcPct val="0"/>
              </a:spcAft>
              <a:buClr>
                <a:schemeClr val="accent2"/>
              </a:buClr>
              <a:buFont typeface="Wingdings" panose="05000000000000000000" pitchFamily="2" charset="2"/>
              <a:buChar char="o"/>
              <a:defRPr sz="2300">
                <a:solidFill>
                  <a:schemeClr val="tx1"/>
                </a:solidFill>
                <a:latin typeface="Verdana" panose="020B0604030504040204" pitchFamily="34" charset="0"/>
                <a:ea typeface="+mn-ea"/>
              </a:defRPr>
            </a:lvl3pPr>
            <a:lvl4pPr marL="1694180" indent="-387350" algn="l" rtl="0" eaLnBrk="0" fontAlgn="base" hangingPunct="0">
              <a:spcBef>
                <a:spcPct val="20000"/>
              </a:spcBef>
              <a:spcAft>
                <a:spcPct val="0"/>
              </a:spcAft>
              <a:buClr>
                <a:schemeClr val="accent2"/>
              </a:buClr>
              <a:buFont typeface="Wingdings" panose="05000000000000000000" pitchFamily="2" charset="2"/>
              <a:buChar char="n"/>
              <a:defRPr sz="2000">
                <a:solidFill>
                  <a:schemeClr val="tx1"/>
                </a:solidFill>
                <a:latin typeface="Verdana" panose="020B0604030504040204" pitchFamily="34" charset="0"/>
                <a:ea typeface="+mn-ea"/>
              </a:defRPr>
            </a:lvl4pPr>
            <a:lvl5pPr marL="2094230" indent="-398780" algn="l" rtl="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mn-ea"/>
              </a:defRPr>
            </a:lvl5pPr>
          </a:lstStyle>
          <a:p>
            <a:pPr marL="0" indent="0" algn="l">
              <a:lnSpc>
                <a:spcPct val="110000"/>
              </a:lnSpc>
              <a:buNone/>
            </a:pPr>
            <a:r>
              <a:rPr lang="en-US" altLang="zh-CN" sz="2000" b="1">
                <a:solidFill>
                  <a:schemeClr val="tx1"/>
                </a:solidFill>
                <a:sym typeface="+mn-ea"/>
              </a:rPr>
              <a:t>FacultyMember  m = </a:t>
            </a:r>
            <a:r>
              <a:rPr lang="en-US" altLang="zh-CN" sz="2000" b="1">
                <a:solidFill>
                  <a:srgbClr val="034DA0"/>
                </a:solidFill>
                <a:sym typeface="+mn-ea"/>
              </a:rPr>
              <a:t>new </a:t>
            </a:r>
            <a:r>
              <a:rPr lang="en-US" altLang="zh-CN" sz="2000" b="1">
                <a:solidFill>
                  <a:schemeClr val="tx1"/>
                </a:solidFill>
                <a:sym typeface="+mn-ea"/>
              </a:rPr>
              <a:t>Teacher();</a:t>
            </a:r>
          </a:p>
          <a:p>
            <a:pPr marL="0" indent="0" algn="l">
              <a:lnSpc>
                <a:spcPct val="110000"/>
              </a:lnSpc>
              <a:buNone/>
            </a:pPr>
            <a:r>
              <a:rPr lang="en-US" altLang="zh-CN" sz="2000" b="1">
                <a:solidFill>
                  <a:schemeClr val="tx1"/>
                </a:solidFill>
                <a:sym typeface="+mn-ea"/>
              </a:rPr>
              <a:t>m.toString();</a:t>
            </a:r>
            <a:endParaRPr lang="en-US" altLang="zh-CN" sz="2000" b="1">
              <a:solidFill>
                <a:schemeClr val="tx1"/>
              </a:solidFill>
              <a:effectLst/>
              <a:sym typeface="+mn-ea"/>
            </a:endParaRPr>
          </a:p>
          <a:p>
            <a:pPr marL="0" indent="0" algn="l">
              <a:lnSpc>
                <a:spcPct val="110000"/>
              </a:lnSpc>
              <a:buNone/>
            </a:pPr>
            <a:r>
              <a:rPr lang="en-US" altLang="zh-CN" sz="2000" b="1">
                <a:solidFill>
                  <a:schemeClr val="tx1"/>
                </a:solidFill>
                <a:effectLst/>
                <a:latin typeface="等线" panose="02010600030101010101" charset="-122"/>
                <a:ea typeface="等线" panose="02010600030101010101" charset="-122"/>
                <a:sym typeface="+mn-ea"/>
              </a:rPr>
              <a:t>m = </a:t>
            </a:r>
            <a:r>
              <a:rPr lang="en-US" altLang="zh-CN" sz="2000" b="1">
                <a:solidFill>
                  <a:srgbClr val="034DA0"/>
                </a:solidFill>
                <a:effectLst/>
                <a:latin typeface="等线" panose="02010600030101010101" charset="-122"/>
                <a:ea typeface="等线" panose="02010600030101010101" charset="-122"/>
                <a:sym typeface="+mn-ea"/>
              </a:rPr>
              <a:t>new </a:t>
            </a:r>
            <a:r>
              <a:rPr lang="en-US" altLang="zh-CN" sz="2000" b="1">
                <a:solidFill>
                  <a:schemeClr val="tx1"/>
                </a:solidFill>
                <a:effectLst/>
                <a:latin typeface="等线" panose="02010600030101010101" charset="-122"/>
                <a:ea typeface="等线" panose="02010600030101010101" charset="-122"/>
                <a:sym typeface="+mn-ea"/>
              </a:rPr>
              <a:t>Offical();</a:t>
            </a:r>
          </a:p>
          <a:p>
            <a:pPr marL="0" indent="0" algn="l">
              <a:lnSpc>
                <a:spcPct val="110000"/>
              </a:lnSpc>
              <a:buNone/>
            </a:pPr>
            <a:r>
              <a:rPr lang="en-US" altLang="zh-CN" sz="2000" b="1">
                <a:solidFill>
                  <a:schemeClr val="tx1"/>
                </a:solidFill>
                <a:effectLst/>
                <a:latin typeface="等线" panose="02010600030101010101" charset="-122"/>
                <a:ea typeface="等线" panose="02010600030101010101" charset="-122"/>
                <a:sym typeface="+mn-ea"/>
              </a:rPr>
              <a:t>m.toString();</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6"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arn(inHorizontal)">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ldLvl="0" animBg="1"/>
    </p:bld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fontScale="80000"/>
          </a:bodyPr>
          <a:lstStyle/>
          <a:p>
            <a:pPr lvl="0">
              <a:lnSpc>
                <a:spcPct val="130000"/>
              </a:lnSpc>
            </a:pPr>
            <a:r>
              <a:rPr lang="zh-CN" altLang="en-US" sz="3000">
                <a:solidFill>
                  <a:srgbClr val="034DA0"/>
                </a:solidFill>
              </a:rPr>
              <a:t>多态变量的意义</a:t>
            </a:r>
            <a:endParaRPr lang="en-US" altLang="zh-CN" sz="3000">
              <a:solidFill>
                <a:srgbClr val="034DA0"/>
              </a:solidFill>
            </a:endParaRPr>
          </a:p>
          <a:p>
            <a:pPr lvl="1">
              <a:lnSpc>
                <a:spcPct val="130000"/>
              </a:lnSpc>
            </a:pPr>
            <a:r>
              <a:rPr lang="zh-CN" altLang="en-US" sz="2500"/>
              <a:t>可将派生自同一基类的不同数据类型（所有子类）看做同一类型，从而通过等同的一段代码对不同数据类型进行统一的处理，简化代码设计和编写</a:t>
            </a:r>
            <a:endParaRPr lang="en-US" altLang="zh-CN" sz="2500"/>
          </a:p>
          <a:p>
            <a:pPr lvl="0">
              <a:lnSpc>
                <a:spcPct val="130000"/>
              </a:lnSpc>
            </a:pPr>
            <a:r>
              <a:rPr lang="zh-CN" altLang="en-US" sz="3000">
                <a:solidFill>
                  <a:srgbClr val="034DA0"/>
                </a:solidFill>
              </a:rPr>
              <a:t>多态方法调用的意义</a:t>
            </a:r>
            <a:r>
              <a:rPr lang="en-US" altLang="zh-CN" sz="3000">
                <a:solidFill>
                  <a:srgbClr val="034DA0"/>
                </a:solidFill>
              </a:rPr>
              <a:t> </a:t>
            </a:r>
          </a:p>
          <a:p>
            <a:pPr lvl="1">
              <a:lnSpc>
                <a:spcPct val="130000"/>
              </a:lnSpc>
            </a:pPr>
            <a:r>
              <a:rPr lang="zh-CN" altLang="en-US" sz="2500"/>
              <a:t>允许派生自同一基类的不同子类有各自区分于其他子类的行为方式</a:t>
            </a:r>
            <a:endParaRPr lang="en-US" altLang="zh-CN" sz="2500"/>
          </a:p>
          <a:p>
            <a:pPr lvl="0"/>
            <a:r>
              <a:rPr lang="zh-CN" altLang="en-US" sz="3000">
                <a:solidFill>
                  <a:srgbClr val="034DA0"/>
                </a:solidFill>
                <a:sym typeface="+mn-ea"/>
              </a:rPr>
              <a:t>多态性可以简化代码维护</a:t>
            </a:r>
            <a:endParaRPr lang="en-US" altLang="zh-CN" sz="3000">
              <a:solidFill>
                <a:srgbClr val="034DA0"/>
              </a:solidFill>
            </a:endParaRPr>
          </a:p>
          <a:p>
            <a:pPr lvl="1"/>
            <a:r>
              <a:rPr lang="zh-CN" altLang="en-US" sz="2500"/>
              <a:t>多态性使代码更加简洁，易于理解</a:t>
            </a:r>
          </a:p>
          <a:p>
            <a:pPr lvl="1"/>
            <a:r>
              <a:rPr lang="zh-CN" altLang="en-US" sz="2500"/>
              <a:t>对代码变更而言，可根据需要改变子类方法的实现，或增加新的子类，而不会影响父类和其他派生类，从而使代码更具健壮性</a:t>
            </a:r>
          </a:p>
        </p:txBody>
      </p:sp>
      <p:sp>
        <p:nvSpPr>
          <p:cNvPr id="3" name="标题 2"/>
          <p:cNvSpPr>
            <a:spLocks noGrp="1"/>
          </p:cNvSpPr>
          <p:nvPr>
            <p:ph type="title"/>
          </p:nvPr>
        </p:nvSpPr>
        <p:spPr/>
        <p:txBody>
          <a:bodyPr/>
          <a:lstStyle/>
          <a:p>
            <a:r>
              <a:rPr lang="en-US" altLang="zh-CN">
                <a:sym typeface="+mn-ea"/>
              </a:rPr>
              <a:t>2.3.3 </a:t>
            </a:r>
            <a:r>
              <a:rPr lang="zh-CN" altLang="en-US">
                <a:sym typeface="+mn-ea"/>
              </a:rPr>
              <a:t>多态性讨论</a:t>
            </a:r>
            <a:r>
              <a:rPr lang="en-US" altLang="zh-CN">
                <a:sym typeface="+mn-ea"/>
              </a:rPr>
              <a:t> </a:t>
            </a:r>
            <a:r>
              <a:rPr lang="en-US" altLang="zh-CN" sz="2400">
                <a:sym typeface="+mn-ea"/>
              </a:rPr>
              <a:t>1/1</a:t>
            </a:r>
          </a:p>
        </p:txBody>
      </p:sp>
      <p:sp>
        <p:nvSpPr>
          <p:cNvPr id="7" name="日期占位符 6"/>
          <p:cNvSpPr>
            <a:spLocks noGrp="1"/>
          </p:cNvSpPr>
          <p:nvPr>
            <p:ph type="dt" sz="half" idx="10"/>
            <p:custDataLst>
              <p:tags r:id="rId1"/>
            </p:custDataLst>
          </p:nvPr>
        </p:nvSpPr>
        <p:spPr/>
        <p:txBody>
          <a:bodyPr/>
          <a:lstStyle/>
          <a:p>
            <a:fld id="{8BEB6EB5-CC0D-C94C-91B9-9EA1B45E848E}" type="datetime1">
              <a:rPr kumimoji="1" lang="zh-CN" altLang="en-US" smtClean="0"/>
              <a:t>2024/10/16</a:t>
            </a:fld>
            <a:endParaRPr kumimoji="1" lang="zh-CN" altLang="en-US" sz="900"/>
          </a:p>
        </p:txBody>
      </p:sp>
      <p:sp>
        <p:nvSpPr>
          <p:cNvPr id="8" name="页脚占位符 7"/>
          <p:cNvSpPr>
            <a:spLocks noGrp="1"/>
          </p:cNvSpPr>
          <p:nvPr>
            <p:ph type="ftr" sz="quarter" idx="11"/>
            <p:custDataLst>
              <p:tags r:id="rId2"/>
            </p:custDataLst>
          </p:nvPr>
        </p:nvSpPr>
        <p:spPr/>
        <p:txBody>
          <a:bodyPr/>
          <a:lstStyle/>
          <a:p>
            <a:r>
              <a:rPr kumimoji="1" lang="zh-CN" altLang="en-US" dirty="0"/>
              <a:t>西北工业大学软件学院</a:t>
            </a:r>
            <a:endParaRPr kumimoji="1" lang="zh-CN" altLang="en-US" sz="900" dirty="0"/>
          </a:p>
        </p:txBody>
      </p:sp>
      <p:sp>
        <p:nvSpPr>
          <p:cNvPr id="9" name="灯片编号占位符 8"/>
          <p:cNvSpPr>
            <a:spLocks noGrp="1"/>
          </p:cNvSpPr>
          <p:nvPr>
            <p:ph type="sldNum" sz="quarter" idx="12"/>
            <p:custDataLst>
              <p:tags r:id="rId3"/>
            </p:custDataLst>
          </p:nvPr>
        </p:nvSpPr>
        <p:spPr/>
        <p:txBody>
          <a:bodyPr/>
          <a:lstStyle/>
          <a:p>
            <a:fld id="{5A1A6423-77BD-D842-A714-25250E903C41}" type="slidenum">
              <a:rPr kumimoji="1" lang="zh-CN" altLang="en-US" smtClean="0"/>
              <a:t>142</a:t>
            </a:fld>
            <a:endParaRPr kumimoji="1" lang="zh-CN" altLang="en-US" sz="900"/>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sym typeface="+mn-ea"/>
              </a:rPr>
              <a:t>2.3.4 </a:t>
            </a:r>
            <a:r>
              <a:rPr lang="zh-CN" altLang="en-US" dirty="0">
                <a:sym typeface="+mn-ea"/>
              </a:rPr>
              <a:t>鲜牛奶订购系统中的多态</a:t>
            </a:r>
            <a:r>
              <a:rPr lang="en-US" altLang="zh-CN" dirty="0">
                <a:sym typeface="+mn-ea"/>
              </a:rPr>
              <a:t> 1/1</a:t>
            </a:r>
            <a:endParaRPr lang="zh-CN" altLang="en-US"/>
          </a:p>
        </p:txBody>
      </p:sp>
      <p:sp>
        <p:nvSpPr>
          <p:cNvPr id="4" name="日期占位符 3"/>
          <p:cNvSpPr>
            <a:spLocks noGrp="1"/>
          </p:cNvSpPr>
          <p:nvPr>
            <p:ph type="dt" sz="half" idx="10"/>
          </p:nvPr>
        </p:nvSpPr>
        <p:spPr/>
        <p:txBody>
          <a:bodyPr/>
          <a:lstStyle/>
          <a:p>
            <a:fld id="{8BEB6EB5-CC0D-C94C-91B9-9EA1B45E848E}" type="datetime1">
              <a:rPr kumimoji="1" lang="zh-CN" altLang="en-US" smtClean="0"/>
              <a:t>2024/10/16</a:t>
            </a:fld>
            <a:endParaRPr kumimoji="1" lang="zh-CN" altLang="en-US" sz="900"/>
          </a:p>
        </p:txBody>
      </p:sp>
      <p:sp>
        <p:nvSpPr>
          <p:cNvPr id="5" name="页脚占位符 4"/>
          <p:cNvSpPr>
            <a:spLocks noGrp="1"/>
          </p:cNvSpPr>
          <p:nvPr>
            <p:ph type="ftr" sz="quarter" idx="11"/>
          </p:nvPr>
        </p:nvSpPr>
        <p:spPr/>
        <p:txBody>
          <a:bodyPr/>
          <a:lstStyle/>
          <a:p>
            <a:r>
              <a:rPr kumimoji="1" lang="zh-CN" altLang="en-US" dirty="0"/>
              <a:t>西北工业大学软件学院</a:t>
            </a:r>
            <a:endParaRPr kumimoji="1" lang="zh-CN" altLang="en-US" sz="900" dirty="0"/>
          </a:p>
        </p:txBody>
      </p:sp>
      <p:sp>
        <p:nvSpPr>
          <p:cNvPr id="6" name="灯片编号占位符 5"/>
          <p:cNvSpPr>
            <a:spLocks noGrp="1"/>
          </p:cNvSpPr>
          <p:nvPr>
            <p:ph type="sldNum" sz="quarter" idx="12"/>
          </p:nvPr>
        </p:nvSpPr>
        <p:spPr/>
        <p:txBody>
          <a:bodyPr/>
          <a:lstStyle/>
          <a:p>
            <a:fld id="{5A1A6423-77BD-D842-A714-25250E903C41}" type="slidenum">
              <a:rPr kumimoji="1" lang="zh-CN" altLang="en-US" smtClean="0"/>
              <a:t>143</a:t>
            </a:fld>
            <a:endParaRPr kumimoji="1" lang="zh-CN" altLang="en-US" sz="900"/>
          </a:p>
        </p:txBody>
      </p:sp>
      <p:sp>
        <p:nvSpPr>
          <p:cNvPr id="10" name="AutoShape 5"/>
          <p:cNvSpPr/>
          <p:nvPr>
            <p:custDataLst>
              <p:tags r:id="rId1"/>
            </p:custDataLst>
          </p:nvPr>
        </p:nvSpPr>
        <p:spPr>
          <a:xfrm>
            <a:off x="259715" y="1183640"/>
            <a:ext cx="8656955" cy="5177790"/>
          </a:xfrm>
          <a:prstGeom prst="roundRect">
            <a:avLst>
              <a:gd name="adj" fmla="val 16667"/>
            </a:avLst>
          </a:prstGeom>
          <a:noFill/>
          <a:ln w="12700" cap="flat" cmpd="sng">
            <a:solidFill>
              <a:schemeClr val="hlink"/>
            </a:solidFill>
            <a:prstDash val="dash"/>
            <a:headEnd type="none" w="med" len="med"/>
            <a:tailEnd type="none" w="med" len="med"/>
          </a:ln>
        </p:spPr>
        <p:txBody>
          <a:bodyPr wrap="none" anchor="ctr" anchorCtr="0"/>
          <a:lstStyle>
            <a:lvl1pPr marL="469900" indent="-469900" algn="l" rtl="0" eaLnBrk="0" fontAlgn="base" hangingPunct="0">
              <a:spcBef>
                <a:spcPct val="20000"/>
              </a:spcBef>
              <a:spcAft>
                <a:spcPct val="0"/>
              </a:spcAft>
              <a:buClr>
                <a:schemeClr val="accent2"/>
              </a:buClr>
              <a:buFont typeface="Wingdings" panose="05000000000000000000" pitchFamily="2" charset="2"/>
              <a:buChar char="o"/>
              <a:defRPr sz="3000" b="0">
                <a:solidFill>
                  <a:schemeClr val="tx1"/>
                </a:solidFill>
                <a:latin typeface="+mn-lt"/>
                <a:ea typeface="+mn-ea"/>
                <a:cs typeface="+mn-cs"/>
              </a:defRPr>
            </a:lvl1pPr>
            <a:lvl2pPr marL="908050" indent="-436880" algn="l" rtl="0" eaLnBrk="0" fontAlgn="base" hangingPunct="0">
              <a:spcBef>
                <a:spcPct val="20000"/>
              </a:spcBef>
              <a:spcAft>
                <a:spcPct val="0"/>
              </a:spcAft>
              <a:buClr>
                <a:schemeClr val="accent2"/>
              </a:buClr>
              <a:buFont typeface="Wingdings" panose="05000000000000000000" pitchFamily="2" charset="2"/>
              <a:buChar char="n"/>
              <a:defRPr sz="2600">
                <a:solidFill>
                  <a:schemeClr val="tx1"/>
                </a:solidFill>
                <a:latin typeface="Verdana" panose="020B0604030504040204" pitchFamily="34" charset="0"/>
                <a:ea typeface="+mn-ea"/>
              </a:defRPr>
            </a:lvl2pPr>
            <a:lvl3pPr marL="1304925" indent="-395605" algn="l" rtl="0" eaLnBrk="0" fontAlgn="base" hangingPunct="0">
              <a:spcBef>
                <a:spcPct val="20000"/>
              </a:spcBef>
              <a:spcAft>
                <a:spcPct val="0"/>
              </a:spcAft>
              <a:buClr>
                <a:schemeClr val="accent2"/>
              </a:buClr>
              <a:buFont typeface="Wingdings" panose="05000000000000000000" pitchFamily="2" charset="2"/>
              <a:buChar char="o"/>
              <a:defRPr sz="2300">
                <a:solidFill>
                  <a:schemeClr val="tx1"/>
                </a:solidFill>
                <a:latin typeface="Verdana" panose="020B0604030504040204" pitchFamily="34" charset="0"/>
                <a:ea typeface="+mn-ea"/>
              </a:defRPr>
            </a:lvl3pPr>
            <a:lvl4pPr marL="1694180" indent="-387350" algn="l" rtl="0" eaLnBrk="0" fontAlgn="base" hangingPunct="0">
              <a:spcBef>
                <a:spcPct val="20000"/>
              </a:spcBef>
              <a:spcAft>
                <a:spcPct val="0"/>
              </a:spcAft>
              <a:buClr>
                <a:schemeClr val="accent2"/>
              </a:buClr>
              <a:buFont typeface="Wingdings" panose="05000000000000000000" pitchFamily="2" charset="2"/>
              <a:buChar char="n"/>
              <a:defRPr sz="2000">
                <a:solidFill>
                  <a:schemeClr val="tx1"/>
                </a:solidFill>
                <a:latin typeface="Verdana" panose="020B0604030504040204" pitchFamily="34" charset="0"/>
                <a:ea typeface="+mn-ea"/>
              </a:defRPr>
            </a:lvl4pPr>
            <a:lvl5pPr marL="2094230" indent="-398780" algn="l" rtl="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mn-ea"/>
              </a:defRPr>
            </a:lvl5pPr>
          </a:lstStyle>
          <a:p>
            <a:pPr marL="0" indent="0" algn="l">
              <a:lnSpc>
                <a:spcPct val="110000"/>
              </a:lnSpc>
              <a:buNone/>
            </a:pPr>
            <a:r>
              <a:rPr lang="en-US" altLang="zh-CN" sz="2000" b="1">
                <a:solidFill>
                  <a:schemeClr val="tx1"/>
                </a:solidFill>
                <a:sym typeface="+mn-ea"/>
              </a:rPr>
              <a:t>productCatalog.addProduct(</a:t>
            </a:r>
            <a:r>
              <a:rPr lang="en-US" altLang="zh-CN" sz="2000" b="1">
                <a:solidFill>
                  <a:srgbClr val="034DA0"/>
                </a:solidFill>
                <a:sym typeface="+mn-ea"/>
              </a:rPr>
              <a:t>new </a:t>
            </a:r>
            <a:r>
              <a:rPr lang="en-US" altLang="zh-CN" sz="2000" b="1">
                <a:solidFill>
                  <a:schemeClr val="tx1"/>
                </a:solidFill>
                <a:sym typeface="+mn-ea"/>
              </a:rPr>
              <a:t>PureMilk(...)) ;</a:t>
            </a:r>
          </a:p>
          <a:p>
            <a:pPr marL="0" indent="0" algn="l">
              <a:lnSpc>
                <a:spcPct val="110000"/>
              </a:lnSpc>
              <a:buNone/>
            </a:pPr>
            <a:r>
              <a:rPr lang="en-US" altLang="zh-CN" sz="2000" b="1">
                <a:sym typeface="+mn-ea"/>
              </a:rPr>
              <a:t>productCatalog.addProduct(</a:t>
            </a:r>
            <a:r>
              <a:rPr lang="en-US" altLang="zh-CN" sz="2000" b="1">
                <a:solidFill>
                  <a:srgbClr val="034DA0"/>
                </a:solidFill>
                <a:sym typeface="+mn-ea"/>
              </a:rPr>
              <a:t>new </a:t>
            </a:r>
            <a:r>
              <a:rPr lang="en-US" altLang="zh-CN" sz="2000" b="1">
                <a:sym typeface="+mn-ea"/>
              </a:rPr>
              <a:t>Jelly(...)) ;</a:t>
            </a:r>
          </a:p>
          <a:p>
            <a:pPr marL="0" indent="0" algn="l">
              <a:lnSpc>
                <a:spcPct val="110000"/>
              </a:lnSpc>
              <a:buNone/>
            </a:pPr>
            <a:r>
              <a:rPr lang="en-US" altLang="zh-CN" sz="2000" b="1">
                <a:sym typeface="+mn-ea"/>
              </a:rPr>
              <a:t>productCatalog.addProduct(</a:t>
            </a:r>
            <a:r>
              <a:rPr lang="en-US" altLang="zh-CN" sz="2000" b="1">
                <a:solidFill>
                  <a:srgbClr val="034DA0"/>
                </a:solidFill>
                <a:sym typeface="+mn-ea"/>
              </a:rPr>
              <a:t>new </a:t>
            </a:r>
            <a:r>
              <a:rPr lang="en-US" altLang="zh-CN" sz="2000" b="1">
                <a:sym typeface="+mn-ea"/>
              </a:rPr>
              <a:t>MilkDrink(...)) ;</a:t>
            </a:r>
          </a:p>
          <a:p>
            <a:pPr marL="0" indent="0" algn="l">
              <a:lnSpc>
                <a:spcPct val="110000"/>
              </a:lnSpc>
              <a:buNone/>
            </a:pPr>
            <a:r>
              <a:rPr lang="en-US" altLang="zh-CN" sz="2000" b="1">
                <a:solidFill>
                  <a:schemeClr val="tx1"/>
                </a:solidFill>
                <a:effectLst/>
                <a:latin typeface="等线" panose="02010600030101010101" charset="-122"/>
                <a:ea typeface="等线" panose="02010600030101010101" charset="-122"/>
                <a:sym typeface="+mn-ea"/>
              </a:rPr>
              <a:t>...</a:t>
            </a:r>
          </a:p>
          <a:p>
            <a:pPr marL="0" indent="0" algn="l">
              <a:lnSpc>
                <a:spcPct val="110000"/>
              </a:lnSpc>
              <a:buNone/>
            </a:pPr>
            <a:endParaRPr lang="en-US" altLang="zh-CN" sz="2000" b="1">
              <a:solidFill>
                <a:schemeClr val="tx1"/>
              </a:solidFill>
              <a:effectLst/>
              <a:latin typeface="等线" panose="02010600030101010101" charset="-122"/>
              <a:ea typeface="等线" panose="02010600030101010101" charset="-122"/>
              <a:sym typeface="+mn-ea"/>
            </a:endParaRPr>
          </a:p>
          <a:p>
            <a:pPr marL="0" indent="0" algn="l">
              <a:lnSpc>
                <a:spcPct val="110000"/>
              </a:lnSpc>
              <a:buNone/>
            </a:pPr>
            <a:endParaRPr lang="en-US" altLang="zh-CN" sz="2000" b="1">
              <a:solidFill>
                <a:schemeClr val="tx1"/>
              </a:solidFill>
              <a:effectLst/>
              <a:latin typeface="等线" panose="02010600030101010101" charset="-122"/>
              <a:ea typeface="等线" panose="02010600030101010101" charset="-122"/>
              <a:sym typeface="+mn-ea"/>
            </a:endParaRPr>
          </a:p>
          <a:p>
            <a:pPr marL="0" indent="0" algn="l">
              <a:lnSpc>
                <a:spcPct val="110000"/>
              </a:lnSpc>
              <a:buNone/>
            </a:pPr>
            <a:r>
              <a:rPr lang="en-US" altLang="zh-CN" sz="2000" b="1">
                <a:solidFill>
                  <a:srgbClr val="034DA0"/>
                </a:solidFill>
                <a:effectLst/>
                <a:latin typeface="等线" panose="02010600030101010101" charset="-122"/>
                <a:ea typeface="等线" panose="02010600030101010101" charset="-122"/>
                <a:sym typeface="+mn-ea"/>
              </a:rPr>
              <a:t>for</a:t>
            </a:r>
            <a:r>
              <a:rPr lang="en-US" altLang="zh-CN" sz="2000" b="1">
                <a:solidFill>
                  <a:schemeClr val="tx1"/>
                </a:solidFill>
                <a:effectLst/>
                <a:latin typeface="等线" panose="02010600030101010101" charset="-122"/>
                <a:ea typeface="等线" panose="02010600030101010101" charset="-122"/>
                <a:sym typeface="+mn-ea"/>
              </a:rPr>
              <a:t>(Product  product : productCatalog) {</a:t>
            </a:r>
          </a:p>
          <a:p>
            <a:pPr marL="0" indent="457200" algn="l">
              <a:lnSpc>
                <a:spcPct val="110000"/>
              </a:lnSpc>
              <a:buNone/>
            </a:pPr>
            <a:r>
              <a:rPr lang="en-US" altLang="zh-CN" sz="2000" b="1">
                <a:solidFill>
                  <a:schemeClr val="tx1"/>
                </a:solidFill>
                <a:effectLst/>
                <a:latin typeface="等线" panose="02010600030101010101" charset="-122"/>
                <a:ea typeface="等线" panose="02010600030101010101" charset="-122"/>
                <a:sym typeface="+mn-ea"/>
              </a:rPr>
              <a:t>System.out.println(product.toString());</a:t>
            </a:r>
          </a:p>
          <a:p>
            <a:pPr marL="0" indent="0" algn="l">
              <a:lnSpc>
                <a:spcPct val="110000"/>
              </a:lnSpc>
              <a:buNone/>
            </a:pPr>
            <a:r>
              <a:rPr lang="en-US" altLang="zh-CN" sz="2000" b="1">
                <a:solidFill>
                  <a:schemeClr val="tx1"/>
                </a:solidFill>
                <a:effectLst/>
                <a:latin typeface="等线" panose="02010600030101010101" charset="-122"/>
                <a:ea typeface="等线" panose="02010600030101010101" charset="-122"/>
                <a:sym typeface="+mn-ea"/>
              </a:rPr>
              <a:t>}</a:t>
            </a:r>
          </a:p>
          <a:p>
            <a:pPr marL="0" indent="0" algn="l">
              <a:lnSpc>
                <a:spcPct val="110000"/>
              </a:lnSpc>
              <a:buNone/>
            </a:pPr>
            <a:endParaRPr lang="en-US" altLang="zh-CN" sz="2000" b="1">
              <a:solidFill>
                <a:schemeClr val="tx1"/>
              </a:solidFill>
              <a:effectLst/>
              <a:latin typeface="等线" panose="02010600030101010101" charset="-122"/>
              <a:ea typeface="等线" panose="02010600030101010101" charset="-122"/>
              <a:sym typeface="+mn-ea"/>
            </a:endParaRPr>
          </a:p>
          <a:p>
            <a:pPr marL="0" indent="0" algn="l">
              <a:lnSpc>
                <a:spcPct val="110000"/>
              </a:lnSpc>
              <a:buNone/>
            </a:pPr>
            <a:endParaRPr lang="en-US" altLang="zh-CN" sz="2000" b="1">
              <a:solidFill>
                <a:schemeClr val="tx1"/>
              </a:solidFill>
              <a:effectLst/>
              <a:latin typeface="等线" panose="02010600030101010101" charset="-122"/>
              <a:ea typeface="等线" panose="02010600030101010101" charset="-122"/>
              <a:sym typeface="+mn-ea"/>
            </a:endParaRPr>
          </a:p>
          <a:p>
            <a:pPr marL="0" indent="0" algn="l">
              <a:lnSpc>
                <a:spcPct val="110000"/>
              </a:lnSpc>
              <a:buNone/>
            </a:pPr>
            <a:endParaRPr lang="en-US" altLang="zh-CN" sz="2000" b="1">
              <a:solidFill>
                <a:schemeClr val="tx1"/>
              </a:solidFill>
              <a:effectLst/>
              <a:latin typeface="等线" panose="02010600030101010101" charset="-122"/>
              <a:ea typeface="等线" panose="02010600030101010101" charset="-122"/>
              <a:sym typeface="+mn-ea"/>
            </a:endParaRPr>
          </a:p>
        </p:txBody>
      </p:sp>
      <p:sp>
        <p:nvSpPr>
          <p:cNvPr id="11" name="AutoShape 9"/>
          <p:cNvSpPr/>
          <p:nvPr>
            <p:custDataLst>
              <p:tags r:id="rId2"/>
            </p:custDataLst>
          </p:nvPr>
        </p:nvSpPr>
        <p:spPr>
          <a:xfrm>
            <a:off x="3907155" y="2841625"/>
            <a:ext cx="3347720" cy="721995"/>
          </a:xfrm>
          <a:prstGeom prst="cloudCallout">
            <a:avLst>
              <a:gd name="adj1" fmla="val -38144"/>
              <a:gd name="adj2" fmla="val -100923"/>
            </a:avLst>
          </a:prstGeom>
          <a:solidFill>
            <a:schemeClr val="bg2"/>
          </a:solidFill>
          <a:ln w="9525" cap="flat" cmpd="sng">
            <a:solidFill>
              <a:schemeClr val="tx1"/>
            </a:solidFill>
            <a:prstDash val="solid"/>
            <a:headEnd type="none" w="med" len="med"/>
            <a:tailEnd type="none" w="med" len="med"/>
          </a:ln>
        </p:spPr>
        <p:txBody>
          <a:bodyPr/>
          <a:lstStyle/>
          <a:p>
            <a:pPr algn="ctr" eaLnBrk="1" hangingPunct="1">
              <a:lnSpc>
                <a:spcPct val="90000"/>
              </a:lnSpc>
              <a:spcBef>
                <a:spcPct val="20000"/>
              </a:spcBef>
              <a:buClr>
                <a:schemeClr val="accent2"/>
              </a:buClr>
              <a:buFont typeface="Wingdings" panose="05000000000000000000" pitchFamily="2" charset="2"/>
            </a:pPr>
            <a:r>
              <a:rPr lang="zh-CN" altLang="en-US" sz="2000" b="1" dirty="0">
                <a:latin typeface="等线" panose="02010600030101010101" charset="-122"/>
                <a:ea typeface="等线" panose="02010600030101010101" charset="-122"/>
              </a:rPr>
              <a:t>多态变量</a:t>
            </a:r>
          </a:p>
        </p:txBody>
      </p:sp>
      <p:sp>
        <p:nvSpPr>
          <p:cNvPr id="7" name="AutoShape 9"/>
          <p:cNvSpPr/>
          <p:nvPr>
            <p:custDataLst>
              <p:tags r:id="rId3"/>
            </p:custDataLst>
          </p:nvPr>
        </p:nvSpPr>
        <p:spPr>
          <a:xfrm>
            <a:off x="4944110" y="5087620"/>
            <a:ext cx="3347720" cy="721995"/>
          </a:xfrm>
          <a:prstGeom prst="cloudCallout">
            <a:avLst>
              <a:gd name="adj1" fmla="val -55785"/>
              <a:gd name="adj2" fmla="val -140501"/>
            </a:avLst>
          </a:prstGeom>
          <a:solidFill>
            <a:schemeClr val="bg2"/>
          </a:solidFill>
          <a:ln w="9525" cap="flat" cmpd="sng">
            <a:solidFill>
              <a:schemeClr val="tx1"/>
            </a:solidFill>
            <a:prstDash val="solid"/>
            <a:headEnd type="none" w="med" len="med"/>
            <a:tailEnd type="none" w="med" len="med"/>
          </a:ln>
        </p:spPr>
        <p:txBody>
          <a:bodyPr/>
          <a:lstStyle/>
          <a:p>
            <a:pPr algn="ctr" eaLnBrk="1" hangingPunct="1">
              <a:lnSpc>
                <a:spcPct val="90000"/>
              </a:lnSpc>
              <a:spcBef>
                <a:spcPct val="20000"/>
              </a:spcBef>
              <a:buClr>
                <a:schemeClr val="accent2"/>
              </a:buClr>
              <a:buFont typeface="Wingdings" panose="05000000000000000000" pitchFamily="2" charset="2"/>
            </a:pPr>
            <a:r>
              <a:rPr lang="zh-CN" altLang="en-US" sz="2000" b="1" dirty="0">
                <a:latin typeface="等线" panose="02010600030101010101" charset="-122"/>
                <a:ea typeface="等线" panose="02010600030101010101" charset="-122"/>
              </a:rPr>
              <a:t>多态方法调用</a:t>
            </a:r>
          </a:p>
        </p:txBody>
      </p:sp>
      <p:sp>
        <p:nvSpPr>
          <p:cNvPr id="8" name="AutoShape 9"/>
          <p:cNvSpPr/>
          <p:nvPr>
            <p:custDataLst>
              <p:tags r:id="rId4"/>
            </p:custDataLst>
          </p:nvPr>
        </p:nvSpPr>
        <p:spPr>
          <a:xfrm>
            <a:off x="976630" y="5182870"/>
            <a:ext cx="3347720" cy="721995"/>
          </a:xfrm>
          <a:prstGeom prst="cloudCallout">
            <a:avLst>
              <a:gd name="adj1" fmla="val 30709"/>
              <a:gd name="adj2" fmla="val -157036"/>
            </a:avLst>
          </a:prstGeom>
          <a:solidFill>
            <a:schemeClr val="bg2"/>
          </a:solidFill>
          <a:ln w="9525" cap="flat" cmpd="sng">
            <a:solidFill>
              <a:schemeClr val="tx1"/>
            </a:solidFill>
            <a:prstDash val="solid"/>
            <a:headEnd type="none" w="med" len="med"/>
            <a:tailEnd type="none" w="med" len="med"/>
          </a:ln>
        </p:spPr>
        <p:txBody>
          <a:bodyPr/>
          <a:lstStyle/>
          <a:p>
            <a:pPr algn="ctr" eaLnBrk="1" hangingPunct="1">
              <a:lnSpc>
                <a:spcPct val="90000"/>
              </a:lnSpc>
              <a:spcBef>
                <a:spcPct val="20000"/>
              </a:spcBef>
              <a:buClr>
                <a:schemeClr val="accent2"/>
              </a:buClr>
              <a:buFont typeface="Wingdings" panose="05000000000000000000" pitchFamily="2" charset="2"/>
            </a:pPr>
            <a:r>
              <a:rPr lang="zh-CN" altLang="en-US" sz="2000" b="1" dirty="0">
                <a:latin typeface="等线" panose="02010600030101010101" charset="-122"/>
                <a:ea typeface="等线" panose="02010600030101010101" charset="-122"/>
              </a:rPr>
              <a:t>多态变量</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6"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arn(inHorizontal)">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6"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barn(inHorizontal)">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6"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barn(inHorizontal)">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6"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barn(inHorizontal)">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ldLvl="0" animBg="1"/>
      <p:bldP spid="11" grpId="0" bldLvl="0" animBg="1"/>
      <p:bldP spid="7" grpId="0" bldLvl="0" animBg="1"/>
      <p:bldP spid="8" grpId="0" bldLvl="0" animBg="1"/>
    </p:bld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00" name="Rectangle 6"/>
          <p:cNvSpPr>
            <a:spLocks noGrp="1"/>
          </p:cNvSpPr>
          <p:nvPr>
            <p:ph type="title"/>
          </p:nvPr>
        </p:nvSpPr>
        <p:spPr/>
        <p:txBody>
          <a:bodyPr/>
          <a:lstStyle/>
          <a:p>
            <a:r>
              <a:rPr lang="zh-CN" altLang="en-US"/>
              <a:t>目录</a:t>
            </a:r>
          </a:p>
        </p:txBody>
      </p:sp>
      <p:sp>
        <p:nvSpPr>
          <p:cNvPr id="29701" name="Rectangle 7"/>
          <p:cNvSpPr>
            <a:spLocks noGrp="1"/>
          </p:cNvSpPr>
          <p:nvPr>
            <p:ph idx="1"/>
          </p:nvPr>
        </p:nvSpPr>
        <p:spPr/>
        <p:txBody>
          <a:bodyPr>
            <a:noAutofit/>
          </a:bodyPr>
          <a:lstStyle/>
          <a:p>
            <a:pPr marL="0" indent="0">
              <a:lnSpc>
                <a:spcPct val="130000"/>
              </a:lnSpc>
              <a:buNone/>
            </a:pPr>
            <a:r>
              <a:rPr lang="en-US" altLang="zh-CN" sz="2300">
                <a:solidFill>
                  <a:schemeClr val="tx1">
                    <a:lumMod val="65000"/>
                    <a:lumOff val="35000"/>
                  </a:schemeClr>
                </a:solidFill>
                <a:latin typeface="+mn-ea"/>
              </a:rPr>
              <a:t>2.1 Java语言概述及类的实现 </a:t>
            </a:r>
          </a:p>
          <a:p>
            <a:pPr marL="0" indent="0">
              <a:lnSpc>
                <a:spcPct val="130000"/>
              </a:lnSpc>
              <a:buNone/>
            </a:pPr>
            <a:r>
              <a:rPr lang="zh-CN" altLang="en-US" sz="2300">
                <a:solidFill>
                  <a:schemeClr val="tx1">
                    <a:lumMod val="65000"/>
                    <a:lumOff val="35000"/>
                  </a:schemeClr>
                </a:solidFill>
                <a:latin typeface="+mn-ea"/>
              </a:rPr>
              <a:t>2.2</a:t>
            </a:r>
            <a:r>
              <a:rPr lang="en-US" altLang="zh-CN" sz="2300">
                <a:solidFill>
                  <a:schemeClr val="tx1">
                    <a:lumMod val="65000"/>
                    <a:lumOff val="35000"/>
                  </a:schemeClr>
                </a:solidFill>
                <a:latin typeface="+mn-ea"/>
              </a:rPr>
              <a:t> </a:t>
            </a:r>
            <a:r>
              <a:rPr lang="zh-CN" altLang="en-US" sz="2300">
                <a:solidFill>
                  <a:schemeClr val="tx1">
                    <a:lumMod val="65000"/>
                    <a:lumOff val="35000"/>
                  </a:schemeClr>
                </a:solidFill>
                <a:latin typeface="+mn-ea"/>
              </a:rPr>
              <a:t>类的继承（</a:t>
            </a:r>
            <a:r>
              <a:rPr lang="en-US" altLang="zh-CN" sz="2300">
                <a:solidFill>
                  <a:schemeClr val="tx1">
                    <a:lumMod val="65000"/>
                    <a:lumOff val="35000"/>
                  </a:schemeClr>
                </a:solidFill>
                <a:latin typeface="+mn-ea"/>
              </a:rPr>
              <a:t>Inheritance</a:t>
            </a:r>
            <a:r>
              <a:rPr lang="zh-CN" altLang="en-US" sz="2300">
                <a:solidFill>
                  <a:schemeClr val="tx1">
                    <a:lumMod val="65000"/>
                    <a:lumOff val="35000"/>
                  </a:schemeClr>
                </a:solidFill>
                <a:latin typeface="+mn-ea"/>
              </a:rPr>
              <a:t>）</a:t>
            </a:r>
            <a:endParaRPr lang="en-US" altLang="zh-CN" sz="2300">
              <a:solidFill>
                <a:schemeClr val="tx1">
                  <a:lumMod val="65000"/>
                  <a:lumOff val="35000"/>
                </a:schemeClr>
              </a:solidFill>
              <a:latin typeface="+mn-ea"/>
            </a:endParaRPr>
          </a:p>
          <a:p>
            <a:pPr marL="0" indent="0">
              <a:lnSpc>
                <a:spcPct val="130000"/>
              </a:lnSpc>
              <a:buNone/>
            </a:pPr>
            <a:r>
              <a:rPr lang="en-US" altLang="zh-CN" sz="2300">
                <a:solidFill>
                  <a:schemeClr val="tx1">
                    <a:lumMod val="65000"/>
                    <a:lumOff val="35000"/>
                  </a:schemeClr>
                </a:solidFill>
                <a:latin typeface="+mn-ea"/>
              </a:rPr>
              <a:t>2.3 Java</a:t>
            </a:r>
            <a:r>
              <a:rPr lang="zh-CN" altLang="en-US" sz="2300">
                <a:solidFill>
                  <a:schemeClr val="tx1">
                    <a:lumMod val="65000"/>
                    <a:lumOff val="35000"/>
                  </a:schemeClr>
                </a:solidFill>
                <a:latin typeface="+mn-ea"/>
              </a:rPr>
              <a:t>中的多态（</a:t>
            </a:r>
            <a:r>
              <a:rPr lang="en-US" altLang="zh-CN" sz="2300">
                <a:solidFill>
                  <a:schemeClr val="tx1">
                    <a:lumMod val="65000"/>
                    <a:lumOff val="35000"/>
                  </a:schemeClr>
                </a:solidFill>
                <a:latin typeface="+mn-ea"/>
              </a:rPr>
              <a:t>Polymorphism</a:t>
            </a:r>
            <a:r>
              <a:rPr lang="zh-CN" altLang="en-US" sz="2300">
                <a:solidFill>
                  <a:schemeClr val="tx1">
                    <a:lumMod val="65000"/>
                    <a:lumOff val="35000"/>
                  </a:schemeClr>
                </a:solidFill>
                <a:latin typeface="+mn-ea"/>
              </a:rPr>
              <a:t>）</a:t>
            </a:r>
            <a:r>
              <a:rPr lang="en-US" altLang="zh-CN" sz="2300">
                <a:solidFill>
                  <a:schemeClr val="tx1">
                    <a:lumMod val="65000"/>
                    <a:lumOff val="35000"/>
                  </a:schemeClr>
                </a:solidFill>
                <a:latin typeface="+mn-ea"/>
              </a:rPr>
              <a:t> </a:t>
            </a:r>
            <a:r>
              <a:rPr lang="zh-CN" altLang="en-US" sz="2300">
                <a:solidFill>
                  <a:schemeClr val="tx1">
                    <a:lumMod val="65000"/>
                    <a:lumOff val="35000"/>
                  </a:schemeClr>
                </a:solidFill>
                <a:latin typeface="+mn-ea"/>
              </a:rPr>
              <a:t> </a:t>
            </a:r>
          </a:p>
          <a:p>
            <a:pPr marL="0" indent="0">
              <a:lnSpc>
                <a:spcPct val="130000"/>
              </a:lnSpc>
              <a:buNone/>
            </a:pPr>
            <a:r>
              <a:rPr lang="en-US" altLang="zh-CN" sz="2300">
                <a:solidFill>
                  <a:schemeClr val="accent1"/>
                </a:solidFill>
                <a:effectLst>
                  <a:outerShdw blurRad="38100" dist="25400" dir="5400000" algn="ctr" rotWithShape="0">
                    <a:srgbClr val="6E747A">
                      <a:alpha val="43000"/>
                    </a:srgbClr>
                  </a:outerShdw>
                </a:effectLst>
                <a:latin typeface="+mn-ea"/>
              </a:rPr>
              <a:t>2.4 </a:t>
            </a:r>
            <a:r>
              <a:rPr lang="zh-CN" altLang="en-US" sz="2300">
                <a:solidFill>
                  <a:schemeClr val="accent1"/>
                </a:solidFill>
                <a:effectLst>
                  <a:outerShdw blurRad="38100" dist="25400" dir="5400000" algn="ctr" rotWithShape="0">
                    <a:srgbClr val="6E747A">
                      <a:alpha val="43000"/>
                    </a:srgbClr>
                  </a:outerShdw>
                </a:effectLst>
                <a:latin typeface="+mn-ea"/>
              </a:rPr>
              <a:t>泛型（</a:t>
            </a:r>
            <a:r>
              <a:rPr lang="en-US" altLang="zh-CN" sz="2300">
                <a:solidFill>
                  <a:schemeClr val="accent1"/>
                </a:solidFill>
                <a:effectLst>
                  <a:outerShdw blurRad="38100" dist="25400" dir="5400000" algn="ctr" rotWithShape="0">
                    <a:srgbClr val="6E747A">
                      <a:alpha val="43000"/>
                    </a:srgbClr>
                  </a:outerShdw>
                </a:effectLst>
                <a:latin typeface="+mn-ea"/>
              </a:rPr>
              <a:t>Generic type </a:t>
            </a:r>
            <a:r>
              <a:rPr lang="zh-CN" altLang="en-US" sz="2300">
                <a:solidFill>
                  <a:schemeClr val="accent1"/>
                </a:solidFill>
                <a:effectLst>
                  <a:outerShdw blurRad="38100" dist="25400" dir="5400000" algn="ctr" rotWithShape="0">
                    <a:srgbClr val="6E747A">
                      <a:alpha val="43000"/>
                    </a:srgbClr>
                  </a:outerShdw>
                </a:effectLst>
                <a:latin typeface="+mn-ea"/>
              </a:rPr>
              <a:t>）</a:t>
            </a:r>
            <a:endParaRPr lang="en-US" altLang="zh-CN" sz="2300">
              <a:solidFill>
                <a:schemeClr val="tx1">
                  <a:lumMod val="65000"/>
                  <a:lumOff val="35000"/>
                </a:schemeClr>
              </a:solidFill>
              <a:latin typeface="+mn-ea"/>
            </a:endParaRPr>
          </a:p>
          <a:p>
            <a:pPr marL="0" indent="0">
              <a:lnSpc>
                <a:spcPct val="130000"/>
              </a:lnSpc>
              <a:buNone/>
            </a:pPr>
            <a:r>
              <a:rPr lang="zh-CN" altLang="en-US" sz="2300">
                <a:solidFill>
                  <a:schemeClr val="tx1">
                    <a:lumMod val="65000"/>
                    <a:lumOff val="35000"/>
                  </a:schemeClr>
                </a:solidFill>
                <a:latin typeface="+mn-ea"/>
              </a:rPr>
              <a:t>2.</a:t>
            </a:r>
            <a:r>
              <a:rPr lang="en-US" altLang="zh-CN" sz="2300">
                <a:solidFill>
                  <a:schemeClr val="tx1">
                    <a:lumMod val="65000"/>
                    <a:lumOff val="35000"/>
                  </a:schemeClr>
                </a:solidFill>
                <a:latin typeface="+mn-ea"/>
              </a:rPr>
              <a:t>5 Java</a:t>
            </a:r>
            <a:r>
              <a:rPr lang="zh-CN" altLang="en-US" sz="2300">
                <a:solidFill>
                  <a:schemeClr val="tx1">
                    <a:lumMod val="65000"/>
                    <a:lumOff val="35000"/>
                  </a:schemeClr>
                </a:solidFill>
                <a:latin typeface="+mn-ea"/>
              </a:rPr>
              <a:t>容器类（</a:t>
            </a:r>
            <a:r>
              <a:rPr lang="en-US" altLang="zh-CN" sz="2300">
                <a:solidFill>
                  <a:schemeClr val="tx1">
                    <a:lumMod val="65000"/>
                    <a:lumOff val="35000"/>
                  </a:schemeClr>
                </a:solidFill>
                <a:latin typeface="+mn-ea"/>
              </a:rPr>
              <a:t>Collections</a:t>
            </a:r>
            <a:r>
              <a:rPr lang="zh-CN" altLang="en-US" sz="2300">
                <a:solidFill>
                  <a:schemeClr val="tx1">
                    <a:lumMod val="65000"/>
                    <a:lumOff val="35000"/>
                  </a:schemeClr>
                </a:solidFill>
                <a:latin typeface="+mn-ea"/>
              </a:rPr>
              <a:t>）</a:t>
            </a:r>
            <a:endParaRPr lang="en-US" altLang="zh-CN" sz="2300">
              <a:solidFill>
                <a:schemeClr val="tx1">
                  <a:lumMod val="65000"/>
                  <a:lumOff val="35000"/>
                </a:schemeClr>
              </a:solidFill>
              <a:latin typeface="+mn-ea"/>
            </a:endParaRPr>
          </a:p>
          <a:p>
            <a:pPr marL="0" indent="0">
              <a:lnSpc>
                <a:spcPct val="130000"/>
              </a:lnSpc>
              <a:buNone/>
            </a:pPr>
            <a:r>
              <a:rPr lang="en-US" altLang="zh-CN" sz="2300">
                <a:solidFill>
                  <a:schemeClr val="tx1">
                    <a:lumMod val="65000"/>
                    <a:lumOff val="35000"/>
                  </a:schemeClr>
                </a:solidFill>
                <a:latin typeface="+mn-ea"/>
              </a:rPr>
              <a:t>2.6 </a:t>
            </a:r>
            <a:r>
              <a:rPr lang="zh-CN" altLang="en-US" sz="2300">
                <a:solidFill>
                  <a:schemeClr val="tx1">
                    <a:lumMod val="65000"/>
                    <a:lumOff val="35000"/>
                  </a:schemeClr>
                </a:solidFill>
                <a:latin typeface="+mn-ea"/>
              </a:rPr>
              <a:t>抽象类与接口（</a:t>
            </a:r>
            <a:r>
              <a:rPr lang="en-US" altLang="zh-CN" sz="2300">
                <a:solidFill>
                  <a:schemeClr val="tx1">
                    <a:lumMod val="65000"/>
                    <a:lumOff val="35000"/>
                  </a:schemeClr>
                </a:solidFill>
                <a:latin typeface="+mn-ea"/>
              </a:rPr>
              <a:t>Abstract class &amp; Interface</a:t>
            </a:r>
            <a:r>
              <a:rPr lang="zh-CN" altLang="en-US" sz="2300">
                <a:solidFill>
                  <a:schemeClr val="tx1">
                    <a:lumMod val="65000"/>
                    <a:lumOff val="35000"/>
                  </a:schemeClr>
                </a:solidFill>
                <a:latin typeface="+mn-ea"/>
              </a:rPr>
              <a:t>）</a:t>
            </a:r>
            <a:endParaRPr lang="en-US" altLang="zh-CN" sz="2300">
              <a:solidFill>
                <a:schemeClr val="tx1">
                  <a:lumMod val="65000"/>
                  <a:lumOff val="35000"/>
                </a:schemeClr>
              </a:solidFill>
              <a:latin typeface="+mn-ea"/>
            </a:endParaRPr>
          </a:p>
          <a:p>
            <a:pPr marL="0" indent="0">
              <a:lnSpc>
                <a:spcPct val="130000"/>
              </a:lnSpc>
              <a:buNone/>
            </a:pPr>
            <a:r>
              <a:rPr lang="en-US" altLang="zh-CN" sz="2300">
                <a:solidFill>
                  <a:schemeClr val="tx1">
                    <a:lumMod val="65000"/>
                    <a:lumOff val="35000"/>
                  </a:schemeClr>
                </a:solidFill>
                <a:latin typeface="+mn-ea"/>
              </a:rPr>
              <a:t>2.7 </a:t>
            </a:r>
            <a:r>
              <a:rPr lang="en-US" altLang="zh-CN" sz="2300">
                <a:solidFill>
                  <a:schemeClr val="tx1">
                    <a:lumMod val="65000"/>
                    <a:lumOff val="35000"/>
                  </a:schemeClr>
                </a:solidFill>
                <a:latin typeface="+mn-ea"/>
                <a:sym typeface="+mn-ea"/>
              </a:rPr>
              <a:t>Java</a:t>
            </a:r>
            <a:r>
              <a:rPr lang="zh-CN" sz="2300">
                <a:solidFill>
                  <a:schemeClr val="tx1">
                    <a:lumMod val="65000"/>
                    <a:lumOff val="35000"/>
                  </a:schemeClr>
                </a:solidFill>
                <a:latin typeface="+mn-ea"/>
                <a:sym typeface="+mn-ea"/>
              </a:rPr>
              <a:t>新特性</a:t>
            </a:r>
            <a:endParaRPr lang="en-US" altLang="zh-CN" sz="2300">
              <a:solidFill>
                <a:schemeClr val="tx1">
                  <a:lumMod val="65000"/>
                  <a:lumOff val="35000"/>
                </a:schemeClr>
              </a:solidFill>
              <a:latin typeface="+mn-ea"/>
            </a:endParaRPr>
          </a:p>
          <a:p>
            <a:pPr eaLnBrk="1" hangingPunct="1"/>
            <a:endParaRPr lang="en-US" altLang="zh-CN" sz="2300">
              <a:solidFill>
                <a:schemeClr val="tx1">
                  <a:lumMod val="65000"/>
                  <a:lumOff val="35000"/>
                </a:schemeClr>
              </a:solidFill>
              <a:latin typeface="+mn-ea"/>
            </a:endParaRPr>
          </a:p>
        </p:txBody>
      </p:sp>
      <p:sp>
        <p:nvSpPr>
          <p:cNvPr id="2" name="文本占位符 1"/>
          <p:cNvSpPr>
            <a:spLocks noGrp="1"/>
          </p:cNvSpPr>
          <p:nvPr>
            <p:ph type="body" sz="quarter" idx="13"/>
          </p:nvPr>
        </p:nvSpPr>
        <p:spPr/>
        <p:txBody>
          <a:bodyPr/>
          <a:lstStyle/>
          <a:p>
            <a:r>
              <a:rPr lang="zh-CN" altLang="en-US">
                <a:sym typeface="+mn-ea"/>
              </a:rPr>
              <a:t>第二单元</a:t>
            </a:r>
            <a:r>
              <a:rPr lang="en-US" altLang="zh-CN">
                <a:sym typeface="+mn-ea"/>
              </a:rPr>
              <a:t> </a:t>
            </a:r>
            <a:r>
              <a:rPr lang="zh-CN" altLang="en-US">
                <a:sym typeface="+mn-ea"/>
              </a:rPr>
              <a:t>类的实现</a:t>
            </a:r>
            <a:endParaRPr lang="zh-CN" altLang="en-US"/>
          </a:p>
        </p:txBody>
      </p:sp>
      <p:sp>
        <p:nvSpPr>
          <p:cNvPr id="7179" name="AutoShape 11"/>
          <p:cNvSpPr/>
          <p:nvPr/>
        </p:nvSpPr>
        <p:spPr>
          <a:xfrm>
            <a:off x="5568315" y="3926205"/>
            <a:ext cx="2952750" cy="1033780"/>
          </a:xfrm>
          <a:prstGeom prst="cloudCallout">
            <a:avLst>
              <a:gd name="adj1" fmla="val -75763"/>
              <a:gd name="adj2" fmla="val 24262"/>
            </a:avLst>
          </a:prstGeom>
          <a:solidFill>
            <a:schemeClr val="bg2"/>
          </a:solidFill>
          <a:ln w="9525" cap="flat" cmpd="sng">
            <a:solidFill>
              <a:schemeClr val="tx1"/>
            </a:solidFill>
            <a:prstDash val="solid"/>
            <a:round/>
            <a:headEnd type="none" w="med" len="med"/>
            <a:tailEnd type="none" w="med" len="med"/>
          </a:ln>
        </p:spPr>
        <p:txBody>
          <a:bodyPr anchor="t" anchorCtr="0"/>
          <a:lstStyle/>
          <a:p>
            <a:pPr algn="ctr"/>
            <a:r>
              <a:rPr lang="zh-CN" altLang="en-US" sz="2000" b="1" dirty="0">
                <a:latin typeface="等线" panose="02010600030101010101" charset="-122"/>
                <a:ea typeface="等线" panose="02010600030101010101" charset="-122"/>
              </a:rPr>
              <a:t>一对多关联关系的实现</a:t>
            </a:r>
          </a:p>
        </p:txBody>
      </p:sp>
      <p:sp>
        <p:nvSpPr>
          <p:cNvPr id="10" name="日期占位符 9"/>
          <p:cNvSpPr>
            <a:spLocks noGrp="1"/>
          </p:cNvSpPr>
          <p:nvPr>
            <p:ph type="dt" sz="half" idx="10"/>
            <p:custDataLst>
              <p:tags r:id="rId1"/>
            </p:custDataLst>
          </p:nvPr>
        </p:nvSpPr>
        <p:spPr>
          <a:xfrm>
            <a:off x="628650" y="6432550"/>
            <a:ext cx="2057400" cy="365125"/>
          </a:xfrm>
        </p:spPr>
        <p:txBody>
          <a:bodyPr/>
          <a:lstStyle/>
          <a:p>
            <a:fld id="{8BEB6EB5-CC0D-C94C-91B9-9EA1B45E848E}" type="datetime1">
              <a:rPr kumimoji="1" lang="zh-CN" altLang="en-US" smtClean="0"/>
              <a:t>2024/10/16</a:t>
            </a:fld>
            <a:endParaRPr kumimoji="1" lang="zh-CN" altLang="en-US"/>
          </a:p>
        </p:txBody>
      </p:sp>
      <p:sp>
        <p:nvSpPr>
          <p:cNvPr id="3" name="页脚占位符 2"/>
          <p:cNvSpPr>
            <a:spLocks noGrp="1"/>
          </p:cNvSpPr>
          <p:nvPr>
            <p:ph type="ftr" sz="quarter" idx="11"/>
            <p:custDataLst>
              <p:tags r:id="rId2"/>
            </p:custDataLst>
          </p:nvPr>
        </p:nvSpPr>
        <p:spPr>
          <a:xfrm>
            <a:off x="3028950" y="6432550"/>
            <a:ext cx="3086100" cy="365125"/>
          </a:xfrm>
        </p:spPr>
        <p:txBody>
          <a:bodyPr/>
          <a:lstStyle/>
          <a:p>
            <a:r>
              <a:rPr kumimoji="1" lang="zh-CN" altLang="en-US" dirty="0"/>
              <a:t>西北工业大学软件学院</a:t>
            </a:r>
          </a:p>
        </p:txBody>
      </p:sp>
      <p:sp>
        <p:nvSpPr>
          <p:cNvPr id="16" name="灯片编号占位符 15"/>
          <p:cNvSpPr>
            <a:spLocks noGrp="1"/>
          </p:cNvSpPr>
          <p:nvPr>
            <p:ph type="sldNum" sz="quarter" idx="12"/>
            <p:custDataLst>
              <p:tags r:id="rId3"/>
            </p:custDataLst>
          </p:nvPr>
        </p:nvSpPr>
        <p:spPr>
          <a:xfrm>
            <a:off x="6457950" y="6432550"/>
            <a:ext cx="2057400" cy="365125"/>
          </a:xfrm>
        </p:spPr>
        <p:txBody>
          <a:bodyPr/>
          <a:lstStyle/>
          <a:p>
            <a:fld id="{5A1A6423-77BD-D842-A714-25250E903C41}" type="slidenum">
              <a:rPr kumimoji="1" lang="zh-CN" altLang="en-US" smtClean="0"/>
              <a:t>144</a:t>
            </a:fld>
            <a:endParaRPr kumimoji="1"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6" fill="hold" grpId="0" nodeType="clickEffect">
                                  <p:stCondLst>
                                    <p:cond delay="0"/>
                                  </p:stCondLst>
                                  <p:childTnLst>
                                    <p:set>
                                      <p:cBhvr>
                                        <p:cTn id="6" dur="1" fill="hold">
                                          <p:stCondLst>
                                            <p:cond delay="0"/>
                                          </p:stCondLst>
                                        </p:cTn>
                                        <p:tgtEl>
                                          <p:spTgt spid="7179"/>
                                        </p:tgtEl>
                                        <p:attrNameLst>
                                          <p:attrName>style.visibility</p:attrName>
                                        </p:attrNameLst>
                                      </p:cBhvr>
                                      <p:to>
                                        <p:strVal val="visible"/>
                                      </p:to>
                                    </p:set>
                                    <p:animEffect transition="in" filter="barn(inHorizontal)">
                                      <p:cBhvr>
                                        <p:cTn id="7" dur="500"/>
                                        <p:tgtEl>
                                          <p:spTgt spid="71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9" grpId="0" bldLvl="0" animBg="1"/>
    </p:bld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内容占位符 7"/>
          <p:cNvSpPr>
            <a:spLocks noGrp="1"/>
          </p:cNvSpPr>
          <p:nvPr>
            <p:ph idx="1"/>
          </p:nvPr>
        </p:nvSpPr>
        <p:spPr/>
        <p:txBody>
          <a:bodyPr/>
          <a:lstStyle/>
          <a:p>
            <a:r>
              <a:rPr lang="zh-CN" altLang="en-US">
                <a:solidFill>
                  <a:srgbClr val="034EA2"/>
                </a:solidFill>
                <a:effectLst/>
              </a:rPr>
              <a:t>本节培养目标</a:t>
            </a:r>
            <a:endParaRPr lang="zh-CN" altLang="en-US" sz="2400">
              <a:solidFill>
                <a:srgbClr val="034EA2"/>
              </a:solidFill>
              <a:effectLst/>
            </a:endParaRPr>
          </a:p>
        </p:txBody>
      </p:sp>
      <p:sp>
        <p:nvSpPr>
          <p:cNvPr id="9" name="标题 8"/>
          <p:cNvSpPr>
            <a:spLocks noGrp="1"/>
          </p:cNvSpPr>
          <p:nvPr>
            <p:ph type="title"/>
          </p:nvPr>
        </p:nvSpPr>
        <p:spPr/>
        <p:txBody>
          <a:bodyPr/>
          <a:lstStyle/>
          <a:p>
            <a:r>
              <a:rPr lang="en-US" altLang="zh-CN">
                <a:sym typeface="+mn-ea"/>
              </a:rPr>
              <a:t>2.4 </a:t>
            </a:r>
            <a:r>
              <a:rPr lang="zh-CN" altLang="en-US">
                <a:sym typeface="+mn-ea"/>
              </a:rPr>
              <a:t>泛型</a:t>
            </a:r>
            <a:r>
              <a:rPr lang="en-US" altLang="zh-CN">
                <a:sym typeface="+mn-ea"/>
              </a:rPr>
              <a:t> Generic </a:t>
            </a:r>
          </a:p>
        </p:txBody>
      </p:sp>
      <p:sp>
        <p:nvSpPr>
          <p:cNvPr id="5" name="日期占位符 4"/>
          <p:cNvSpPr>
            <a:spLocks noGrp="1"/>
          </p:cNvSpPr>
          <p:nvPr>
            <p:ph type="dt" sz="half" idx="10"/>
          </p:nvPr>
        </p:nvSpPr>
        <p:spPr/>
        <p:txBody>
          <a:bodyPr/>
          <a:lstStyle/>
          <a:p>
            <a:fld id="{8BEB6EB5-CC0D-C94C-91B9-9EA1B45E848E}" type="datetime1">
              <a:rPr kumimoji="1" lang="zh-CN" altLang="en-US" smtClean="0"/>
              <a:t>2024/10/16</a:t>
            </a:fld>
            <a:endParaRPr kumimoji="1" lang="zh-CN" altLang="en-US" sz="900"/>
          </a:p>
        </p:txBody>
      </p:sp>
      <p:sp>
        <p:nvSpPr>
          <p:cNvPr id="6" name="页脚占位符 5"/>
          <p:cNvSpPr>
            <a:spLocks noGrp="1"/>
          </p:cNvSpPr>
          <p:nvPr>
            <p:ph type="ftr" sz="quarter" idx="11"/>
          </p:nvPr>
        </p:nvSpPr>
        <p:spPr/>
        <p:txBody>
          <a:bodyPr/>
          <a:lstStyle/>
          <a:p>
            <a:r>
              <a:rPr kumimoji="1" lang="zh-CN" altLang="en-US" dirty="0"/>
              <a:t>西北工业大学软件学院</a:t>
            </a:r>
            <a:endParaRPr kumimoji="1" lang="zh-CN" altLang="en-US" sz="900" dirty="0"/>
          </a:p>
        </p:txBody>
      </p:sp>
      <p:sp>
        <p:nvSpPr>
          <p:cNvPr id="7" name="灯片编号占位符 6"/>
          <p:cNvSpPr>
            <a:spLocks noGrp="1"/>
          </p:cNvSpPr>
          <p:nvPr>
            <p:ph type="sldNum" sz="quarter" idx="12"/>
          </p:nvPr>
        </p:nvSpPr>
        <p:spPr/>
        <p:txBody>
          <a:bodyPr/>
          <a:lstStyle/>
          <a:p>
            <a:fld id="{5A1A6423-77BD-D842-A714-25250E903C41}" type="slidenum">
              <a:rPr kumimoji="1" lang="zh-CN" altLang="en-US" smtClean="0"/>
              <a:t>145</a:t>
            </a:fld>
            <a:endParaRPr kumimoji="1" lang="zh-CN" altLang="en-US" sz="900"/>
          </a:p>
        </p:txBody>
      </p:sp>
      <p:sp>
        <p:nvSpPr>
          <p:cNvPr id="2" name="卷形: 水平 1"/>
          <p:cNvSpPr/>
          <p:nvPr>
            <p:custDataLst>
              <p:tags r:id="rId1"/>
            </p:custDataLst>
          </p:nvPr>
        </p:nvSpPr>
        <p:spPr>
          <a:xfrm>
            <a:off x="628650" y="1433830"/>
            <a:ext cx="7743825" cy="4744720"/>
          </a:xfrm>
          <a:prstGeom prst="horizontalScroll">
            <a:avLst>
              <a:gd name="adj" fmla="val 12500"/>
            </a:avLst>
          </a:prstGeom>
          <a:noFill/>
          <a:ln w="25400" cap="flat" cmpd="sng">
            <a:solidFill>
              <a:schemeClr val="hlink"/>
            </a:solidFill>
            <a:prstDash val="sysDot"/>
            <a:round/>
            <a:headEnd type="none" w="med" len="med"/>
            <a:tailEnd type="none" w="med" len="med"/>
          </a:ln>
        </p:spPr>
        <p:txBody>
          <a:bodyPr anchor="t" anchorCtr="0"/>
          <a:lstStyle/>
          <a:p>
            <a:pPr marL="469900" indent="-469900">
              <a:lnSpc>
                <a:spcPct val="75000"/>
              </a:lnSpc>
              <a:spcBef>
                <a:spcPct val="20000"/>
              </a:spcBef>
              <a:buClr>
                <a:schemeClr val="accent2"/>
              </a:buClr>
              <a:buFont typeface="Wingdings" panose="05000000000000000000" pitchFamily="2" charset="2"/>
            </a:pPr>
            <a:endParaRPr lang="zh-CN" altLang="en-US" b="1" dirty="0">
              <a:latin typeface="Times New Roman" panose="02020603050405020304" pitchFamily="18" charset="0"/>
              <a:ea typeface="宋体" panose="02010600030101010101" pitchFamily="2" charset="-122"/>
            </a:endParaRPr>
          </a:p>
        </p:txBody>
      </p:sp>
      <p:sp>
        <p:nvSpPr>
          <p:cNvPr id="3" name="矩形 2"/>
          <p:cNvSpPr/>
          <p:nvPr>
            <p:custDataLst>
              <p:tags r:id="rId2"/>
            </p:custDataLst>
          </p:nvPr>
        </p:nvSpPr>
        <p:spPr>
          <a:xfrm>
            <a:off x="977900" y="2193290"/>
            <a:ext cx="7188200" cy="1529715"/>
          </a:xfrm>
          <a:prstGeom prst="rect">
            <a:avLst/>
          </a:prstGeom>
        </p:spPr>
        <p:txBody>
          <a:bodyPr wrap="square">
            <a:spAutoFit/>
          </a:bodyPr>
          <a:lstStyle/>
          <a:p>
            <a:pPr marL="971550" lvl="1" indent="-514350">
              <a:lnSpc>
                <a:spcPct val="130000"/>
              </a:lnSpc>
              <a:buAutoNum type="arabicPeriod"/>
            </a:pPr>
            <a:r>
              <a:rPr lang="zh-CN" sz="2400" b="1">
                <a:latin typeface="等线" panose="02010600030101010101" charset="-122"/>
                <a:ea typeface="等线" panose="02010600030101010101" charset="-122"/>
                <a:cs typeface="等线" panose="02010600030101010101" charset="-122"/>
              </a:rPr>
              <a:t>理解</a:t>
            </a:r>
            <a:r>
              <a:rPr lang="en-US" altLang="zh-CN" sz="2400" b="1">
                <a:latin typeface="等线" panose="02010600030101010101" charset="-122"/>
                <a:ea typeface="等线" panose="02010600030101010101" charset="-122"/>
                <a:cs typeface="等线" panose="02010600030101010101" charset="-122"/>
              </a:rPr>
              <a:t>Java</a:t>
            </a:r>
            <a:r>
              <a:rPr lang="zh-CN" altLang="en-US" sz="2400" b="1">
                <a:latin typeface="等线" panose="02010600030101010101" charset="-122"/>
                <a:ea typeface="等线" panose="02010600030101010101" charset="-122"/>
                <a:cs typeface="等线" panose="02010600030101010101" charset="-122"/>
              </a:rPr>
              <a:t>泛型的概念</a:t>
            </a:r>
            <a:endParaRPr lang="en-US" altLang="zh-CN" sz="2400" b="1">
              <a:latin typeface="等线" panose="02010600030101010101" charset="-122"/>
              <a:ea typeface="等线" panose="02010600030101010101" charset="-122"/>
              <a:cs typeface="等线" panose="02010600030101010101" charset="-122"/>
            </a:endParaRPr>
          </a:p>
          <a:p>
            <a:pPr marL="971550" lvl="1" indent="-514350">
              <a:lnSpc>
                <a:spcPct val="130000"/>
              </a:lnSpc>
              <a:buAutoNum type="arabicPeriod"/>
            </a:pPr>
            <a:r>
              <a:rPr lang="zh-CN" sz="2400" b="1">
                <a:latin typeface="等线" panose="02010600030101010101" charset="-122"/>
                <a:ea typeface="等线" panose="02010600030101010101" charset="-122"/>
                <a:cs typeface="等线" panose="02010600030101010101" charset="-122"/>
                <a:sym typeface="+mn-ea"/>
              </a:rPr>
              <a:t>会使用和自定义泛型类</a:t>
            </a:r>
            <a:endParaRPr lang="en-US" altLang="zh-CN" sz="2400" b="1">
              <a:latin typeface="等线" panose="02010600030101010101" charset="-122"/>
              <a:ea typeface="等线" panose="02010600030101010101" charset="-122"/>
              <a:cs typeface="等线" panose="02010600030101010101" charset="-122"/>
            </a:endParaRPr>
          </a:p>
          <a:p>
            <a:pPr marL="971550" lvl="1" indent="-514350">
              <a:lnSpc>
                <a:spcPct val="130000"/>
              </a:lnSpc>
              <a:buAutoNum type="arabicPeriod"/>
            </a:pPr>
            <a:endParaRPr lang="zh-CN" altLang="en-US" sz="2400" b="1" kern="100" noProof="0" dirty="0">
              <a:ln>
                <a:noFill/>
              </a:ln>
              <a:effectLst/>
              <a:uLnTx/>
              <a:uFillTx/>
              <a:latin typeface="等线" panose="02010600030101010101" charset="-122"/>
              <a:ea typeface="等线" panose="02010600030101010101" charset="-122"/>
              <a:cs typeface="等线" panose="02010600030101010101" charset="-122"/>
              <a:sym typeface="+mn-ea"/>
            </a:endParaRPr>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a:lnSpc>
                <a:spcPct val="130000"/>
              </a:lnSpc>
            </a:pPr>
            <a:r>
              <a:rPr lang="zh-CN" altLang="en-US" sz="2400"/>
              <a:t>对于一些通用的逻辑，我们并不关心它的真正类型是什么，只要</a:t>
            </a:r>
            <a:r>
              <a:rPr lang="en-US" altLang="zh-CN" sz="2400"/>
              <a:t>“</a:t>
            </a:r>
            <a:r>
              <a:rPr lang="zh-CN" altLang="en-US" sz="2400">
                <a:solidFill>
                  <a:srgbClr val="034DA0"/>
                </a:solidFill>
              </a:rPr>
              <a:t>输入</a:t>
            </a:r>
            <a:r>
              <a:rPr lang="zh-CN" altLang="en-US" sz="2400">
                <a:solidFill>
                  <a:srgbClr val="034DA0"/>
                </a:solidFill>
                <a:latin typeface="Arial" panose="020B0604020202020204" pitchFamily="34" charset="0"/>
                <a:cs typeface="Arial" panose="020B0604020202020204" pitchFamily="34" charset="0"/>
              </a:rPr>
              <a:t>→</a:t>
            </a:r>
            <a:r>
              <a:rPr lang="zh-CN" altLang="en-US" sz="2400">
                <a:solidFill>
                  <a:srgbClr val="034DA0"/>
                </a:solidFill>
              </a:rPr>
              <a:t>执行这一逻辑</a:t>
            </a:r>
            <a:r>
              <a:rPr lang="zh-CN" altLang="en-US" sz="2400">
                <a:solidFill>
                  <a:srgbClr val="034DA0"/>
                </a:solidFill>
                <a:latin typeface="Arial" panose="020B0604020202020204" pitchFamily="34" charset="0"/>
                <a:cs typeface="Arial" panose="020B0604020202020204" pitchFamily="34" charset="0"/>
              </a:rPr>
              <a:t>→</a:t>
            </a:r>
            <a:r>
              <a:rPr lang="zh-CN" altLang="en-US" sz="2400">
                <a:solidFill>
                  <a:srgbClr val="034DA0"/>
                </a:solidFill>
              </a:rPr>
              <a:t>输出</a:t>
            </a:r>
            <a:r>
              <a:rPr lang="en-US" altLang="zh-CN" sz="2400"/>
              <a:t>”</a:t>
            </a:r>
            <a:r>
              <a:rPr lang="zh-CN" altLang="en-US" sz="2400"/>
              <a:t>即可满足我们的需求。对于类似的需求，继承和接口都有很大的局限性，于是泛型机制应运而生，它可以让类或方法与所使用对象的类型</a:t>
            </a:r>
            <a:r>
              <a:rPr lang="zh-CN" altLang="en-US" sz="2400">
                <a:solidFill>
                  <a:srgbClr val="034DA0"/>
                </a:solidFill>
              </a:rPr>
              <a:t>解耦</a:t>
            </a:r>
            <a:r>
              <a:rPr lang="zh-CN" altLang="en-US" sz="2400"/>
              <a:t>。</a:t>
            </a:r>
          </a:p>
          <a:p>
            <a:pPr marL="800100" lvl="2" indent="-342900">
              <a:lnSpc>
                <a:spcPct val="130000"/>
              </a:lnSpc>
            </a:pPr>
            <a:r>
              <a:rPr lang="zh-CN" altLang="en-US" sz="2000">
                <a:sym typeface="+mn-ea"/>
              </a:rPr>
              <a:t>例如，一个瓶子，装水就是水瓶，装酒就是酒瓶，往瓶子里灌水</a:t>
            </a:r>
            <a:r>
              <a:rPr lang="en-US" altLang="zh-CN" sz="2000">
                <a:sym typeface="+mn-ea"/>
              </a:rPr>
              <a:t>/</a:t>
            </a:r>
            <a:r>
              <a:rPr lang="zh-CN" altLang="en-US" sz="2000">
                <a:sym typeface="+mn-ea"/>
              </a:rPr>
              <a:t>酒，把瓶子里的水</a:t>
            </a:r>
            <a:r>
              <a:rPr lang="en-US" altLang="zh-CN" sz="2000">
                <a:sym typeface="+mn-ea"/>
              </a:rPr>
              <a:t>/</a:t>
            </a:r>
            <a:r>
              <a:rPr lang="zh-CN" altLang="en-US" sz="2000">
                <a:sym typeface="+mn-ea"/>
              </a:rPr>
              <a:t>酒倒出等等，均与瓶子中装的是什么无关</a:t>
            </a:r>
            <a:endParaRPr lang="zh-CN" altLang="en-US" sz="2000"/>
          </a:p>
          <a:p>
            <a:pPr>
              <a:lnSpc>
                <a:spcPct val="130000"/>
              </a:lnSpc>
            </a:pPr>
            <a:r>
              <a:rPr lang="zh-CN" altLang="en-US" sz="2400"/>
              <a:t>泛型可以让参数，在运行中动态地指定为某一种类型</a:t>
            </a:r>
          </a:p>
          <a:p>
            <a:pPr>
              <a:lnSpc>
                <a:spcPct val="130000"/>
              </a:lnSpc>
            </a:pPr>
            <a:r>
              <a:rPr lang="zh-CN" altLang="en-US" sz="2400"/>
              <a:t>JDK5引入了泛型，可以在编译期提供类型安全监测</a:t>
            </a:r>
          </a:p>
          <a:p>
            <a:pPr>
              <a:lnSpc>
                <a:spcPct val="130000"/>
              </a:lnSpc>
            </a:pPr>
            <a:r>
              <a:rPr lang="en-US" altLang="zh-CN" sz="2400"/>
              <a:t>Java</a:t>
            </a:r>
            <a:r>
              <a:rPr lang="zh-CN" altLang="en-US" sz="2400"/>
              <a:t>泛型和集合类相结合，可以很好的避免重复代码</a:t>
            </a:r>
          </a:p>
        </p:txBody>
      </p:sp>
      <p:sp>
        <p:nvSpPr>
          <p:cNvPr id="3" name="标题 2"/>
          <p:cNvSpPr>
            <a:spLocks noGrp="1"/>
          </p:cNvSpPr>
          <p:nvPr>
            <p:ph type="title"/>
          </p:nvPr>
        </p:nvSpPr>
        <p:spPr/>
        <p:txBody>
          <a:bodyPr/>
          <a:lstStyle/>
          <a:p>
            <a:r>
              <a:rPr lang="en-US" altLang="zh-CN">
                <a:sym typeface="+mn-ea"/>
              </a:rPr>
              <a:t>2.4.1 Java</a:t>
            </a:r>
            <a:r>
              <a:rPr lang="zh-CN" altLang="en-US">
                <a:sym typeface="+mn-ea"/>
              </a:rPr>
              <a:t>泛型</a:t>
            </a:r>
            <a:r>
              <a:rPr lang="en-US" altLang="zh-CN">
                <a:sym typeface="+mn-ea"/>
              </a:rPr>
              <a:t> </a:t>
            </a:r>
            <a:r>
              <a:rPr lang="en-US" altLang="zh-CN" sz="2400">
                <a:sym typeface="+mn-ea"/>
              </a:rPr>
              <a:t>1/2</a:t>
            </a:r>
          </a:p>
        </p:txBody>
      </p:sp>
      <p:sp>
        <p:nvSpPr>
          <p:cNvPr id="4" name="日期占位符 3"/>
          <p:cNvSpPr>
            <a:spLocks noGrp="1"/>
          </p:cNvSpPr>
          <p:nvPr>
            <p:ph type="dt" sz="half" idx="10"/>
          </p:nvPr>
        </p:nvSpPr>
        <p:spPr/>
        <p:txBody>
          <a:bodyPr/>
          <a:lstStyle/>
          <a:p>
            <a:fld id="{8BEB6EB5-CC0D-C94C-91B9-9EA1B45E848E}" type="datetime1">
              <a:rPr kumimoji="1" lang="zh-CN" altLang="en-US" smtClean="0"/>
              <a:t>2024/10/16</a:t>
            </a:fld>
            <a:endParaRPr kumimoji="1" lang="zh-CN" altLang="en-US" sz="900"/>
          </a:p>
        </p:txBody>
      </p:sp>
      <p:sp>
        <p:nvSpPr>
          <p:cNvPr id="5" name="页脚占位符 4"/>
          <p:cNvSpPr>
            <a:spLocks noGrp="1"/>
          </p:cNvSpPr>
          <p:nvPr>
            <p:ph type="ftr" sz="quarter" idx="11"/>
          </p:nvPr>
        </p:nvSpPr>
        <p:spPr/>
        <p:txBody>
          <a:bodyPr/>
          <a:lstStyle/>
          <a:p>
            <a:r>
              <a:rPr kumimoji="1" lang="zh-CN" altLang="en-US" dirty="0"/>
              <a:t>西北工业大学软件学院</a:t>
            </a:r>
            <a:endParaRPr kumimoji="1" lang="zh-CN" altLang="en-US" sz="900" dirty="0"/>
          </a:p>
        </p:txBody>
      </p:sp>
      <p:sp>
        <p:nvSpPr>
          <p:cNvPr id="6" name="灯片编号占位符 5"/>
          <p:cNvSpPr>
            <a:spLocks noGrp="1"/>
          </p:cNvSpPr>
          <p:nvPr>
            <p:ph type="sldNum" sz="quarter" idx="12"/>
          </p:nvPr>
        </p:nvSpPr>
        <p:spPr/>
        <p:txBody>
          <a:bodyPr/>
          <a:lstStyle/>
          <a:p>
            <a:fld id="{5A1A6423-77BD-D842-A714-25250E903C41}" type="slidenum">
              <a:rPr kumimoji="1" lang="zh-CN" altLang="en-US" smtClean="0"/>
              <a:t>146</a:t>
            </a:fld>
            <a:endParaRPr kumimoji="1" lang="zh-CN" altLang="en-US" sz="900"/>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p:txBody>
          <a:bodyPr/>
          <a:lstStyle/>
          <a:p>
            <a:r>
              <a:rPr lang="en-US" altLang="zh-CN"/>
              <a:t>2.4.1 Java</a:t>
            </a:r>
            <a:r>
              <a:rPr lang="zh-CN" altLang="en-US"/>
              <a:t>泛型</a:t>
            </a:r>
            <a:r>
              <a:rPr lang="en-US" altLang="zh-CN"/>
              <a:t> </a:t>
            </a:r>
            <a:r>
              <a:rPr lang="en-US" altLang="zh-CN" sz="2400"/>
              <a:t>2/2</a:t>
            </a:r>
          </a:p>
        </p:txBody>
      </p:sp>
      <p:sp>
        <p:nvSpPr>
          <p:cNvPr id="5" name="日期占位符 4"/>
          <p:cNvSpPr>
            <a:spLocks noGrp="1"/>
          </p:cNvSpPr>
          <p:nvPr>
            <p:ph type="dt" sz="half" idx="10"/>
          </p:nvPr>
        </p:nvSpPr>
        <p:spPr/>
        <p:txBody>
          <a:bodyPr/>
          <a:lstStyle/>
          <a:p>
            <a:fld id="{8BEB6EB5-CC0D-C94C-91B9-9EA1B45E848E}" type="datetime1">
              <a:rPr kumimoji="1" lang="zh-CN" altLang="en-US" smtClean="0"/>
              <a:t>2024/10/16</a:t>
            </a:fld>
            <a:endParaRPr kumimoji="1" lang="zh-CN" altLang="en-US" sz="900"/>
          </a:p>
        </p:txBody>
      </p:sp>
      <p:sp>
        <p:nvSpPr>
          <p:cNvPr id="6" name="页脚占位符 5"/>
          <p:cNvSpPr>
            <a:spLocks noGrp="1"/>
          </p:cNvSpPr>
          <p:nvPr>
            <p:ph type="ftr" sz="quarter" idx="11"/>
          </p:nvPr>
        </p:nvSpPr>
        <p:spPr/>
        <p:txBody>
          <a:bodyPr/>
          <a:lstStyle/>
          <a:p>
            <a:r>
              <a:rPr kumimoji="1" lang="zh-CN" altLang="en-US" dirty="0"/>
              <a:t>西北工业大学软件学院</a:t>
            </a:r>
            <a:endParaRPr kumimoji="1" lang="zh-CN" altLang="en-US" sz="900" dirty="0"/>
          </a:p>
        </p:txBody>
      </p:sp>
      <p:sp>
        <p:nvSpPr>
          <p:cNvPr id="7" name="灯片编号占位符 6"/>
          <p:cNvSpPr>
            <a:spLocks noGrp="1"/>
          </p:cNvSpPr>
          <p:nvPr>
            <p:ph type="sldNum" sz="quarter" idx="12"/>
          </p:nvPr>
        </p:nvSpPr>
        <p:spPr/>
        <p:txBody>
          <a:bodyPr/>
          <a:lstStyle/>
          <a:p>
            <a:fld id="{5A1A6423-77BD-D842-A714-25250E903C41}" type="slidenum">
              <a:rPr kumimoji="1" lang="zh-CN" altLang="en-US" smtClean="0"/>
              <a:t>147</a:t>
            </a:fld>
            <a:endParaRPr kumimoji="1" lang="zh-CN" altLang="en-US" sz="900"/>
          </a:p>
        </p:txBody>
      </p:sp>
      <p:grpSp>
        <p:nvGrpSpPr>
          <p:cNvPr id="10" name="组合 11"/>
          <p:cNvGrpSpPr/>
          <p:nvPr/>
        </p:nvGrpSpPr>
        <p:grpSpPr>
          <a:xfrm>
            <a:off x="984250" y="2667000"/>
            <a:ext cx="2811145" cy="1929130"/>
            <a:chOff x="500063" y="2286000"/>
            <a:chExt cx="3357562" cy="1928813"/>
          </a:xfrm>
        </p:grpSpPr>
        <p:sp>
          <p:nvSpPr>
            <p:cNvPr id="6149" name="椭圆 7"/>
            <p:cNvSpPr/>
            <p:nvPr>
              <p:custDataLst>
                <p:tags r:id="rId5"/>
              </p:custDataLst>
            </p:nvPr>
          </p:nvSpPr>
          <p:spPr>
            <a:xfrm>
              <a:off x="500063" y="2286000"/>
              <a:ext cx="3357562" cy="1928813"/>
            </a:xfrm>
            <a:prstGeom prst="ellipse">
              <a:avLst/>
            </a:prstGeom>
            <a:noFill/>
            <a:ln w="12700" cap="flat" cmpd="sng">
              <a:solidFill>
                <a:schemeClr val="hlink"/>
              </a:solidFill>
              <a:prstDash val="sysDot"/>
              <a:round/>
              <a:headEnd type="none" w="med" len="med"/>
              <a:tailEnd type="none" w="med" len="med"/>
            </a:ln>
          </p:spPr>
          <p:txBody>
            <a:bodyPr anchor="t" anchorCtr="0"/>
            <a:lstStyle/>
            <a:p>
              <a:pPr marL="469900" indent="-469900">
                <a:lnSpc>
                  <a:spcPct val="75000"/>
                </a:lnSpc>
                <a:spcBef>
                  <a:spcPct val="20000"/>
                </a:spcBef>
                <a:buClr>
                  <a:schemeClr val="accent2"/>
                </a:buClr>
                <a:buFont typeface="Wingdings" panose="05000000000000000000" pitchFamily="2" charset="2"/>
              </a:pPr>
              <a:endParaRPr lang="zh-CN" altLang="en-US" dirty="0">
                <a:latin typeface="Times New Roman" panose="02020603050405020304" pitchFamily="18" charset="0"/>
              </a:endParaRPr>
            </a:p>
          </p:txBody>
        </p:sp>
        <p:sp>
          <p:nvSpPr>
            <p:cNvPr id="6150" name="TextBox 9"/>
            <p:cNvSpPr txBox="1"/>
            <p:nvPr>
              <p:custDataLst>
                <p:tags r:id="rId6"/>
              </p:custDataLst>
            </p:nvPr>
          </p:nvSpPr>
          <p:spPr>
            <a:xfrm>
              <a:off x="857283" y="2643446"/>
              <a:ext cx="2507364" cy="1126305"/>
            </a:xfrm>
            <a:prstGeom prst="rect">
              <a:avLst/>
            </a:prstGeom>
            <a:noFill/>
            <a:ln w="9525">
              <a:noFill/>
            </a:ln>
          </p:spPr>
          <p:txBody>
            <a:bodyPr anchor="t" anchorCtr="0">
              <a:noAutofit/>
            </a:bodyPr>
            <a:lstStyle/>
            <a:p>
              <a:r>
                <a:rPr lang="zh-CN" altLang="en-US" sz="2000" b="1" dirty="0">
                  <a:latin typeface="Times New Roman" panose="02020603050405020304" pitchFamily="18" charset="0"/>
                </a:rPr>
                <a:t>一般类和方法代码应用于具体的数据类型</a:t>
              </a:r>
            </a:p>
          </p:txBody>
        </p:sp>
      </p:grpSp>
      <p:grpSp>
        <p:nvGrpSpPr>
          <p:cNvPr id="11" name="组合 12"/>
          <p:cNvGrpSpPr/>
          <p:nvPr/>
        </p:nvGrpSpPr>
        <p:grpSpPr>
          <a:xfrm>
            <a:off x="769620" y="2024380"/>
            <a:ext cx="5881370" cy="3276600"/>
            <a:chOff x="285750" y="1643063"/>
            <a:chExt cx="6777038" cy="3276600"/>
          </a:xfrm>
        </p:grpSpPr>
        <p:sp>
          <p:nvSpPr>
            <p:cNvPr id="6152" name="椭圆 10"/>
            <p:cNvSpPr/>
            <p:nvPr>
              <p:custDataLst>
                <p:tags r:id="rId3"/>
              </p:custDataLst>
            </p:nvPr>
          </p:nvSpPr>
          <p:spPr>
            <a:xfrm>
              <a:off x="285750" y="1643063"/>
              <a:ext cx="6777038" cy="3276600"/>
            </a:xfrm>
            <a:prstGeom prst="ellipse">
              <a:avLst/>
            </a:prstGeom>
            <a:noFill/>
            <a:ln w="12700" cap="flat" cmpd="sng">
              <a:solidFill>
                <a:schemeClr val="hlink"/>
              </a:solidFill>
              <a:prstDash val="sysDot"/>
              <a:round/>
              <a:headEnd type="none" w="med" len="med"/>
              <a:tailEnd type="none" w="med" len="med"/>
            </a:ln>
          </p:spPr>
          <p:txBody>
            <a:bodyPr anchor="t" anchorCtr="0"/>
            <a:lstStyle/>
            <a:p>
              <a:pPr marL="469900" indent="-469900">
                <a:lnSpc>
                  <a:spcPct val="75000"/>
                </a:lnSpc>
                <a:spcBef>
                  <a:spcPct val="20000"/>
                </a:spcBef>
                <a:buClr>
                  <a:schemeClr val="accent2"/>
                </a:buClr>
                <a:buFont typeface="Wingdings" panose="05000000000000000000" pitchFamily="2" charset="2"/>
              </a:pPr>
              <a:endParaRPr lang="zh-CN" altLang="en-US" dirty="0">
                <a:latin typeface="Times New Roman" panose="02020603050405020304" pitchFamily="18" charset="0"/>
              </a:endParaRPr>
            </a:p>
          </p:txBody>
        </p:sp>
        <p:sp>
          <p:nvSpPr>
            <p:cNvPr id="6153" name="TextBox 11"/>
            <p:cNvSpPr txBox="1"/>
            <p:nvPr>
              <p:custDataLst>
                <p:tags r:id="rId4"/>
              </p:custDataLst>
            </p:nvPr>
          </p:nvSpPr>
          <p:spPr>
            <a:xfrm>
              <a:off x="3775976" y="2422208"/>
              <a:ext cx="2786327" cy="1827530"/>
            </a:xfrm>
            <a:prstGeom prst="rect">
              <a:avLst/>
            </a:prstGeom>
            <a:noFill/>
            <a:ln w="9525">
              <a:noFill/>
            </a:ln>
          </p:spPr>
          <p:txBody>
            <a:bodyPr anchor="t" anchorCtr="0">
              <a:noAutofit/>
            </a:bodyPr>
            <a:lstStyle/>
            <a:p>
              <a:r>
                <a:rPr lang="zh-CN" altLang="en-US" sz="2000" b="1" dirty="0">
                  <a:latin typeface="Times New Roman" panose="02020603050405020304" pitchFamily="18" charset="0"/>
                </a:rPr>
                <a:t>多态使基类（类或接口）的代码可应用该基类派生的整个“族系”的对象类型</a:t>
              </a:r>
            </a:p>
          </p:txBody>
        </p:sp>
      </p:grpSp>
      <p:grpSp>
        <p:nvGrpSpPr>
          <p:cNvPr id="12" name="组合 13"/>
          <p:cNvGrpSpPr/>
          <p:nvPr/>
        </p:nvGrpSpPr>
        <p:grpSpPr>
          <a:xfrm>
            <a:off x="483870" y="1238250"/>
            <a:ext cx="8134985" cy="5072380"/>
            <a:chOff x="0" y="857250"/>
            <a:chExt cx="8858250" cy="5072063"/>
          </a:xfrm>
        </p:grpSpPr>
        <p:sp>
          <p:nvSpPr>
            <p:cNvPr id="6155" name="椭圆 12"/>
            <p:cNvSpPr/>
            <p:nvPr>
              <p:custDataLst>
                <p:tags r:id="rId1"/>
              </p:custDataLst>
            </p:nvPr>
          </p:nvSpPr>
          <p:spPr>
            <a:xfrm>
              <a:off x="0" y="857250"/>
              <a:ext cx="8858250" cy="5072063"/>
            </a:xfrm>
            <a:prstGeom prst="ellipse">
              <a:avLst/>
            </a:prstGeom>
            <a:noFill/>
            <a:ln w="12700" cap="flat" cmpd="sng">
              <a:solidFill>
                <a:schemeClr val="hlink"/>
              </a:solidFill>
              <a:prstDash val="sysDot"/>
              <a:round/>
              <a:headEnd type="none" w="med" len="med"/>
              <a:tailEnd type="none" w="med" len="med"/>
            </a:ln>
          </p:spPr>
          <p:txBody>
            <a:bodyPr anchor="t" anchorCtr="0"/>
            <a:lstStyle/>
            <a:p>
              <a:pPr marL="469900" indent="-469900">
                <a:lnSpc>
                  <a:spcPct val="75000"/>
                </a:lnSpc>
                <a:spcBef>
                  <a:spcPct val="20000"/>
                </a:spcBef>
                <a:buClr>
                  <a:schemeClr val="accent2"/>
                </a:buClr>
                <a:buFont typeface="Wingdings" panose="05000000000000000000" pitchFamily="2" charset="2"/>
              </a:pPr>
              <a:endParaRPr lang="zh-CN" altLang="en-US" dirty="0">
                <a:latin typeface="Times New Roman" panose="02020603050405020304" pitchFamily="18" charset="0"/>
              </a:endParaRPr>
            </a:p>
          </p:txBody>
        </p:sp>
        <p:sp>
          <p:nvSpPr>
            <p:cNvPr id="6156" name="TextBox 14"/>
            <p:cNvSpPr txBox="1"/>
            <p:nvPr>
              <p:custDataLst>
                <p:tags r:id="rId2"/>
              </p:custDataLst>
            </p:nvPr>
          </p:nvSpPr>
          <p:spPr>
            <a:xfrm>
              <a:off x="6715426" y="2484653"/>
              <a:ext cx="1904271" cy="1527715"/>
            </a:xfrm>
            <a:prstGeom prst="rect">
              <a:avLst/>
            </a:prstGeom>
            <a:noFill/>
            <a:ln w="9525">
              <a:noFill/>
            </a:ln>
          </p:spPr>
          <p:txBody>
            <a:bodyPr anchor="t" anchorCtr="0">
              <a:noAutofit/>
            </a:bodyPr>
            <a:lstStyle/>
            <a:p>
              <a:pPr algn="l"/>
              <a:r>
                <a:rPr lang="zh-CN" altLang="en-US" sz="2000" b="1" dirty="0">
                  <a:latin typeface="Times New Roman" panose="02020603050405020304" pitchFamily="18" charset="0"/>
                </a:rPr>
                <a:t>泛型使类和方法代码应用于不具体的数据类型</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6"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arn(inHorizontal)">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6"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barn(inHorizontal)">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6"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barn(inHorizontal)">
                                      <p:cBhvr>
                                        <p:cTn id="1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fontScale="70000"/>
          </a:bodyPr>
          <a:lstStyle/>
          <a:p>
            <a:pPr lvl="0">
              <a:lnSpc>
                <a:spcPct val="120000"/>
              </a:lnSpc>
            </a:pPr>
            <a:r>
              <a:rPr lang="zh-CN" altLang="en-US" sz="4000">
                <a:solidFill>
                  <a:srgbClr val="034DA0"/>
                </a:solidFill>
              </a:rPr>
              <a:t>泛型类</a:t>
            </a:r>
            <a:r>
              <a:rPr lang="zh-CN" altLang="en-US" sz="4000">
                <a:solidFill>
                  <a:srgbClr val="034DA0"/>
                </a:solidFill>
                <a:sym typeface="+mn-ea"/>
              </a:rPr>
              <a:t>/抽象类/接口</a:t>
            </a:r>
            <a:r>
              <a:rPr lang="zh-CN" altLang="en-US" sz="4000">
                <a:solidFill>
                  <a:srgbClr val="034DA0"/>
                </a:solidFill>
              </a:rPr>
              <a:t>的定义</a:t>
            </a:r>
          </a:p>
          <a:p>
            <a:pPr lvl="0">
              <a:lnSpc>
                <a:spcPct val="150000"/>
              </a:lnSpc>
            </a:pPr>
            <a:r>
              <a:rPr lang="zh-CN" altLang="en-US"/>
              <a:t>其核心是将类型作为参数，</a:t>
            </a:r>
            <a:r>
              <a:rPr lang="en-US" altLang="zh-CN"/>
              <a:t>Java</a:t>
            </a:r>
            <a:r>
              <a:rPr lang="zh-CN" altLang="en-US"/>
              <a:t>使用尖括号来定义类型参数，可以指定一个，也可以指定多个类型参数</a:t>
            </a:r>
          </a:p>
          <a:p>
            <a:pPr lvl="0"/>
            <a:r>
              <a:rPr lang="en-US" altLang="zh-CN"/>
              <a:t>Java</a:t>
            </a:r>
            <a:r>
              <a:rPr lang="zh-CN" altLang="en-US"/>
              <a:t>容器类大量使用了泛型（</a:t>
            </a:r>
            <a:r>
              <a:rPr lang="zh-CN" altLang="en-US">
                <a:solidFill>
                  <a:srgbClr val="034EA2"/>
                </a:solidFill>
              </a:rPr>
              <a:t>泛型变量</a:t>
            </a:r>
            <a:r>
              <a:rPr lang="zh-CN" altLang="en-US"/>
              <a:t>一般使用单个大写字母）</a:t>
            </a:r>
          </a:p>
          <a:p>
            <a:pPr lvl="0"/>
            <a:endParaRPr lang="zh-CN" altLang="en-US"/>
          </a:p>
          <a:p>
            <a:pPr lvl="0"/>
            <a:endParaRPr lang="zh-CN" altLang="en-US"/>
          </a:p>
          <a:p>
            <a:endParaRPr lang="en-US" altLang="zh-CN"/>
          </a:p>
        </p:txBody>
      </p:sp>
      <p:sp>
        <p:nvSpPr>
          <p:cNvPr id="3" name="标题 2"/>
          <p:cNvSpPr>
            <a:spLocks noGrp="1"/>
          </p:cNvSpPr>
          <p:nvPr>
            <p:ph type="title"/>
          </p:nvPr>
        </p:nvSpPr>
        <p:spPr>
          <a:xfrm>
            <a:off x="72390" y="302895"/>
            <a:ext cx="6847840" cy="604520"/>
          </a:xfrm>
        </p:spPr>
        <p:txBody>
          <a:bodyPr>
            <a:normAutofit fontScale="90000"/>
          </a:bodyPr>
          <a:lstStyle/>
          <a:p>
            <a:r>
              <a:rPr lang="en-US" altLang="zh-CN" sz="3100"/>
              <a:t>2.4.2 </a:t>
            </a:r>
            <a:r>
              <a:rPr lang="zh-CN" altLang="en-US" sz="3100"/>
              <a:t>泛型类</a:t>
            </a:r>
            <a:r>
              <a:rPr lang="en-US" altLang="zh-CN" sz="3100"/>
              <a:t>/</a:t>
            </a:r>
            <a:r>
              <a:rPr lang="zh-CN" altLang="en-US" sz="3100"/>
              <a:t>抽象类</a:t>
            </a:r>
            <a:r>
              <a:rPr lang="en-US" altLang="zh-CN" sz="3100"/>
              <a:t>/</a:t>
            </a:r>
            <a:r>
              <a:rPr lang="zh-CN" altLang="en-US" sz="3100"/>
              <a:t>接口</a:t>
            </a:r>
            <a:r>
              <a:rPr lang="en-US" altLang="zh-CN" sz="3100"/>
              <a:t> </a:t>
            </a:r>
            <a:r>
              <a:rPr lang="en-US" altLang="zh-CN" sz="2700"/>
              <a:t>1/3</a:t>
            </a:r>
          </a:p>
        </p:txBody>
      </p:sp>
      <p:sp>
        <p:nvSpPr>
          <p:cNvPr id="7" name="日期占位符 6"/>
          <p:cNvSpPr>
            <a:spLocks noGrp="1"/>
          </p:cNvSpPr>
          <p:nvPr>
            <p:ph type="dt" sz="half" idx="10"/>
            <p:custDataLst>
              <p:tags r:id="rId1"/>
            </p:custDataLst>
          </p:nvPr>
        </p:nvSpPr>
        <p:spPr/>
        <p:txBody>
          <a:bodyPr/>
          <a:lstStyle/>
          <a:p>
            <a:fld id="{8BEB6EB5-CC0D-C94C-91B9-9EA1B45E848E}" type="datetime1">
              <a:rPr kumimoji="1" lang="zh-CN" altLang="en-US" smtClean="0"/>
              <a:t>2024/10/16</a:t>
            </a:fld>
            <a:endParaRPr kumimoji="1" lang="zh-CN" altLang="en-US" sz="900"/>
          </a:p>
        </p:txBody>
      </p:sp>
      <p:sp>
        <p:nvSpPr>
          <p:cNvPr id="8" name="页脚占位符 7"/>
          <p:cNvSpPr>
            <a:spLocks noGrp="1"/>
          </p:cNvSpPr>
          <p:nvPr>
            <p:ph type="ftr" sz="quarter" idx="11"/>
            <p:custDataLst>
              <p:tags r:id="rId2"/>
            </p:custDataLst>
          </p:nvPr>
        </p:nvSpPr>
        <p:spPr/>
        <p:txBody>
          <a:bodyPr/>
          <a:lstStyle/>
          <a:p>
            <a:r>
              <a:rPr kumimoji="1" lang="zh-CN" altLang="en-US" dirty="0"/>
              <a:t>西北工业大学软件学院</a:t>
            </a:r>
            <a:endParaRPr kumimoji="1" lang="zh-CN" altLang="en-US" sz="900" dirty="0"/>
          </a:p>
        </p:txBody>
      </p:sp>
      <p:sp>
        <p:nvSpPr>
          <p:cNvPr id="9" name="灯片编号占位符 8"/>
          <p:cNvSpPr>
            <a:spLocks noGrp="1"/>
          </p:cNvSpPr>
          <p:nvPr>
            <p:ph type="sldNum" sz="quarter" idx="12"/>
            <p:custDataLst>
              <p:tags r:id="rId3"/>
            </p:custDataLst>
          </p:nvPr>
        </p:nvSpPr>
        <p:spPr/>
        <p:txBody>
          <a:bodyPr/>
          <a:lstStyle/>
          <a:p>
            <a:fld id="{5A1A6423-77BD-D842-A714-25250E903C41}" type="slidenum">
              <a:rPr kumimoji="1" lang="zh-CN" altLang="en-US" smtClean="0"/>
              <a:t>148</a:t>
            </a:fld>
            <a:endParaRPr kumimoji="1" lang="zh-CN" altLang="en-US" sz="900"/>
          </a:p>
        </p:txBody>
      </p:sp>
      <p:sp>
        <p:nvSpPr>
          <p:cNvPr id="10" name="AutoShape 5"/>
          <p:cNvSpPr/>
          <p:nvPr>
            <p:custDataLst>
              <p:tags r:id="rId4"/>
            </p:custDataLst>
          </p:nvPr>
        </p:nvSpPr>
        <p:spPr>
          <a:xfrm>
            <a:off x="678815" y="3733165"/>
            <a:ext cx="7671435" cy="2190750"/>
          </a:xfrm>
          <a:prstGeom prst="roundRect">
            <a:avLst>
              <a:gd name="adj" fmla="val 6057"/>
            </a:avLst>
          </a:prstGeom>
          <a:noFill/>
          <a:ln w="12700" cap="flat" cmpd="sng">
            <a:solidFill>
              <a:schemeClr val="hlink"/>
            </a:solidFill>
            <a:prstDash val="dash"/>
            <a:headEnd type="none" w="med" len="med"/>
            <a:tailEnd type="none" w="med" len="med"/>
          </a:ln>
        </p:spPr>
        <p:txBody>
          <a:bodyPr wrap="none" anchor="ctr" anchorCtr="0"/>
          <a:lstStyle>
            <a:lvl1pPr marL="469900" indent="-469900" algn="l" rtl="0" eaLnBrk="0" fontAlgn="base" hangingPunct="0">
              <a:spcBef>
                <a:spcPct val="20000"/>
              </a:spcBef>
              <a:spcAft>
                <a:spcPct val="0"/>
              </a:spcAft>
              <a:buClr>
                <a:schemeClr val="accent2"/>
              </a:buClr>
              <a:buFont typeface="Wingdings" panose="05000000000000000000" pitchFamily="2" charset="2"/>
              <a:buChar char="o"/>
              <a:defRPr sz="3000" b="0">
                <a:solidFill>
                  <a:schemeClr val="tx1"/>
                </a:solidFill>
                <a:latin typeface="+mn-lt"/>
                <a:ea typeface="+mn-ea"/>
                <a:cs typeface="+mn-cs"/>
              </a:defRPr>
            </a:lvl1pPr>
            <a:lvl2pPr marL="908050" indent="-436880" algn="l" rtl="0" eaLnBrk="0" fontAlgn="base" hangingPunct="0">
              <a:spcBef>
                <a:spcPct val="20000"/>
              </a:spcBef>
              <a:spcAft>
                <a:spcPct val="0"/>
              </a:spcAft>
              <a:buClr>
                <a:schemeClr val="accent2"/>
              </a:buClr>
              <a:buFont typeface="Wingdings" panose="05000000000000000000" pitchFamily="2" charset="2"/>
              <a:buChar char="n"/>
              <a:defRPr sz="2600">
                <a:solidFill>
                  <a:schemeClr val="tx1"/>
                </a:solidFill>
                <a:latin typeface="Verdana" panose="020B0604030504040204" pitchFamily="34" charset="0"/>
                <a:ea typeface="+mn-ea"/>
              </a:defRPr>
            </a:lvl2pPr>
            <a:lvl3pPr marL="1304925" indent="-395605" algn="l" rtl="0" eaLnBrk="0" fontAlgn="base" hangingPunct="0">
              <a:spcBef>
                <a:spcPct val="20000"/>
              </a:spcBef>
              <a:spcAft>
                <a:spcPct val="0"/>
              </a:spcAft>
              <a:buClr>
                <a:schemeClr val="accent2"/>
              </a:buClr>
              <a:buFont typeface="Wingdings" panose="05000000000000000000" pitchFamily="2" charset="2"/>
              <a:buChar char="o"/>
              <a:defRPr sz="2300">
                <a:solidFill>
                  <a:schemeClr val="tx1"/>
                </a:solidFill>
                <a:latin typeface="Verdana" panose="020B0604030504040204" pitchFamily="34" charset="0"/>
                <a:ea typeface="+mn-ea"/>
              </a:defRPr>
            </a:lvl3pPr>
            <a:lvl4pPr marL="1694180" indent="-387350" algn="l" rtl="0" eaLnBrk="0" fontAlgn="base" hangingPunct="0">
              <a:spcBef>
                <a:spcPct val="20000"/>
              </a:spcBef>
              <a:spcAft>
                <a:spcPct val="0"/>
              </a:spcAft>
              <a:buClr>
                <a:schemeClr val="accent2"/>
              </a:buClr>
              <a:buFont typeface="Wingdings" panose="05000000000000000000" pitchFamily="2" charset="2"/>
              <a:buChar char="n"/>
              <a:defRPr sz="2000">
                <a:solidFill>
                  <a:schemeClr val="tx1"/>
                </a:solidFill>
                <a:latin typeface="Verdana" panose="020B0604030504040204" pitchFamily="34" charset="0"/>
                <a:ea typeface="+mn-ea"/>
              </a:defRPr>
            </a:lvl4pPr>
            <a:lvl5pPr marL="2094230" indent="-398780" algn="l" rtl="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mn-ea"/>
              </a:defRPr>
            </a:lvl5pPr>
          </a:lstStyle>
          <a:p>
            <a:pPr marL="0" indent="0" algn="l">
              <a:lnSpc>
                <a:spcPct val="110000"/>
              </a:lnSpc>
              <a:buNone/>
            </a:pPr>
            <a:r>
              <a:rPr lang="en-US" altLang="zh-CN" sz="2000" b="1">
                <a:solidFill>
                  <a:srgbClr val="034DA0"/>
                </a:solidFill>
                <a:sym typeface="+mn-ea"/>
              </a:rPr>
              <a:t>public interface </a:t>
            </a:r>
            <a:r>
              <a:rPr lang="en-US" altLang="zh-CN" sz="2000" b="1">
                <a:sym typeface="+mn-ea"/>
              </a:rPr>
              <a:t>List</a:t>
            </a:r>
            <a:r>
              <a:rPr lang="en-US" altLang="zh-CN" sz="2000" b="1">
                <a:solidFill>
                  <a:schemeClr val="accent2"/>
                </a:solidFill>
                <a:sym typeface="+mn-ea"/>
              </a:rPr>
              <a:t>&lt;E&gt;</a:t>
            </a:r>
            <a:r>
              <a:rPr lang="en-US" altLang="zh-CN" sz="2000" b="1">
                <a:sym typeface="+mn-ea"/>
              </a:rPr>
              <a:t> </a:t>
            </a:r>
            <a:r>
              <a:rPr lang="en-US" altLang="zh-CN" sz="2000" b="1">
                <a:solidFill>
                  <a:srgbClr val="034DA0"/>
                </a:solidFill>
                <a:sym typeface="+mn-ea"/>
              </a:rPr>
              <a:t>extends </a:t>
            </a:r>
            <a:r>
              <a:rPr lang="en-US" altLang="zh-CN" sz="2000" b="1">
                <a:sym typeface="+mn-ea"/>
              </a:rPr>
              <a:t>Collection</a:t>
            </a:r>
            <a:r>
              <a:rPr lang="en-US" altLang="zh-CN" sz="2000" b="1">
                <a:solidFill>
                  <a:schemeClr val="accent2"/>
                </a:solidFill>
                <a:sym typeface="+mn-ea"/>
              </a:rPr>
              <a:t>&lt;E&gt;</a:t>
            </a:r>
            <a:r>
              <a:rPr lang="en-US" altLang="zh-CN" sz="2000" b="1">
                <a:sym typeface="+mn-ea"/>
              </a:rPr>
              <a:t> {...}</a:t>
            </a:r>
          </a:p>
          <a:p>
            <a:pPr marL="0" indent="0" algn="l">
              <a:lnSpc>
                <a:spcPct val="110000"/>
              </a:lnSpc>
              <a:buNone/>
            </a:pPr>
            <a:r>
              <a:rPr lang="zh-CN" altLang="en-US" sz="2000" b="1">
                <a:solidFill>
                  <a:srgbClr val="034DA0"/>
                </a:solidFill>
                <a:sym typeface="+mn-ea"/>
              </a:rPr>
              <a:t>public interface </a:t>
            </a:r>
            <a:r>
              <a:rPr lang="zh-CN" altLang="en-US" sz="2000" b="1">
                <a:sym typeface="+mn-ea"/>
              </a:rPr>
              <a:t>Map</a:t>
            </a:r>
            <a:r>
              <a:rPr lang="en-US" altLang="zh-CN" sz="2000" b="1">
                <a:solidFill>
                  <a:schemeClr val="accent2"/>
                </a:solidFill>
                <a:sym typeface="+mn-ea"/>
              </a:rPr>
              <a:t>&lt;K,V&gt;</a:t>
            </a:r>
            <a:r>
              <a:rPr lang="zh-CN" altLang="en-US" sz="2000" b="1">
                <a:sym typeface="+mn-ea"/>
              </a:rPr>
              <a:t> {</a:t>
            </a:r>
            <a:r>
              <a:rPr lang="en-US" altLang="zh-CN" sz="2000" b="1">
                <a:sym typeface="+mn-ea"/>
              </a:rPr>
              <a:t>...}</a:t>
            </a:r>
          </a:p>
          <a:p>
            <a:pPr marL="0" indent="0" algn="l">
              <a:lnSpc>
                <a:spcPct val="110000"/>
              </a:lnSpc>
              <a:buNone/>
            </a:pPr>
            <a:r>
              <a:rPr lang="zh-CN" altLang="en-US" sz="2000" b="1">
                <a:solidFill>
                  <a:srgbClr val="034DA0"/>
                </a:solidFill>
                <a:sym typeface="+mn-ea"/>
              </a:rPr>
              <a:t>public class </a:t>
            </a:r>
            <a:r>
              <a:rPr lang="en-US" altLang="zh-CN" sz="2000" b="1">
                <a:sym typeface="+mn-ea"/>
              </a:rPr>
              <a:t>HashMap</a:t>
            </a:r>
            <a:r>
              <a:rPr lang="en-US" altLang="zh-CN" sz="2000" b="1">
                <a:solidFill>
                  <a:schemeClr val="accent2"/>
                </a:solidFill>
                <a:sym typeface="+mn-ea"/>
              </a:rPr>
              <a:t>&lt;K,V&gt;</a:t>
            </a:r>
            <a:r>
              <a:rPr lang="en-US" altLang="zh-CN" sz="2000" b="1">
                <a:sym typeface="+mn-ea"/>
              </a:rPr>
              <a:t> </a:t>
            </a:r>
            <a:r>
              <a:rPr lang="zh-CN" altLang="en-US" sz="2000" b="1">
                <a:solidFill>
                  <a:srgbClr val="034DA0"/>
                </a:solidFill>
                <a:sym typeface="+mn-ea"/>
              </a:rPr>
              <a:t>extends </a:t>
            </a:r>
            <a:r>
              <a:rPr lang="en-US" altLang="zh-CN" sz="2000" b="1">
                <a:sym typeface="+mn-ea"/>
              </a:rPr>
              <a:t>AbstractMap</a:t>
            </a:r>
            <a:r>
              <a:rPr lang="en-US" altLang="zh-CN" sz="2000" b="1">
                <a:solidFill>
                  <a:schemeClr val="accent2"/>
                </a:solidFill>
                <a:sym typeface="+mn-ea"/>
              </a:rPr>
              <a:t>&lt;K,V&gt;</a:t>
            </a:r>
            <a:endParaRPr lang="en-US" altLang="zh-CN" sz="2000" b="1">
              <a:sym typeface="+mn-ea"/>
            </a:endParaRPr>
          </a:p>
          <a:p>
            <a:pPr marL="0" indent="0" algn="l">
              <a:lnSpc>
                <a:spcPct val="110000"/>
              </a:lnSpc>
              <a:buNone/>
            </a:pPr>
            <a:r>
              <a:rPr lang="en-US" altLang="zh-CN" sz="2000" b="1">
                <a:sym typeface="+mn-ea"/>
              </a:rPr>
              <a:t>    </a:t>
            </a:r>
            <a:r>
              <a:rPr lang="zh-CN" altLang="en-US" sz="2000" b="1">
                <a:solidFill>
                  <a:srgbClr val="034DA0"/>
                </a:solidFill>
                <a:sym typeface="+mn-ea"/>
              </a:rPr>
              <a:t>implements </a:t>
            </a:r>
            <a:r>
              <a:rPr lang="en-US" altLang="zh-CN" sz="2000" b="1">
                <a:sym typeface="+mn-ea"/>
              </a:rPr>
              <a:t>Map</a:t>
            </a:r>
            <a:r>
              <a:rPr lang="en-US" altLang="zh-CN" sz="2000" b="1">
                <a:solidFill>
                  <a:schemeClr val="accent2"/>
                </a:solidFill>
                <a:sym typeface="+mn-ea"/>
              </a:rPr>
              <a:t>&lt;K,V&gt;</a:t>
            </a:r>
            <a:r>
              <a:rPr lang="en-US" altLang="zh-CN" sz="2000" b="1">
                <a:sym typeface="+mn-ea"/>
              </a:rPr>
              <a:t>, Cloneable, Serializable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6"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arn(inHorizontal)">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ldLvl="0" animBg="1"/>
    </p:bld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a:lnSpc>
                <a:spcPct val="120000"/>
              </a:lnSpc>
            </a:pPr>
            <a:r>
              <a:rPr lang="zh-CN" altLang="en-US" sz="2800">
                <a:solidFill>
                  <a:srgbClr val="034DA0"/>
                </a:solidFill>
                <a:sym typeface="+mn-ea"/>
              </a:rPr>
              <a:t>自定义泛型类</a:t>
            </a:r>
            <a:endParaRPr lang="zh-CN" altLang="en-US" sz="2800">
              <a:solidFill>
                <a:srgbClr val="034DA0"/>
              </a:solidFill>
            </a:endParaRPr>
          </a:p>
          <a:p>
            <a:pPr marL="914400" lvl="1" indent="-457200">
              <a:lnSpc>
                <a:spcPct val="130000"/>
              </a:lnSpc>
              <a:buAutoNum type="arabicPeriod"/>
            </a:pPr>
            <a:r>
              <a:rPr lang="zh-CN" altLang="en-US" sz="2400">
                <a:sym typeface="+mn-ea"/>
              </a:rPr>
              <a:t>先写出一个实际的类</a:t>
            </a:r>
            <a:endParaRPr lang="en-US" altLang="zh-CN" sz="2400"/>
          </a:p>
          <a:p>
            <a:pPr marL="914400" lvl="1" indent="-457200">
              <a:lnSpc>
                <a:spcPct val="130000"/>
              </a:lnSpc>
              <a:buAutoNum type="arabicPeriod"/>
            </a:pPr>
            <a:r>
              <a:rPr lang="zh-CN" altLang="en-US" sz="2400">
                <a:sym typeface="+mn-ea"/>
              </a:rPr>
              <a:t>将此类中准备改变的类型名(如</a:t>
            </a:r>
            <a:r>
              <a:rPr lang="en-US" altLang="zh-CN" sz="2400">
                <a:sym typeface="+mn-ea"/>
              </a:rPr>
              <a:t>String</a:t>
            </a:r>
            <a:r>
              <a:rPr lang="zh-CN" altLang="en-US" sz="2400">
                <a:sym typeface="+mn-ea"/>
              </a:rPr>
              <a:t>要改变为  </a:t>
            </a:r>
            <a:r>
              <a:rPr lang="en-US" altLang="zh-CN" sz="2400">
                <a:sym typeface="+mn-ea"/>
              </a:rPr>
              <a:t>Point2D</a:t>
            </a:r>
            <a:r>
              <a:rPr lang="zh-CN" altLang="en-US" sz="2400">
                <a:sym typeface="+mn-ea"/>
              </a:rPr>
              <a:t>或</a:t>
            </a:r>
            <a:r>
              <a:rPr lang="en-US" altLang="zh-CN" sz="2400">
                <a:sym typeface="+mn-ea"/>
              </a:rPr>
              <a:t>Product)</a:t>
            </a:r>
            <a:r>
              <a:rPr lang="zh-CN" altLang="en-US" sz="2400">
                <a:sym typeface="+mn-ea"/>
              </a:rPr>
              <a:t>用一个泛型参数</a:t>
            </a:r>
            <a:r>
              <a:rPr lang="en-US" altLang="zh-CN" sz="2400">
                <a:sym typeface="+mn-ea"/>
              </a:rPr>
              <a:t>(</a:t>
            </a:r>
            <a:r>
              <a:rPr lang="zh-CN" altLang="en-US" sz="2400">
                <a:sym typeface="+mn-ea"/>
              </a:rPr>
              <a:t>如上述</a:t>
            </a:r>
            <a:r>
              <a:rPr lang="en-US" altLang="zh-CN" sz="2400">
                <a:sym typeface="+mn-ea"/>
              </a:rPr>
              <a:t>E</a:t>
            </a:r>
            <a:r>
              <a:rPr lang="zh-CN" altLang="en-US" sz="2400">
                <a:sym typeface="+mn-ea"/>
              </a:rPr>
              <a:t>，</a:t>
            </a:r>
            <a:r>
              <a:rPr lang="en-US" altLang="zh-CN" sz="2400">
                <a:sym typeface="+mn-ea"/>
              </a:rPr>
              <a:t>K</a:t>
            </a:r>
            <a:r>
              <a:rPr lang="zh-CN" altLang="en-US" sz="2400">
                <a:sym typeface="+mn-ea"/>
              </a:rPr>
              <a:t>，</a:t>
            </a:r>
            <a:r>
              <a:rPr lang="en-US" altLang="zh-CN" sz="2400">
                <a:sym typeface="+mn-ea"/>
              </a:rPr>
              <a:t>V</a:t>
            </a:r>
            <a:r>
              <a:rPr lang="zh-CN" altLang="en-US" sz="2400">
                <a:sym typeface="+mn-ea"/>
              </a:rPr>
              <a:t>等</a:t>
            </a:r>
            <a:r>
              <a:rPr lang="en-US" altLang="zh-CN" sz="2400">
                <a:sym typeface="+mn-ea"/>
              </a:rPr>
              <a:t>)</a:t>
            </a:r>
            <a:r>
              <a:rPr lang="zh-CN" altLang="en-US" sz="2400">
                <a:sym typeface="+mn-ea"/>
              </a:rPr>
              <a:t>代替，使该类成为一个泛型类</a:t>
            </a:r>
            <a:r>
              <a:rPr lang="en-US" altLang="zh-CN" sz="2400">
                <a:sym typeface="+mn-ea"/>
              </a:rPr>
              <a:t>。</a:t>
            </a:r>
            <a:endParaRPr lang="en-US" altLang="zh-CN" sz="2400"/>
          </a:p>
          <a:p>
            <a:pPr marL="914400" lvl="1" indent="-457200">
              <a:lnSpc>
                <a:spcPct val="130000"/>
              </a:lnSpc>
              <a:buAutoNum type="arabicPeriod"/>
            </a:pPr>
            <a:r>
              <a:rPr lang="zh-CN" altLang="en-US" sz="2400">
                <a:sym typeface="+mn-ea"/>
              </a:rPr>
              <a:t>泛型类中的方法可以使用泛型参数，</a:t>
            </a:r>
            <a:r>
              <a:rPr lang="en-US" altLang="zh-CN" sz="2400">
                <a:solidFill>
                  <a:srgbClr val="034DA0"/>
                </a:solidFill>
                <a:sym typeface="+mn-ea"/>
              </a:rPr>
              <a:t>static</a:t>
            </a:r>
            <a:r>
              <a:rPr lang="zh-CN" altLang="en-US" sz="2400">
                <a:solidFill>
                  <a:srgbClr val="034DA0"/>
                </a:solidFill>
                <a:sym typeface="+mn-ea"/>
              </a:rPr>
              <a:t>方法无法访问该泛型类的泛型参数</a:t>
            </a:r>
            <a:endParaRPr lang="zh-CN" altLang="en-US" sz="2800">
              <a:solidFill>
                <a:srgbClr val="034DA0"/>
              </a:solidFill>
            </a:endParaRPr>
          </a:p>
        </p:txBody>
      </p:sp>
      <p:sp>
        <p:nvSpPr>
          <p:cNvPr id="3" name="标题 2"/>
          <p:cNvSpPr>
            <a:spLocks noGrp="1"/>
          </p:cNvSpPr>
          <p:nvPr>
            <p:ph type="title"/>
          </p:nvPr>
        </p:nvSpPr>
        <p:spPr/>
        <p:txBody>
          <a:bodyPr/>
          <a:lstStyle/>
          <a:p>
            <a:r>
              <a:rPr lang="en-US" altLang="zh-CN">
                <a:sym typeface="+mn-ea"/>
              </a:rPr>
              <a:t>2.4.2 </a:t>
            </a:r>
            <a:r>
              <a:rPr lang="zh-CN" altLang="en-US">
                <a:sym typeface="+mn-ea"/>
              </a:rPr>
              <a:t>泛型类</a:t>
            </a:r>
            <a:r>
              <a:rPr lang="en-US" altLang="zh-CN">
                <a:sym typeface="+mn-ea"/>
              </a:rPr>
              <a:t>/</a:t>
            </a:r>
            <a:r>
              <a:rPr lang="zh-CN" altLang="en-US">
                <a:sym typeface="+mn-ea"/>
              </a:rPr>
              <a:t>抽象类</a:t>
            </a:r>
            <a:r>
              <a:rPr lang="en-US" altLang="zh-CN">
                <a:sym typeface="+mn-ea"/>
              </a:rPr>
              <a:t>/</a:t>
            </a:r>
            <a:r>
              <a:rPr lang="zh-CN" altLang="en-US">
                <a:sym typeface="+mn-ea"/>
              </a:rPr>
              <a:t>接口</a:t>
            </a:r>
            <a:r>
              <a:rPr lang="en-US" altLang="zh-CN">
                <a:sym typeface="+mn-ea"/>
              </a:rPr>
              <a:t> </a:t>
            </a:r>
            <a:r>
              <a:rPr lang="en-US" altLang="zh-CN" sz="2400">
                <a:sym typeface="+mn-ea"/>
              </a:rPr>
              <a:t>2/3</a:t>
            </a:r>
          </a:p>
        </p:txBody>
      </p:sp>
      <p:sp>
        <p:nvSpPr>
          <p:cNvPr id="4" name="日期占位符 3"/>
          <p:cNvSpPr>
            <a:spLocks noGrp="1"/>
          </p:cNvSpPr>
          <p:nvPr>
            <p:ph type="dt" sz="half" idx="10"/>
          </p:nvPr>
        </p:nvSpPr>
        <p:spPr/>
        <p:txBody>
          <a:bodyPr/>
          <a:lstStyle/>
          <a:p>
            <a:fld id="{8BEB6EB5-CC0D-C94C-91B9-9EA1B45E848E}" type="datetime1">
              <a:rPr kumimoji="1" lang="zh-CN" altLang="en-US" smtClean="0"/>
              <a:t>2024/10/16</a:t>
            </a:fld>
            <a:endParaRPr kumimoji="1" lang="zh-CN" altLang="en-US" sz="900"/>
          </a:p>
        </p:txBody>
      </p:sp>
      <p:sp>
        <p:nvSpPr>
          <p:cNvPr id="5" name="页脚占位符 4"/>
          <p:cNvSpPr>
            <a:spLocks noGrp="1"/>
          </p:cNvSpPr>
          <p:nvPr>
            <p:ph type="ftr" sz="quarter" idx="11"/>
          </p:nvPr>
        </p:nvSpPr>
        <p:spPr/>
        <p:txBody>
          <a:bodyPr/>
          <a:lstStyle/>
          <a:p>
            <a:r>
              <a:rPr kumimoji="1" lang="zh-CN" altLang="en-US" dirty="0"/>
              <a:t>西北工业大学软件学院</a:t>
            </a:r>
            <a:endParaRPr kumimoji="1" lang="zh-CN" altLang="en-US" sz="900" dirty="0"/>
          </a:p>
        </p:txBody>
      </p:sp>
      <p:sp>
        <p:nvSpPr>
          <p:cNvPr id="6" name="灯片编号占位符 5"/>
          <p:cNvSpPr>
            <a:spLocks noGrp="1"/>
          </p:cNvSpPr>
          <p:nvPr>
            <p:ph type="sldNum" sz="quarter" idx="12"/>
          </p:nvPr>
        </p:nvSpPr>
        <p:spPr/>
        <p:txBody>
          <a:bodyPr/>
          <a:lstStyle/>
          <a:p>
            <a:fld id="{5A1A6423-77BD-D842-A714-25250E903C41}" type="slidenum">
              <a:rPr kumimoji="1" lang="zh-CN" altLang="en-US" smtClean="0"/>
              <a:t>149</a:t>
            </a:fld>
            <a:endParaRPr kumimoji="1" lang="zh-CN" altLang="en-US" sz="90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a:sym typeface="+mn-ea"/>
              </a:rPr>
              <a:t>2.1.2 </a:t>
            </a:r>
            <a:r>
              <a:rPr lang="zh-CN" altLang="en-US">
                <a:sym typeface="+mn-ea"/>
              </a:rPr>
              <a:t>封装</a:t>
            </a:r>
            <a:r>
              <a:rPr lang="en-US" altLang="zh-CN">
                <a:sym typeface="+mn-ea"/>
              </a:rPr>
              <a:t> </a:t>
            </a:r>
            <a:r>
              <a:rPr lang="en-US" altLang="zh-CN" sz="2400">
                <a:sym typeface="+mn-ea"/>
              </a:rPr>
              <a:t>2/3</a:t>
            </a:r>
          </a:p>
        </p:txBody>
      </p:sp>
      <p:sp>
        <p:nvSpPr>
          <p:cNvPr id="4" name="日期占位符 3"/>
          <p:cNvSpPr>
            <a:spLocks noGrp="1"/>
          </p:cNvSpPr>
          <p:nvPr>
            <p:ph type="dt" sz="half" idx="10"/>
          </p:nvPr>
        </p:nvSpPr>
        <p:spPr/>
        <p:txBody>
          <a:bodyPr/>
          <a:lstStyle/>
          <a:p>
            <a:fld id="{8BEB6EB5-CC0D-C94C-91B9-9EA1B45E848E}" type="datetime1">
              <a:rPr kumimoji="1" lang="zh-CN" altLang="en-US" smtClean="0"/>
              <a:t>2024/10/16</a:t>
            </a:fld>
            <a:endParaRPr kumimoji="1" lang="zh-CN" altLang="en-US" sz="900"/>
          </a:p>
        </p:txBody>
      </p:sp>
      <p:sp>
        <p:nvSpPr>
          <p:cNvPr id="5" name="页脚占位符 4"/>
          <p:cNvSpPr>
            <a:spLocks noGrp="1"/>
          </p:cNvSpPr>
          <p:nvPr>
            <p:ph type="ftr" sz="quarter" idx="11"/>
          </p:nvPr>
        </p:nvSpPr>
        <p:spPr/>
        <p:txBody>
          <a:bodyPr/>
          <a:lstStyle/>
          <a:p>
            <a:r>
              <a:rPr kumimoji="1" lang="zh-CN" altLang="en-US" dirty="0"/>
              <a:t>西北工业大学软件学院</a:t>
            </a:r>
            <a:endParaRPr kumimoji="1" lang="zh-CN" altLang="en-US" sz="900" dirty="0"/>
          </a:p>
        </p:txBody>
      </p:sp>
      <p:sp>
        <p:nvSpPr>
          <p:cNvPr id="6" name="灯片编号占位符 5"/>
          <p:cNvSpPr>
            <a:spLocks noGrp="1"/>
          </p:cNvSpPr>
          <p:nvPr>
            <p:ph type="sldNum" sz="quarter" idx="12"/>
          </p:nvPr>
        </p:nvSpPr>
        <p:spPr/>
        <p:txBody>
          <a:bodyPr/>
          <a:lstStyle/>
          <a:p>
            <a:fld id="{5A1A6423-77BD-D842-A714-25250E903C41}" type="slidenum">
              <a:rPr kumimoji="1" lang="zh-CN" altLang="en-US" smtClean="0"/>
              <a:t>15</a:t>
            </a:fld>
            <a:endParaRPr kumimoji="1" lang="zh-CN" altLang="en-US" sz="900"/>
          </a:p>
        </p:txBody>
      </p:sp>
      <p:pic>
        <p:nvPicPr>
          <p:cNvPr id="13" name="内容占位符 12"/>
          <p:cNvPicPr>
            <a:picLocks noGrp="1" noChangeAspect="1"/>
          </p:cNvPicPr>
          <p:nvPr>
            <p:ph idx="1"/>
          </p:nvPr>
        </p:nvPicPr>
        <p:blipFill>
          <a:blip r:embed="rId3"/>
          <a:stretch>
            <a:fillRect/>
          </a:stretch>
        </p:blipFill>
        <p:spPr>
          <a:xfrm>
            <a:off x="3388995" y="4582160"/>
            <a:ext cx="2465070" cy="1631950"/>
          </a:xfrm>
          <a:prstGeom prst="rect">
            <a:avLst/>
          </a:prstGeom>
        </p:spPr>
      </p:pic>
      <p:pic>
        <p:nvPicPr>
          <p:cNvPr id="100" name="图片 99"/>
          <p:cNvPicPr/>
          <p:nvPr/>
        </p:nvPicPr>
        <p:blipFill>
          <a:blip r:embed="rId4"/>
          <a:srcRect l="10490" r="5928"/>
          <a:stretch>
            <a:fillRect/>
          </a:stretch>
        </p:blipFill>
        <p:spPr>
          <a:xfrm>
            <a:off x="3388995" y="2292350"/>
            <a:ext cx="2406650" cy="1631950"/>
          </a:xfrm>
          <a:prstGeom prst="rect">
            <a:avLst/>
          </a:prstGeom>
          <a:noFill/>
          <a:ln w="9525">
            <a:noFill/>
          </a:ln>
        </p:spPr>
      </p:pic>
      <p:pic>
        <p:nvPicPr>
          <p:cNvPr id="101" name="图片 100"/>
          <p:cNvPicPr/>
          <p:nvPr/>
        </p:nvPicPr>
        <p:blipFill>
          <a:blip r:embed="rId5"/>
          <a:stretch>
            <a:fillRect/>
          </a:stretch>
        </p:blipFill>
        <p:spPr>
          <a:xfrm>
            <a:off x="6254750" y="2292350"/>
            <a:ext cx="2407285" cy="1631315"/>
          </a:xfrm>
          <a:prstGeom prst="rect">
            <a:avLst/>
          </a:prstGeom>
          <a:noFill/>
          <a:ln w="9525">
            <a:noFill/>
          </a:ln>
        </p:spPr>
      </p:pic>
      <p:pic>
        <p:nvPicPr>
          <p:cNvPr id="102" name="图片 101"/>
          <p:cNvPicPr/>
          <p:nvPr/>
        </p:nvPicPr>
        <p:blipFill>
          <a:blip r:embed="rId6"/>
          <a:srcRect l="8585" t="8302" r="7940" b="11870"/>
          <a:stretch>
            <a:fillRect/>
          </a:stretch>
        </p:blipFill>
        <p:spPr>
          <a:xfrm>
            <a:off x="6254750" y="4582160"/>
            <a:ext cx="2406650" cy="1631950"/>
          </a:xfrm>
          <a:prstGeom prst="rect">
            <a:avLst/>
          </a:prstGeom>
          <a:noFill/>
          <a:ln w="9525">
            <a:noFill/>
          </a:ln>
        </p:spPr>
      </p:pic>
      <p:pic>
        <p:nvPicPr>
          <p:cNvPr id="104" name="图片 103"/>
          <p:cNvPicPr/>
          <p:nvPr/>
        </p:nvPicPr>
        <p:blipFill>
          <a:blip r:embed="rId7"/>
          <a:stretch>
            <a:fillRect/>
          </a:stretch>
        </p:blipFill>
        <p:spPr>
          <a:xfrm>
            <a:off x="454660" y="2292350"/>
            <a:ext cx="2406015" cy="1630680"/>
          </a:xfrm>
          <a:prstGeom prst="rect">
            <a:avLst/>
          </a:prstGeom>
          <a:noFill/>
          <a:ln w="9525">
            <a:noFill/>
          </a:ln>
        </p:spPr>
      </p:pic>
      <p:pic>
        <p:nvPicPr>
          <p:cNvPr id="105" name="图片 104"/>
          <p:cNvPicPr/>
          <p:nvPr/>
        </p:nvPicPr>
        <p:blipFill>
          <a:blip r:embed="rId8"/>
          <a:srcRect l="9486" r="9229"/>
          <a:stretch>
            <a:fillRect/>
          </a:stretch>
        </p:blipFill>
        <p:spPr>
          <a:xfrm>
            <a:off x="454660" y="4582160"/>
            <a:ext cx="2406650" cy="1631950"/>
          </a:xfrm>
          <a:prstGeom prst="rect">
            <a:avLst/>
          </a:prstGeom>
          <a:noFill/>
          <a:ln w="9525">
            <a:noFill/>
          </a:ln>
        </p:spPr>
      </p:pic>
      <p:sp>
        <p:nvSpPr>
          <p:cNvPr id="14" name="文本框 13"/>
          <p:cNvSpPr txBox="1"/>
          <p:nvPr/>
        </p:nvSpPr>
        <p:spPr>
          <a:xfrm>
            <a:off x="772795" y="1377950"/>
            <a:ext cx="3048000" cy="914400"/>
          </a:xfrm>
          <a:prstGeom prst="rect">
            <a:avLst/>
          </a:prstGeom>
          <a:noFill/>
        </p:spPr>
        <p:txBody>
          <a:bodyPr wrap="square" rtlCol="0">
            <a:noAutofit/>
          </a:bodyPr>
          <a:lstStyle/>
          <a:p>
            <a:pPr algn="l"/>
            <a:endParaRPr lang="zh-CN" altLang="en-US" sz="3200" b="1" dirty="0">
              <a:solidFill>
                <a:schemeClr val="tx1">
                  <a:lumMod val="65000"/>
                  <a:lumOff val="35000"/>
                </a:schemeClr>
              </a:solidFill>
            </a:endParaRPr>
          </a:p>
        </p:txBody>
      </p:sp>
      <p:sp>
        <p:nvSpPr>
          <p:cNvPr id="15" name="文本框 14"/>
          <p:cNvSpPr txBox="1"/>
          <p:nvPr/>
        </p:nvSpPr>
        <p:spPr>
          <a:xfrm>
            <a:off x="304165" y="1039495"/>
            <a:ext cx="5326380" cy="666115"/>
          </a:xfrm>
          <a:prstGeom prst="rect">
            <a:avLst/>
          </a:prstGeom>
          <a:noFill/>
        </p:spPr>
        <p:txBody>
          <a:bodyPr wrap="square" rtlCol="0">
            <a:noAutofit/>
          </a:bodyPr>
          <a:lstStyle/>
          <a:p>
            <a:pPr algn="l" fontAlgn="auto">
              <a:lnSpc>
                <a:spcPct val="140000"/>
              </a:lnSpc>
              <a:spcBef>
                <a:spcPts val="0"/>
              </a:spcBef>
              <a:buClr>
                <a:srgbClr val="034EA2"/>
              </a:buClr>
              <a:buSzTx/>
            </a:pPr>
            <a:r>
              <a:rPr lang="zh-CN" altLang="en-US" sz="2800" b="1">
                <a:solidFill>
                  <a:srgbClr val="034DA0"/>
                </a:solidFill>
              </a:rPr>
              <a:t>封装的广泛应用</a:t>
            </a:r>
          </a:p>
        </p:txBody>
      </p:sp>
      <p:sp>
        <p:nvSpPr>
          <p:cNvPr id="16" name="文本框 15"/>
          <p:cNvSpPr txBox="1"/>
          <p:nvPr/>
        </p:nvSpPr>
        <p:spPr>
          <a:xfrm>
            <a:off x="455295" y="1705610"/>
            <a:ext cx="2378075" cy="474980"/>
          </a:xfrm>
          <a:prstGeom prst="rect">
            <a:avLst/>
          </a:prstGeom>
          <a:noFill/>
        </p:spPr>
        <p:txBody>
          <a:bodyPr wrap="square" rtlCol="0">
            <a:noAutofit/>
          </a:bodyPr>
          <a:lstStyle/>
          <a:p>
            <a:pPr algn="ctr"/>
            <a:r>
              <a:rPr lang="zh-CN" altLang="en-US" sz="2400" b="1" dirty="0">
                <a:solidFill>
                  <a:schemeClr val="tx1">
                    <a:lumMod val="65000"/>
                    <a:lumOff val="35000"/>
                  </a:schemeClr>
                </a:solidFill>
              </a:rPr>
              <a:t>计算机</a:t>
            </a:r>
          </a:p>
        </p:txBody>
      </p:sp>
      <p:sp>
        <p:nvSpPr>
          <p:cNvPr id="17" name="文本框 16"/>
          <p:cNvSpPr txBox="1"/>
          <p:nvPr/>
        </p:nvSpPr>
        <p:spPr>
          <a:xfrm>
            <a:off x="3388995" y="1705610"/>
            <a:ext cx="2378075" cy="474980"/>
          </a:xfrm>
          <a:prstGeom prst="rect">
            <a:avLst/>
          </a:prstGeom>
          <a:noFill/>
        </p:spPr>
        <p:txBody>
          <a:bodyPr wrap="square" rtlCol="0">
            <a:noAutofit/>
          </a:bodyPr>
          <a:lstStyle/>
          <a:p>
            <a:pPr algn="ctr"/>
            <a:r>
              <a:rPr lang="zh-CN" altLang="en-US" sz="2400" b="1" dirty="0">
                <a:solidFill>
                  <a:schemeClr val="tx1">
                    <a:lumMod val="65000"/>
                    <a:lumOff val="35000"/>
                  </a:schemeClr>
                </a:solidFill>
              </a:rPr>
              <a:t>人工智能</a:t>
            </a:r>
          </a:p>
        </p:txBody>
      </p:sp>
      <p:sp>
        <p:nvSpPr>
          <p:cNvPr id="18" name="文本框 17"/>
          <p:cNvSpPr txBox="1"/>
          <p:nvPr/>
        </p:nvSpPr>
        <p:spPr>
          <a:xfrm>
            <a:off x="6254750" y="1705610"/>
            <a:ext cx="2378075" cy="474980"/>
          </a:xfrm>
          <a:prstGeom prst="rect">
            <a:avLst/>
          </a:prstGeom>
          <a:noFill/>
        </p:spPr>
        <p:txBody>
          <a:bodyPr wrap="square" rtlCol="0">
            <a:noAutofit/>
          </a:bodyPr>
          <a:lstStyle/>
          <a:p>
            <a:pPr algn="ctr"/>
            <a:r>
              <a:rPr lang="zh-CN" altLang="en-US" sz="2400" b="1" dirty="0">
                <a:solidFill>
                  <a:schemeClr val="tx1">
                    <a:lumMod val="65000"/>
                    <a:lumOff val="35000"/>
                  </a:schemeClr>
                </a:solidFill>
              </a:rPr>
              <a:t>脑机接口</a:t>
            </a:r>
          </a:p>
        </p:txBody>
      </p:sp>
      <p:sp>
        <p:nvSpPr>
          <p:cNvPr id="19" name="下箭头 18"/>
          <p:cNvSpPr/>
          <p:nvPr/>
        </p:nvSpPr>
        <p:spPr>
          <a:xfrm>
            <a:off x="1533525" y="4046855"/>
            <a:ext cx="248920" cy="398780"/>
          </a:xfrm>
          <a:prstGeom prst="down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p:sp>
        <p:nvSpPr>
          <p:cNvPr id="20" name="下箭头 19"/>
          <p:cNvSpPr/>
          <p:nvPr/>
        </p:nvSpPr>
        <p:spPr>
          <a:xfrm>
            <a:off x="4497070" y="4046855"/>
            <a:ext cx="248920" cy="398780"/>
          </a:xfrm>
          <a:prstGeom prst="down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p:sp>
        <p:nvSpPr>
          <p:cNvPr id="21" name="下箭头 20"/>
          <p:cNvSpPr/>
          <p:nvPr/>
        </p:nvSpPr>
        <p:spPr>
          <a:xfrm>
            <a:off x="7319010" y="4053840"/>
            <a:ext cx="248920" cy="398780"/>
          </a:xfrm>
          <a:prstGeom prst="down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0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6" grpId="1"/>
      <p:bldP spid="17" grpId="0"/>
      <p:bldP spid="17" grpId="1"/>
      <p:bldP spid="18" grpId="0"/>
      <p:bldP spid="18" grpId="1"/>
      <p:bldP spid="19" grpId="0" bldLvl="0" animBg="1"/>
      <p:bldP spid="19" grpId="1" animBg="1"/>
      <p:bldP spid="20" grpId="0" bldLvl="0" animBg="1"/>
      <p:bldP spid="20" grpId="1" animBg="1"/>
      <p:bldP spid="21" grpId="0" bldLvl="0" animBg="1"/>
      <p:bldP spid="21" grpId="1" animBg="1"/>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a:lnSpc>
                <a:spcPct val="110000"/>
              </a:lnSpc>
            </a:pPr>
            <a:r>
              <a:rPr lang="zh-CN" altLang="en-US" sz="2800">
                <a:solidFill>
                  <a:srgbClr val="034DA0"/>
                </a:solidFill>
              </a:rPr>
              <a:t>泛型类的使用</a:t>
            </a:r>
          </a:p>
          <a:p>
            <a:pPr marL="800100" lvl="2" indent="-342900">
              <a:lnSpc>
                <a:spcPct val="120000"/>
              </a:lnSpc>
            </a:pPr>
            <a:r>
              <a:rPr lang="zh-CN" altLang="en-US">
                <a:sym typeface="+mn-ea"/>
              </a:rPr>
              <a:t>使用泛型类时，必须在创建对象时指定泛型参数的值，若未指定，则默认为</a:t>
            </a:r>
            <a:r>
              <a:rPr lang="en-US" altLang="zh-CN">
                <a:sym typeface="+mn-ea"/>
              </a:rPr>
              <a:t>Object</a:t>
            </a:r>
            <a:r>
              <a:rPr lang="zh-CN" altLang="en-US">
                <a:sym typeface="+mn-ea"/>
              </a:rPr>
              <a:t>。有泛型机制之前，</a:t>
            </a:r>
            <a:r>
              <a:rPr lang="en-US" altLang="zh-CN">
                <a:sym typeface="+mn-ea"/>
              </a:rPr>
              <a:t>Java</a:t>
            </a:r>
            <a:r>
              <a:rPr lang="zh-CN" altLang="en-US">
                <a:sym typeface="+mn-ea"/>
              </a:rPr>
              <a:t>容器类中能放置的数据类型就是</a:t>
            </a:r>
            <a:r>
              <a:rPr lang="en-US" altLang="zh-CN">
                <a:sym typeface="+mn-ea"/>
              </a:rPr>
              <a:t>Object</a:t>
            </a:r>
            <a:r>
              <a:rPr lang="zh-CN" altLang="en-US">
                <a:sym typeface="+mn-ea"/>
              </a:rPr>
              <a:t>，即任意对象</a:t>
            </a:r>
            <a:endParaRPr lang="zh-CN" altLang="en-US">
              <a:solidFill>
                <a:srgbClr val="034DA0"/>
              </a:solidFill>
            </a:endParaRPr>
          </a:p>
          <a:p>
            <a:endParaRPr lang="zh-CN" altLang="en-US">
              <a:solidFill>
                <a:srgbClr val="034DA0"/>
              </a:solidFill>
            </a:endParaRPr>
          </a:p>
        </p:txBody>
      </p:sp>
      <p:sp>
        <p:nvSpPr>
          <p:cNvPr id="3" name="标题 2"/>
          <p:cNvSpPr>
            <a:spLocks noGrp="1"/>
          </p:cNvSpPr>
          <p:nvPr>
            <p:ph type="title"/>
          </p:nvPr>
        </p:nvSpPr>
        <p:spPr/>
        <p:txBody>
          <a:bodyPr/>
          <a:lstStyle/>
          <a:p>
            <a:r>
              <a:rPr lang="en-US" altLang="zh-CN">
                <a:sym typeface="+mn-ea"/>
              </a:rPr>
              <a:t>2.4.2 </a:t>
            </a:r>
            <a:r>
              <a:rPr lang="zh-CN" altLang="en-US">
                <a:sym typeface="+mn-ea"/>
              </a:rPr>
              <a:t>泛型类</a:t>
            </a:r>
            <a:r>
              <a:rPr lang="en-US" altLang="zh-CN">
                <a:sym typeface="+mn-ea"/>
              </a:rPr>
              <a:t>/</a:t>
            </a:r>
            <a:r>
              <a:rPr lang="zh-CN" altLang="en-US">
                <a:sym typeface="+mn-ea"/>
              </a:rPr>
              <a:t>抽象类</a:t>
            </a:r>
            <a:r>
              <a:rPr lang="en-US" altLang="zh-CN">
                <a:sym typeface="+mn-ea"/>
              </a:rPr>
              <a:t>/</a:t>
            </a:r>
            <a:r>
              <a:rPr lang="zh-CN" altLang="en-US">
                <a:sym typeface="+mn-ea"/>
              </a:rPr>
              <a:t>接口</a:t>
            </a:r>
            <a:r>
              <a:rPr lang="en-US" altLang="zh-CN">
                <a:sym typeface="+mn-ea"/>
              </a:rPr>
              <a:t> </a:t>
            </a:r>
            <a:r>
              <a:rPr lang="en-US" altLang="zh-CN" sz="2400">
                <a:sym typeface="+mn-ea"/>
              </a:rPr>
              <a:t>3/3</a:t>
            </a:r>
          </a:p>
        </p:txBody>
      </p:sp>
      <p:sp>
        <p:nvSpPr>
          <p:cNvPr id="4" name="日期占位符 3"/>
          <p:cNvSpPr>
            <a:spLocks noGrp="1"/>
          </p:cNvSpPr>
          <p:nvPr>
            <p:ph type="dt" sz="half" idx="10"/>
          </p:nvPr>
        </p:nvSpPr>
        <p:spPr/>
        <p:txBody>
          <a:bodyPr/>
          <a:lstStyle/>
          <a:p>
            <a:fld id="{8BEB6EB5-CC0D-C94C-91B9-9EA1B45E848E}" type="datetime1">
              <a:rPr kumimoji="1" lang="zh-CN" altLang="en-US" smtClean="0"/>
              <a:t>2024/10/16</a:t>
            </a:fld>
            <a:endParaRPr kumimoji="1" lang="zh-CN" altLang="en-US" sz="900"/>
          </a:p>
        </p:txBody>
      </p:sp>
      <p:sp>
        <p:nvSpPr>
          <p:cNvPr id="5" name="页脚占位符 4"/>
          <p:cNvSpPr>
            <a:spLocks noGrp="1"/>
          </p:cNvSpPr>
          <p:nvPr>
            <p:ph type="ftr" sz="quarter" idx="11"/>
          </p:nvPr>
        </p:nvSpPr>
        <p:spPr/>
        <p:txBody>
          <a:bodyPr/>
          <a:lstStyle/>
          <a:p>
            <a:r>
              <a:rPr kumimoji="1" lang="zh-CN" altLang="en-US" dirty="0"/>
              <a:t>西北工业大学软件学院</a:t>
            </a:r>
            <a:endParaRPr kumimoji="1" lang="zh-CN" altLang="en-US" sz="900" dirty="0"/>
          </a:p>
        </p:txBody>
      </p:sp>
      <p:sp>
        <p:nvSpPr>
          <p:cNvPr id="6" name="灯片编号占位符 5"/>
          <p:cNvSpPr>
            <a:spLocks noGrp="1"/>
          </p:cNvSpPr>
          <p:nvPr>
            <p:ph type="sldNum" sz="quarter" idx="12"/>
          </p:nvPr>
        </p:nvSpPr>
        <p:spPr/>
        <p:txBody>
          <a:bodyPr/>
          <a:lstStyle/>
          <a:p>
            <a:fld id="{5A1A6423-77BD-D842-A714-25250E903C41}" type="slidenum">
              <a:rPr kumimoji="1" lang="zh-CN" altLang="en-US" smtClean="0"/>
              <a:t>150</a:t>
            </a:fld>
            <a:endParaRPr kumimoji="1" lang="zh-CN" altLang="en-US" sz="900"/>
          </a:p>
        </p:txBody>
      </p:sp>
      <p:sp>
        <p:nvSpPr>
          <p:cNvPr id="10" name="AutoShape 5"/>
          <p:cNvSpPr/>
          <p:nvPr>
            <p:custDataLst>
              <p:tags r:id="rId1"/>
            </p:custDataLst>
          </p:nvPr>
        </p:nvSpPr>
        <p:spPr>
          <a:xfrm>
            <a:off x="597535" y="3164205"/>
            <a:ext cx="8118475" cy="3161665"/>
          </a:xfrm>
          <a:prstGeom prst="roundRect">
            <a:avLst>
              <a:gd name="adj" fmla="val 4719"/>
            </a:avLst>
          </a:prstGeom>
          <a:noFill/>
          <a:ln w="12700" cap="flat" cmpd="sng">
            <a:solidFill>
              <a:schemeClr val="hlink"/>
            </a:solidFill>
            <a:prstDash val="dash"/>
            <a:headEnd type="none" w="med" len="med"/>
            <a:tailEnd type="none" w="med" len="med"/>
          </a:ln>
        </p:spPr>
        <p:txBody>
          <a:bodyPr wrap="none" anchor="ctr" anchorCtr="0"/>
          <a:lstStyle>
            <a:lvl1pPr marL="469900" indent="-469900" algn="l" rtl="0" eaLnBrk="0" fontAlgn="base" hangingPunct="0">
              <a:spcBef>
                <a:spcPct val="20000"/>
              </a:spcBef>
              <a:spcAft>
                <a:spcPct val="0"/>
              </a:spcAft>
              <a:buClr>
                <a:schemeClr val="accent2"/>
              </a:buClr>
              <a:buFont typeface="Wingdings" panose="05000000000000000000" pitchFamily="2" charset="2"/>
              <a:buChar char="o"/>
              <a:defRPr sz="3000" b="0">
                <a:solidFill>
                  <a:schemeClr val="tx1"/>
                </a:solidFill>
                <a:latin typeface="+mn-lt"/>
                <a:ea typeface="+mn-ea"/>
                <a:cs typeface="+mn-cs"/>
              </a:defRPr>
            </a:lvl1pPr>
            <a:lvl2pPr marL="908050" indent="-436880" algn="l" rtl="0" eaLnBrk="0" fontAlgn="base" hangingPunct="0">
              <a:spcBef>
                <a:spcPct val="20000"/>
              </a:spcBef>
              <a:spcAft>
                <a:spcPct val="0"/>
              </a:spcAft>
              <a:buClr>
                <a:schemeClr val="accent2"/>
              </a:buClr>
              <a:buFont typeface="Wingdings" panose="05000000000000000000" pitchFamily="2" charset="2"/>
              <a:buChar char="n"/>
              <a:defRPr sz="2600">
                <a:solidFill>
                  <a:schemeClr val="tx1"/>
                </a:solidFill>
                <a:latin typeface="Verdana" panose="020B0604030504040204" pitchFamily="34" charset="0"/>
                <a:ea typeface="+mn-ea"/>
              </a:defRPr>
            </a:lvl2pPr>
            <a:lvl3pPr marL="1304925" indent="-395605" algn="l" rtl="0" eaLnBrk="0" fontAlgn="base" hangingPunct="0">
              <a:spcBef>
                <a:spcPct val="20000"/>
              </a:spcBef>
              <a:spcAft>
                <a:spcPct val="0"/>
              </a:spcAft>
              <a:buClr>
                <a:schemeClr val="accent2"/>
              </a:buClr>
              <a:buFont typeface="Wingdings" panose="05000000000000000000" pitchFamily="2" charset="2"/>
              <a:buChar char="o"/>
              <a:defRPr sz="2300">
                <a:solidFill>
                  <a:schemeClr val="tx1"/>
                </a:solidFill>
                <a:latin typeface="Verdana" panose="020B0604030504040204" pitchFamily="34" charset="0"/>
                <a:ea typeface="+mn-ea"/>
              </a:defRPr>
            </a:lvl3pPr>
            <a:lvl4pPr marL="1694180" indent="-387350" algn="l" rtl="0" eaLnBrk="0" fontAlgn="base" hangingPunct="0">
              <a:spcBef>
                <a:spcPct val="20000"/>
              </a:spcBef>
              <a:spcAft>
                <a:spcPct val="0"/>
              </a:spcAft>
              <a:buClr>
                <a:schemeClr val="accent2"/>
              </a:buClr>
              <a:buFont typeface="Wingdings" panose="05000000000000000000" pitchFamily="2" charset="2"/>
              <a:buChar char="n"/>
              <a:defRPr sz="2000">
                <a:solidFill>
                  <a:schemeClr val="tx1"/>
                </a:solidFill>
                <a:latin typeface="Verdana" panose="020B0604030504040204" pitchFamily="34" charset="0"/>
                <a:ea typeface="+mn-ea"/>
              </a:defRPr>
            </a:lvl4pPr>
            <a:lvl5pPr marL="2094230" indent="-398780" algn="l" rtl="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mn-ea"/>
              </a:defRPr>
            </a:lvl5pPr>
          </a:lstStyle>
          <a:p>
            <a:pPr marL="0" indent="0" algn="l">
              <a:lnSpc>
                <a:spcPct val="110000"/>
              </a:lnSpc>
              <a:buNone/>
            </a:pPr>
            <a:r>
              <a:rPr lang="en-US" sz="2000" b="1">
                <a:solidFill>
                  <a:schemeClr val="tx1"/>
                </a:solidFill>
                <a:sym typeface="+mn-ea"/>
              </a:rPr>
              <a:t>List</a:t>
            </a:r>
            <a:r>
              <a:rPr lang="en-US" sz="2000" b="1">
                <a:solidFill>
                  <a:schemeClr val="accent2"/>
                </a:solidFill>
                <a:sym typeface="+mn-ea"/>
              </a:rPr>
              <a:t>&lt;Product&gt;</a:t>
            </a:r>
            <a:r>
              <a:rPr lang="en-US" sz="2000" b="1">
                <a:solidFill>
                  <a:schemeClr val="tx1"/>
                </a:solidFill>
                <a:sym typeface="+mn-ea"/>
              </a:rPr>
              <a:t> productList = </a:t>
            </a:r>
            <a:r>
              <a:rPr lang="en-US" sz="2000" b="1">
                <a:solidFill>
                  <a:srgbClr val="034DA0"/>
                </a:solidFill>
                <a:sym typeface="+mn-ea"/>
              </a:rPr>
              <a:t>new </a:t>
            </a:r>
            <a:r>
              <a:rPr lang="en-US" sz="2000" b="1">
                <a:solidFill>
                  <a:schemeClr val="tx1"/>
                </a:solidFill>
                <a:sym typeface="+mn-ea"/>
              </a:rPr>
              <a:t>ArrayList</a:t>
            </a:r>
            <a:r>
              <a:rPr lang="en-US" sz="2000" b="1">
                <a:solidFill>
                  <a:schemeClr val="accent2"/>
                </a:solidFill>
                <a:sym typeface="+mn-ea"/>
              </a:rPr>
              <a:t>&lt;Product&gt;</a:t>
            </a:r>
            <a:r>
              <a:rPr lang="en-US" sz="2000" b="1">
                <a:solidFill>
                  <a:schemeClr val="tx1"/>
                </a:solidFill>
                <a:sym typeface="+mn-ea"/>
              </a:rPr>
              <a:t>();</a:t>
            </a:r>
          </a:p>
          <a:p>
            <a:pPr marL="0" indent="0" algn="l">
              <a:lnSpc>
                <a:spcPct val="110000"/>
              </a:lnSpc>
              <a:buNone/>
            </a:pPr>
            <a:r>
              <a:rPr lang="en-US" sz="2000" b="1">
                <a:solidFill>
                  <a:schemeClr val="accent6">
                    <a:lumMod val="75000"/>
                  </a:schemeClr>
                </a:solidFill>
                <a:sym typeface="+mn-ea"/>
              </a:rPr>
              <a:t>//productList </a:t>
            </a:r>
            <a:r>
              <a:rPr lang="zh-CN" altLang="en-US" sz="2000" b="1">
                <a:solidFill>
                  <a:schemeClr val="accent6">
                    <a:lumMod val="75000"/>
                  </a:schemeClr>
                </a:solidFill>
                <a:sym typeface="+mn-ea"/>
              </a:rPr>
              <a:t>中只能存放</a:t>
            </a:r>
            <a:r>
              <a:rPr lang="en-US" altLang="zh-CN" sz="2000" b="1">
                <a:solidFill>
                  <a:schemeClr val="accent6">
                    <a:lumMod val="75000"/>
                  </a:schemeClr>
                </a:solidFill>
                <a:sym typeface="+mn-ea"/>
              </a:rPr>
              <a:t>Product</a:t>
            </a:r>
            <a:r>
              <a:rPr lang="zh-CN" altLang="en-US" sz="2000" b="1">
                <a:solidFill>
                  <a:schemeClr val="accent6">
                    <a:lumMod val="75000"/>
                  </a:schemeClr>
                </a:solidFill>
                <a:sym typeface="+mn-ea"/>
              </a:rPr>
              <a:t>类型的数据</a:t>
            </a:r>
          </a:p>
          <a:p>
            <a:pPr marL="0" indent="0" algn="l">
              <a:lnSpc>
                <a:spcPct val="110000"/>
              </a:lnSpc>
              <a:buNone/>
            </a:pPr>
            <a:r>
              <a:rPr lang="en-US" sz="2000" b="1">
                <a:solidFill>
                  <a:schemeClr val="tx1"/>
                </a:solidFill>
                <a:sym typeface="+mn-ea"/>
              </a:rPr>
              <a:t>List</a:t>
            </a:r>
            <a:r>
              <a:rPr lang="en-US" sz="2000" b="1">
                <a:solidFill>
                  <a:schemeClr val="accent2"/>
                </a:solidFill>
                <a:sym typeface="+mn-ea"/>
              </a:rPr>
              <a:t>&lt;String&gt;</a:t>
            </a:r>
            <a:r>
              <a:rPr lang="en-US" sz="2000" b="1">
                <a:solidFill>
                  <a:schemeClr val="tx1"/>
                </a:solidFill>
                <a:sym typeface="+mn-ea"/>
              </a:rPr>
              <a:t> strList = </a:t>
            </a:r>
            <a:r>
              <a:rPr lang="en-US" sz="2000" b="1">
                <a:solidFill>
                  <a:srgbClr val="034DA0"/>
                </a:solidFill>
                <a:sym typeface="+mn-ea"/>
              </a:rPr>
              <a:t>new </a:t>
            </a:r>
            <a:r>
              <a:rPr lang="en-US" sz="2000" b="1">
                <a:solidFill>
                  <a:schemeClr val="tx1"/>
                </a:solidFill>
                <a:sym typeface="+mn-ea"/>
              </a:rPr>
              <a:t>ArrayList</a:t>
            </a:r>
            <a:r>
              <a:rPr lang="en-US" sz="2000" b="1">
                <a:solidFill>
                  <a:schemeClr val="accent2"/>
                </a:solidFill>
                <a:sym typeface="+mn-ea"/>
              </a:rPr>
              <a:t>&lt;String&gt;</a:t>
            </a:r>
            <a:r>
              <a:rPr lang="en-US" sz="2000" b="1">
                <a:solidFill>
                  <a:schemeClr val="tx1"/>
                </a:solidFill>
                <a:sym typeface="+mn-ea"/>
              </a:rPr>
              <a:t>();</a:t>
            </a:r>
          </a:p>
          <a:p>
            <a:pPr marL="0" indent="0" algn="l">
              <a:lnSpc>
                <a:spcPct val="110000"/>
              </a:lnSpc>
              <a:buNone/>
            </a:pPr>
            <a:r>
              <a:rPr lang="en-US" sz="2000" b="1">
                <a:solidFill>
                  <a:schemeClr val="accent6">
                    <a:lumMod val="75000"/>
                  </a:schemeClr>
                </a:solidFill>
                <a:sym typeface="+mn-ea"/>
              </a:rPr>
              <a:t>//strList </a:t>
            </a:r>
            <a:r>
              <a:rPr lang="zh-CN" altLang="en-US" sz="2000" b="1">
                <a:solidFill>
                  <a:schemeClr val="accent6">
                    <a:lumMod val="75000"/>
                  </a:schemeClr>
                </a:solidFill>
                <a:sym typeface="+mn-ea"/>
              </a:rPr>
              <a:t>中只能存放</a:t>
            </a:r>
            <a:r>
              <a:rPr lang="en-US" sz="2000" b="1">
                <a:solidFill>
                  <a:schemeClr val="accent6">
                    <a:lumMod val="75000"/>
                  </a:schemeClr>
                </a:solidFill>
                <a:sym typeface="+mn-ea"/>
              </a:rPr>
              <a:t>String</a:t>
            </a:r>
            <a:r>
              <a:rPr lang="zh-CN" altLang="en-US" sz="2000" b="1">
                <a:solidFill>
                  <a:schemeClr val="accent6">
                    <a:lumMod val="75000"/>
                  </a:schemeClr>
                </a:solidFill>
                <a:sym typeface="+mn-ea"/>
              </a:rPr>
              <a:t>类型的数据</a:t>
            </a:r>
            <a:endParaRPr lang="zh-CN" altLang="en-US" sz="2000" b="1">
              <a:solidFill>
                <a:schemeClr val="tx1"/>
              </a:solidFill>
              <a:sym typeface="+mn-ea"/>
            </a:endParaRPr>
          </a:p>
          <a:p>
            <a:pPr marL="0" indent="0" algn="l">
              <a:lnSpc>
                <a:spcPct val="110000"/>
              </a:lnSpc>
              <a:buNone/>
            </a:pPr>
            <a:r>
              <a:rPr lang="en-US" altLang="zh-CN" sz="2000" b="1">
                <a:solidFill>
                  <a:schemeClr val="tx1"/>
                </a:solidFill>
                <a:sym typeface="+mn-ea"/>
              </a:rPr>
              <a:t>...</a:t>
            </a:r>
            <a:endParaRPr lang="zh-CN" altLang="en-US" sz="2000" b="1">
              <a:solidFill>
                <a:schemeClr val="tx1"/>
              </a:solidFill>
              <a:sym typeface="+mn-ea"/>
            </a:endParaRPr>
          </a:p>
          <a:p>
            <a:pPr marL="0" indent="0" algn="l">
              <a:lnSpc>
                <a:spcPct val="110000"/>
              </a:lnSpc>
              <a:buNone/>
            </a:pPr>
            <a:r>
              <a:rPr lang="en-US" altLang="zh-CN" sz="2000" b="1">
                <a:solidFill>
                  <a:schemeClr val="tx1"/>
                </a:solidFill>
                <a:sym typeface="+mn-ea"/>
              </a:rPr>
              <a:t>Map</a:t>
            </a:r>
            <a:r>
              <a:rPr lang="en-US" sz="2000" b="1">
                <a:solidFill>
                  <a:schemeClr val="accent2"/>
                </a:solidFill>
                <a:sym typeface="+mn-ea"/>
              </a:rPr>
              <a:t>&lt;String, Order&gt;</a:t>
            </a:r>
            <a:r>
              <a:rPr lang="en-US" altLang="zh-CN" sz="2000" b="1">
                <a:solidFill>
                  <a:schemeClr val="tx1"/>
                </a:solidFill>
                <a:sym typeface="+mn-ea"/>
              </a:rPr>
              <a:t> orderMap = </a:t>
            </a:r>
            <a:r>
              <a:rPr lang="en-US" altLang="zh-CN" sz="2000" b="1">
                <a:solidFill>
                  <a:srgbClr val="034DA0"/>
                </a:solidFill>
                <a:sym typeface="+mn-ea"/>
              </a:rPr>
              <a:t>new </a:t>
            </a:r>
            <a:r>
              <a:rPr lang="en-US" altLang="zh-CN" sz="2000" b="1">
                <a:solidFill>
                  <a:schemeClr val="tx1"/>
                </a:solidFill>
                <a:sym typeface="+mn-ea"/>
              </a:rPr>
              <a:t>HashMap</a:t>
            </a:r>
            <a:r>
              <a:rPr lang="en-US" sz="2000" b="1">
                <a:solidFill>
                  <a:schemeClr val="accent2"/>
                </a:solidFill>
                <a:sym typeface="+mn-ea"/>
              </a:rPr>
              <a:t>&lt;String, Order&gt;</a:t>
            </a:r>
            <a:r>
              <a:rPr lang="en-US" altLang="zh-CN" sz="2000" b="1">
                <a:solidFill>
                  <a:schemeClr val="tx1"/>
                </a:solidFill>
                <a:sym typeface="+mn-ea"/>
              </a:rPr>
              <a:t>();</a:t>
            </a:r>
          </a:p>
          <a:p>
            <a:pPr marL="0" indent="0" algn="l">
              <a:lnSpc>
                <a:spcPct val="110000"/>
              </a:lnSpc>
              <a:buNone/>
            </a:pPr>
            <a:r>
              <a:rPr lang="en-US" altLang="zh-CN" sz="2000" b="1">
                <a:solidFill>
                  <a:schemeClr val="accent6">
                    <a:lumMod val="75000"/>
                  </a:schemeClr>
                </a:solidFill>
                <a:sym typeface="+mn-ea"/>
              </a:rPr>
              <a:t>//orderMap</a:t>
            </a:r>
            <a:r>
              <a:rPr lang="zh-CN" altLang="en-US" sz="2000" b="1">
                <a:solidFill>
                  <a:schemeClr val="accent6">
                    <a:lumMod val="75000"/>
                  </a:schemeClr>
                </a:solidFill>
                <a:sym typeface="+mn-ea"/>
              </a:rPr>
              <a:t>中限制</a:t>
            </a:r>
            <a:r>
              <a:rPr lang="en-US" altLang="zh-CN" sz="2000" b="1">
                <a:solidFill>
                  <a:schemeClr val="accent6">
                    <a:lumMod val="75000"/>
                  </a:schemeClr>
                </a:solidFill>
                <a:sym typeface="+mn-ea"/>
              </a:rPr>
              <a:t>key</a:t>
            </a:r>
            <a:r>
              <a:rPr lang="zh-CN" altLang="en-US" sz="2000" b="1">
                <a:solidFill>
                  <a:schemeClr val="accent6">
                    <a:lumMod val="75000"/>
                  </a:schemeClr>
                </a:solidFill>
                <a:sym typeface="+mn-ea"/>
              </a:rPr>
              <a:t>必须为</a:t>
            </a:r>
            <a:r>
              <a:rPr lang="en-US" altLang="zh-CN" sz="2000" b="1">
                <a:solidFill>
                  <a:schemeClr val="accent6">
                    <a:lumMod val="75000"/>
                  </a:schemeClr>
                </a:solidFill>
                <a:sym typeface="+mn-ea"/>
              </a:rPr>
              <a:t>String</a:t>
            </a:r>
            <a:r>
              <a:rPr lang="zh-CN" altLang="en-US" sz="2000" b="1">
                <a:solidFill>
                  <a:schemeClr val="accent6">
                    <a:lumMod val="75000"/>
                  </a:schemeClr>
                </a:solidFill>
                <a:sym typeface="+mn-ea"/>
              </a:rPr>
              <a:t>类型，</a:t>
            </a:r>
            <a:r>
              <a:rPr lang="en-US" altLang="zh-CN" sz="2000" b="1">
                <a:solidFill>
                  <a:schemeClr val="accent6">
                    <a:lumMod val="75000"/>
                  </a:schemeClr>
                </a:solidFill>
                <a:sym typeface="+mn-ea"/>
              </a:rPr>
              <a:t>value</a:t>
            </a:r>
            <a:r>
              <a:rPr lang="zh-CN" altLang="en-US" sz="2000" b="1">
                <a:solidFill>
                  <a:schemeClr val="accent6">
                    <a:lumMod val="75000"/>
                  </a:schemeClr>
                </a:solidFill>
                <a:sym typeface="+mn-ea"/>
              </a:rPr>
              <a:t>必须为</a:t>
            </a:r>
            <a:r>
              <a:rPr lang="en-US" altLang="zh-CN" sz="2000" b="1">
                <a:solidFill>
                  <a:schemeClr val="accent6">
                    <a:lumMod val="75000"/>
                  </a:schemeClr>
                </a:solidFill>
                <a:sym typeface="+mn-ea"/>
              </a:rPr>
              <a:t>Order</a:t>
            </a:r>
            <a:r>
              <a:rPr lang="zh-CN" altLang="en-US" sz="2000" b="1">
                <a:solidFill>
                  <a:schemeClr val="accent6">
                    <a:lumMod val="75000"/>
                  </a:schemeClr>
                </a:solidFill>
                <a:sym typeface="+mn-ea"/>
              </a:rPr>
              <a:t>类型</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6"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arn(inHorizontal)">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ldLvl="0" animBg="1"/>
    </p:bld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fontScale="80000"/>
          </a:bodyPr>
          <a:lstStyle/>
          <a:p>
            <a:pPr lvl="0">
              <a:lnSpc>
                <a:spcPct val="110000"/>
              </a:lnSpc>
            </a:pPr>
            <a:r>
              <a:rPr lang="zh-CN" altLang="en-US" sz="3500">
                <a:solidFill>
                  <a:srgbClr val="034DA0"/>
                </a:solidFill>
              </a:rPr>
              <a:t>泛型类中方法</a:t>
            </a:r>
            <a:endParaRPr lang="en-US" altLang="zh-CN" sz="3500">
              <a:solidFill>
                <a:srgbClr val="034DA0"/>
              </a:solidFill>
            </a:endParaRPr>
          </a:p>
          <a:p>
            <a:pPr lvl="0">
              <a:lnSpc>
                <a:spcPct val="110000"/>
              </a:lnSpc>
            </a:pPr>
            <a:r>
              <a:rPr lang="zh-CN" altLang="en-US" sz="3000"/>
              <a:t>泛型类中的方法可以直接使用类型参数，例如</a:t>
            </a:r>
            <a:r>
              <a:rPr lang="en-US" altLang="zh-CN" sz="3000"/>
              <a:t>HashMap</a:t>
            </a:r>
            <a:endParaRPr lang="zh-CN" altLang="en-US" sz="3000"/>
          </a:p>
          <a:p>
            <a:pPr lvl="0"/>
            <a:endParaRPr lang="zh-CN" altLang="en-US" sz="3000"/>
          </a:p>
          <a:p>
            <a:pPr lvl="0"/>
            <a:endParaRPr lang="en-US" altLang="zh-CN" sz="3000"/>
          </a:p>
          <a:p>
            <a:pPr>
              <a:lnSpc>
                <a:spcPct val="120000"/>
              </a:lnSpc>
            </a:pPr>
            <a:endParaRPr lang="en-US" altLang="zh-CN" sz="3000">
              <a:solidFill>
                <a:srgbClr val="034DA0"/>
              </a:solidFill>
            </a:endParaRPr>
          </a:p>
          <a:p>
            <a:pPr>
              <a:lnSpc>
                <a:spcPct val="120000"/>
              </a:lnSpc>
            </a:pPr>
            <a:r>
              <a:rPr lang="zh-CN" altLang="en-US" sz="3000">
                <a:solidFill>
                  <a:srgbClr val="034DA0"/>
                </a:solidFill>
              </a:rPr>
              <a:t>泛型</a:t>
            </a:r>
            <a:r>
              <a:rPr lang="en-US" altLang="zh-CN" sz="3000">
                <a:solidFill>
                  <a:srgbClr val="034DA0"/>
                </a:solidFill>
              </a:rPr>
              <a:t>通配符 </a:t>
            </a:r>
            <a:r>
              <a:rPr lang="zh-CN" altLang="en-US" sz="3000">
                <a:solidFill>
                  <a:srgbClr val="034DA0"/>
                </a:solidFill>
              </a:rPr>
              <a:t>？</a:t>
            </a:r>
            <a:r>
              <a:rPr lang="zh-CN" altLang="en-US" sz="3000"/>
              <a:t>，用于已经定义好的泛型方法参数的接收，可以搭配extends ,super进行类型上下边界的划定</a:t>
            </a:r>
          </a:p>
          <a:p>
            <a:pPr>
              <a:lnSpc>
                <a:spcPct val="120000"/>
              </a:lnSpc>
            </a:pPr>
            <a:r>
              <a:rPr lang="zh-CN" altLang="en-US" sz="3000">
                <a:latin typeface="等线" panose="02010600030101010101" charset="-122"/>
                <a:ea typeface="等线" panose="02010600030101010101" charset="-122"/>
                <a:cs typeface="等线" panose="02010600030101010101" charset="-122"/>
                <a:sym typeface="+mn-ea"/>
              </a:rPr>
              <a:t>对于</a:t>
            </a:r>
            <a:r>
              <a:rPr lang="en-US" altLang="zh-CN" sz="3000">
                <a:latin typeface="等线" panose="02010600030101010101" charset="-122"/>
                <a:ea typeface="等线" panose="02010600030101010101" charset="-122"/>
                <a:cs typeface="等线" panose="02010600030101010101" charset="-122"/>
                <a:sym typeface="+mn-ea"/>
              </a:rPr>
              <a:t>static</a:t>
            </a:r>
            <a:r>
              <a:rPr lang="zh-CN" altLang="en-US" sz="3000">
                <a:latin typeface="等线" panose="02010600030101010101" charset="-122"/>
                <a:ea typeface="等线" panose="02010600030101010101" charset="-122"/>
                <a:cs typeface="等线" panose="02010600030101010101" charset="-122"/>
                <a:sym typeface="+mn-ea"/>
              </a:rPr>
              <a:t>方法，无法访问泛型类的类型参数</a:t>
            </a:r>
            <a:endParaRPr lang="zh-CN" altLang="en-US" sz="3000"/>
          </a:p>
        </p:txBody>
      </p:sp>
      <p:sp>
        <p:nvSpPr>
          <p:cNvPr id="3" name="标题 2"/>
          <p:cNvSpPr>
            <a:spLocks noGrp="1"/>
          </p:cNvSpPr>
          <p:nvPr>
            <p:ph type="title"/>
          </p:nvPr>
        </p:nvSpPr>
        <p:spPr/>
        <p:txBody>
          <a:bodyPr/>
          <a:lstStyle/>
          <a:p>
            <a:r>
              <a:rPr lang="en-US" altLang="zh-CN"/>
              <a:t>2.4.3 </a:t>
            </a:r>
            <a:r>
              <a:rPr lang="zh-CN" altLang="en-US"/>
              <a:t>泛型方法</a:t>
            </a:r>
            <a:r>
              <a:rPr lang="en-US" altLang="zh-CN"/>
              <a:t> </a:t>
            </a:r>
            <a:r>
              <a:rPr lang="en-US" altLang="zh-CN" sz="2400"/>
              <a:t>1/3</a:t>
            </a:r>
          </a:p>
        </p:txBody>
      </p:sp>
      <p:sp>
        <p:nvSpPr>
          <p:cNvPr id="7" name="日期占位符 6"/>
          <p:cNvSpPr>
            <a:spLocks noGrp="1"/>
          </p:cNvSpPr>
          <p:nvPr>
            <p:ph type="dt" sz="half" idx="10"/>
            <p:custDataLst>
              <p:tags r:id="rId1"/>
            </p:custDataLst>
          </p:nvPr>
        </p:nvSpPr>
        <p:spPr/>
        <p:txBody>
          <a:bodyPr/>
          <a:lstStyle/>
          <a:p>
            <a:fld id="{8BEB6EB5-CC0D-C94C-91B9-9EA1B45E848E}" type="datetime1">
              <a:rPr kumimoji="1" lang="zh-CN" altLang="en-US" smtClean="0"/>
              <a:t>2024/10/16</a:t>
            </a:fld>
            <a:endParaRPr kumimoji="1" lang="zh-CN" altLang="en-US" sz="900"/>
          </a:p>
        </p:txBody>
      </p:sp>
      <p:sp>
        <p:nvSpPr>
          <p:cNvPr id="8" name="页脚占位符 7"/>
          <p:cNvSpPr>
            <a:spLocks noGrp="1"/>
          </p:cNvSpPr>
          <p:nvPr>
            <p:ph type="ftr" sz="quarter" idx="11"/>
            <p:custDataLst>
              <p:tags r:id="rId2"/>
            </p:custDataLst>
          </p:nvPr>
        </p:nvSpPr>
        <p:spPr/>
        <p:txBody>
          <a:bodyPr/>
          <a:lstStyle/>
          <a:p>
            <a:r>
              <a:rPr kumimoji="1" lang="zh-CN" altLang="en-US" dirty="0"/>
              <a:t>西北工业大学软件学院</a:t>
            </a:r>
            <a:endParaRPr kumimoji="1" lang="zh-CN" altLang="en-US" sz="900" dirty="0"/>
          </a:p>
        </p:txBody>
      </p:sp>
      <p:sp>
        <p:nvSpPr>
          <p:cNvPr id="9" name="灯片编号占位符 8"/>
          <p:cNvSpPr>
            <a:spLocks noGrp="1"/>
          </p:cNvSpPr>
          <p:nvPr>
            <p:ph type="sldNum" sz="quarter" idx="12"/>
            <p:custDataLst>
              <p:tags r:id="rId3"/>
            </p:custDataLst>
          </p:nvPr>
        </p:nvSpPr>
        <p:spPr/>
        <p:txBody>
          <a:bodyPr/>
          <a:lstStyle/>
          <a:p>
            <a:fld id="{5A1A6423-77BD-D842-A714-25250E903C41}" type="slidenum">
              <a:rPr kumimoji="1" lang="zh-CN" altLang="en-US" smtClean="0"/>
              <a:t>151</a:t>
            </a:fld>
            <a:endParaRPr kumimoji="1" lang="zh-CN" altLang="en-US" sz="900"/>
          </a:p>
        </p:txBody>
      </p:sp>
      <p:sp>
        <p:nvSpPr>
          <p:cNvPr id="10" name="AutoShape 5"/>
          <p:cNvSpPr/>
          <p:nvPr>
            <p:custDataLst>
              <p:tags r:id="rId4"/>
            </p:custDataLst>
          </p:nvPr>
        </p:nvSpPr>
        <p:spPr>
          <a:xfrm>
            <a:off x="531177" y="2364455"/>
            <a:ext cx="8118475" cy="1837690"/>
          </a:xfrm>
          <a:prstGeom prst="roundRect">
            <a:avLst>
              <a:gd name="adj" fmla="val 6254"/>
            </a:avLst>
          </a:prstGeom>
          <a:solidFill>
            <a:schemeClr val="bg1"/>
          </a:solidFill>
          <a:ln w="12700" cap="flat" cmpd="sng">
            <a:solidFill>
              <a:schemeClr val="hlink"/>
            </a:solidFill>
            <a:prstDash val="dash"/>
            <a:headEnd type="none" w="med" len="med"/>
            <a:tailEnd type="none" w="med" len="med"/>
          </a:ln>
        </p:spPr>
        <p:txBody>
          <a:bodyPr wrap="none" anchor="ctr" anchorCtr="0"/>
          <a:lstStyle>
            <a:lvl1pPr marL="469900" indent="-469900" algn="l" rtl="0" eaLnBrk="0" fontAlgn="base" hangingPunct="0">
              <a:spcBef>
                <a:spcPct val="20000"/>
              </a:spcBef>
              <a:spcAft>
                <a:spcPct val="0"/>
              </a:spcAft>
              <a:buClr>
                <a:schemeClr val="accent2"/>
              </a:buClr>
              <a:buFont typeface="Wingdings" panose="05000000000000000000" pitchFamily="2" charset="2"/>
              <a:buChar char="o"/>
              <a:defRPr sz="3000" b="0">
                <a:solidFill>
                  <a:schemeClr val="tx1"/>
                </a:solidFill>
                <a:latin typeface="+mn-lt"/>
                <a:ea typeface="+mn-ea"/>
                <a:cs typeface="+mn-cs"/>
              </a:defRPr>
            </a:lvl1pPr>
            <a:lvl2pPr marL="908050" indent="-436880" algn="l" rtl="0" eaLnBrk="0" fontAlgn="base" hangingPunct="0">
              <a:spcBef>
                <a:spcPct val="20000"/>
              </a:spcBef>
              <a:spcAft>
                <a:spcPct val="0"/>
              </a:spcAft>
              <a:buClr>
                <a:schemeClr val="accent2"/>
              </a:buClr>
              <a:buFont typeface="Wingdings" panose="05000000000000000000" pitchFamily="2" charset="2"/>
              <a:buChar char="n"/>
              <a:defRPr sz="2600">
                <a:solidFill>
                  <a:schemeClr val="tx1"/>
                </a:solidFill>
                <a:latin typeface="Verdana" panose="020B0604030504040204" pitchFamily="34" charset="0"/>
                <a:ea typeface="+mn-ea"/>
              </a:defRPr>
            </a:lvl2pPr>
            <a:lvl3pPr marL="1304925" indent="-395605" algn="l" rtl="0" eaLnBrk="0" fontAlgn="base" hangingPunct="0">
              <a:spcBef>
                <a:spcPct val="20000"/>
              </a:spcBef>
              <a:spcAft>
                <a:spcPct val="0"/>
              </a:spcAft>
              <a:buClr>
                <a:schemeClr val="accent2"/>
              </a:buClr>
              <a:buFont typeface="Wingdings" panose="05000000000000000000" pitchFamily="2" charset="2"/>
              <a:buChar char="o"/>
              <a:defRPr sz="2300">
                <a:solidFill>
                  <a:schemeClr val="tx1"/>
                </a:solidFill>
                <a:latin typeface="Verdana" panose="020B0604030504040204" pitchFamily="34" charset="0"/>
                <a:ea typeface="+mn-ea"/>
              </a:defRPr>
            </a:lvl3pPr>
            <a:lvl4pPr marL="1694180" indent="-387350" algn="l" rtl="0" eaLnBrk="0" fontAlgn="base" hangingPunct="0">
              <a:spcBef>
                <a:spcPct val="20000"/>
              </a:spcBef>
              <a:spcAft>
                <a:spcPct val="0"/>
              </a:spcAft>
              <a:buClr>
                <a:schemeClr val="accent2"/>
              </a:buClr>
              <a:buFont typeface="Wingdings" panose="05000000000000000000" pitchFamily="2" charset="2"/>
              <a:buChar char="n"/>
              <a:defRPr sz="2000">
                <a:solidFill>
                  <a:schemeClr val="tx1"/>
                </a:solidFill>
                <a:latin typeface="Verdana" panose="020B0604030504040204" pitchFamily="34" charset="0"/>
                <a:ea typeface="+mn-ea"/>
              </a:defRPr>
            </a:lvl4pPr>
            <a:lvl5pPr marL="2094230" indent="-398780" algn="l" rtl="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mn-ea"/>
              </a:defRPr>
            </a:lvl5pPr>
          </a:lstStyle>
          <a:p>
            <a:pPr marL="0" indent="0" algn="l">
              <a:lnSpc>
                <a:spcPct val="110000"/>
              </a:lnSpc>
              <a:buNone/>
            </a:pPr>
            <a:r>
              <a:rPr lang="en-US" altLang="zh-CN" sz="2000" b="1">
                <a:solidFill>
                  <a:schemeClr val="accent6">
                    <a:lumMod val="75000"/>
                  </a:schemeClr>
                </a:solidFill>
                <a:sym typeface="+mn-ea"/>
              </a:rPr>
              <a:t>//</a:t>
            </a:r>
            <a:r>
              <a:rPr lang="zh-CN" altLang="en-US" sz="2000" b="1">
                <a:solidFill>
                  <a:schemeClr val="accent6">
                    <a:lumMod val="75000"/>
                  </a:schemeClr>
                </a:solidFill>
                <a:sym typeface="+mn-ea"/>
              </a:rPr>
              <a:t>class </a:t>
            </a:r>
            <a:r>
              <a:rPr lang="en-US" altLang="zh-CN" sz="2000" b="1">
                <a:solidFill>
                  <a:schemeClr val="accent6">
                    <a:lumMod val="75000"/>
                  </a:schemeClr>
                </a:solidFill>
                <a:sym typeface="+mn-ea"/>
              </a:rPr>
              <a:t>HashMap&lt;K,V&gt;</a:t>
            </a:r>
            <a:endParaRPr lang="zh-CN" altLang="en-US" sz="2000" b="1">
              <a:solidFill>
                <a:schemeClr val="accent6">
                  <a:lumMod val="75000"/>
                </a:schemeClr>
              </a:solidFill>
              <a:sym typeface="+mn-ea"/>
            </a:endParaRPr>
          </a:p>
          <a:p>
            <a:pPr marL="0" indent="0" algn="l">
              <a:lnSpc>
                <a:spcPct val="110000"/>
              </a:lnSpc>
              <a:buNone/>
            </a:pPr>
            <a:r>
              <a:rPr lang="zh-CN" altLang="en-US" sz="2000" b="1">
                <a:solidFill>
                  <a:srgbClr val="034DA0"/>
                </a:solidFill>
                <a:sym typeface="+mn-ea"/>
              </a:rPr>
              <a:t>public </a:t>
            </a:r>
            <a:r>
              <a:rPr lang="zh-CN" altLang="en-US" sz="2000" b="1">
                <a:solidFill>
                  <a:schemeClr val="tx1"/>
                </a:solidFill>
                <a:sym typeface="+mn-ea"/>
              </a:rPr>
              <a:t>HashMap(Map&lt;</a:t>
            </a:r>
            <a:r>
              <a:rPr lang="zh-CN" altLang="en-US" sz="2000" b="1">
                <a:solidFill>
                  <a:schemeClr val="accent2"/>
                </a:solidFill>
                <a:sym typeface="+mn-ea"/>
              </a:rPr>
              <a:t>?</a:t>
            </a:r>
            <a:r>
              <a:rPr lang="zh-CN" altLang="en-US" sz="2000" b="1">
                <a:solidFill>
                  <a:schemeClr val="tx1"/>
                </a:solidFill>
                <a:sym typeface="+mn-ea"/>
              </a:rPr>
              <a:t> </a:t>
            </a:r>
            <a:r>
              <a:rPr lang="zh-CN" altLang="en-US" sz="2000" b="1">
                <a:solidFill>
                  <a:srgbClr val="034DA0"/>
                </a:solidFill>
                <a:sym typeface="+mn-ea"/>
              </a:rPr>
              <a:t>extends </a:t>
            </a:r>
            <a:r>
              <a:rPr lang="zh-CN" altLang="en-US" sz="2000" b="1">
                <a:solidFill>
                  <a:schemeClr val="tx1"/>
                </a:solidFill>
                <a:sym typeface="+mn-ea"/>
              </a:rPr>
              <a:t>K, </a:t>
            </a:r>
            <a:r>
              <a:rPr lang="zh-CN" altLang="en-US" sz="2000" b="1">
                <a:solidFill>
                  <a:schemeClr val="accent2"/>
                </a:solidFill>
                <a:sym typeface="+mn-ea"/>
              </a:rPr>
              <a:t>?</a:t>
            </a:r>
            <a:r>
              <a:rPr lang="zh-CN" altLang="en-US" sz="2000" b="1">
                <a:solidFill>
                  <a:schemeClr val="tx1"/>
                </a:solidFill>
                <a:sym typeface="+mn-ea"/>
              </a:rPr>
              <a:t> </a:t>
            </a:r>
            <a:r>
              <a:rPr lang="zh-CN" altLang="en-US" sz="2000" b="1">
                <a:solidFill>
                  <a:srgbClr val="034DA0"/>
                </a:solidFill>
                <a:sym typeface="+mn-ea"/>
              </a:rPr>
              <a:t>extends </a:t>
            </a:r>
            <a:r>
              <a:rPr lang="zh-CN" altLang="en-US" sz="2000" b="1">
                <a:solidFill>
                  <a:schemeClr val="tx1"/>
                </a:solidFill>
                <a:sym typeface="+mn-ea"/>
              </a:rPr>
              <a:t>V&gt; m) {</a:t>
            </a:r>
            <a:r>
              <a:rPr lang="en-US" altLang="zh-CN" sz="2000" b="1">
                <a:solidFill>
                  <a:schemeClr val="tx1"/>
                </a:solidFill>
                <a:sym typeface="+mn-ea"/>
              </a:rPr>
              <a:t>...}</a:t>
            </a:r>
            <a:endParaRPr lang="zh-CN" altLang="en-US" sz="2000" b="1">
              <a:solidFill>
                <a:schemeClr val="tx1"/>
              </a:solidFill>
              <a:sym typeface="+mn-ea"/>
            </a:endParaRPr>
          </a:p>
          <a:p>
            <a:pPr marL="0" indent="0" algn="l">
              <a:lnSpc>
                <a:spcPct val="110000"/>
              </a:lnSpc>
              <a:buNone/>
            </a:pPr>
            <a:r>
              <a:rPr lang="zh-CN" altLang="en-US" sz="2000" b="1">
                <a:solidFill>
                  <a:srgbClr val="034DA0"/>
                </a:solidFill>
                <a:sym typeface="+mn-ea"/>
              </a:rPr>
              <a:t>public </a:t>
            </a:r>
            <a:r>
              <a:rPr lang="zh-CN" altLang="en-US" sz="2000" b="1">
                <a:solidFill>
                  <a:schemeClr val="tx1"/>
                </a:solidFill>
                <a:sym typeface="+mn-ea"/>
              </a:rPr>
              <a:t>V put(K key, V value) {</a:t>
            </a:r>
            <a:r>
              <a:rPr lang="en-US" altLang="zh-CN" sz="2000" b="1">
                <a:solidFill>
                  <a:schemeClr val="tx1"/>
                </a:solidFill>
                <a:sym typeface="+mn-ea"/>
              </a:rPr>
              <a:t>...}</a:t>
            </a:r>
          </a:p>
          <a:p>
            <a:pPr marL="0" indent="0" algn="l">
              <a:lnSpc>
                <a:spcPct val="110000"/>
              </a:lnSpc>
              <a:buNone/>
            </a:pPr>
            <a:r>
              <a:rPr lang="zh-CN" altLang="en-US" sz="2000" b="1">
                <a:solidFill>
                  <a:srgbClr val="034DA0"/>
                </a:solidFill>
                <a:sym typeface="+mn-ea"/>
              </a:rPr>
              <a:t>public </a:t>
            </a:r>
            <a:r>
              <a:rPr lang="en-US" altLang="zh-CN" sz="2000" b="1">
                <a:solidFill>
                  <a:schemeClr val="tx1"/>
                </a:solidFill>
                <a:sym typeface="+mn-ea"/>
              </a:rPr>
              <a:t>V get(Object key)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6"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arn(inHorizontal)">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
                                            <p:txEl>
                                              <p:pRg st="5" end="5"/>
                                            </p:txEl>
                                          </p:spTgt>
                                        </p:tgtEl>
                                        <p:attrNameLst>
                                          <p:attrName>style.visibility</p:attrName>
                                        </p:attrNameLst>
                                      </p:cBhvr>
                                      <p:to>
                                        <p:strVal val="visible"/>
                                      </p:to>
                                    </p:set>
                                    <p:animEffect transition="in" filter="dissolve">
                                      <p:cBhvr>
                                        <p:cTn id="12" dur="500"/>
                                        <p:tgtEl>
                                          <p:spTgt spid="2">
                                            <p:txEl>
                                              <p:pRg st="5" end="5"/>
                                            </p:txEl>
                                          </p:spTgt>
                                        </p:tgtEl>
                                      </p:cBhvr>
                                    </p:animEffect>
                                  </p:childTnLst>
                                </p:cTn>
                              </p:par>
                              <p:par>
                                <p:cTn id="13" presetID="9" presetClass="entr" presetSubtype="0" fill="hold"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animEffect transition="in" filter="dissolve">
                                      <p:cBhvr>
                                        <p:cTn id="15" dur="500"/>
                                        <p:tgtEl>
                                          <p:spTgt spid="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ldLvl="0" animBg="1"/>
    </p:bld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lvl="0">
              <a:lnSpc>
                <a:spcPct val="110000"/>
              </a:lnSpc>
            </a:pPr>
            <a:r>
              <a:rPr lang="zh-CN" altLang="en-US" sz="2800">
                <a:solidFill>
                  <a:srgbClr val="034DA0"/>
                </a:solidFill>
                <a:sym typeface="+mn-ea"/>
              </a:rPr>
              <a:t>泛型方法</a:t>
            </a:r>
          </a:p>
          <a:p>
            <a:pPr lvl="0" fontAlgn="auto">
              <a:lnSpc>
                <a:spcPct val="110000"/>
              </a:lnSpc>
              <a:spcBef>
                <a:spcPts val="0"/>
              </a:spcBef>
            </a:pPr>
            <a:r>
              <a:rPr lang="zh-CN" altLang="en-US" sz="2400">
                <a:solidFill>
                  <a:schemeClr val="tx1"/>
                </a:solidFill>
                <a:sym typeface="+mn-ea"/>
              </a:rPr>
              <a:t>普通类中也可以定义泛型方法，在方法声明时在尖括号中填写类型参数，有多个时用逗号分隔</a:t>
            </a:r>
            <a:endParaRPr lang="en-US" altLang="zh-CN" sz="2400"/>
          </a:p>
          <a:p>
            <a:endParaRPr lang="en-US" altLang="zh-CN" sz="2400"/>
          </a:p>
        </p:txBody>
      </p:sp>
      <p:sp>
        <p:nvSpPr>
          <p:cNvPr id="3" name="标题 2"/>
          <p:cNvSpPr>
            <a:spLocks noGrp="1"/>
          </p:cNvSpPr>
          <p:nvPr>
            <p:ph type="title"/>
          </p:nvPr>
        </p:nvSpPr>
        <p:spPr/>
        <p:txBody>
          <a:bodyPr/>
          <a:lstStyle/>
          <a:p>
            <a:r>
              <a:rPr lang="en-US" altLang="zh-CN">
                <a:sym typeface="+mn-ea"/>
              </a:rPr>
              <a:t>2.4.3 </a:t>
            </a:r>
            <a:r>
              <a:rPr lang="zh-CN" altLang="en-US">
                <a:sym typeface="+mn-ea"/>
              </a:rPr>
              <a:t>泛型方法</a:t>
            </a:r>
            <a:r>
              <a:rPr lang="en-US" altLang="zh-CN">
                <a:sym typeface="+mn-ea"/>
              </a:rPr>
              <a:t> </a:t>
            </a:r>
            <a:r>
              <a:rPr lang="en-US" altLang="zh-CN" sz="2400">
                <a:sym typeface="+mn-ea"/>
              </a:rPr>
              <a:t>2/3</a:t>
            </a:r>
            <a:r>
              <a:rPr lang="en-US" altLang="zh-CN">
                <a:sym typeface="+mn-ea"/>
              </a:rPr>
              <a:t> </a:t>
            </a:r>
            <a:endParaRPr lang="zh-CN" altLang="en-US"/>
          </a:p>
        </p:txBody>
      </p:sp>
      <p:sp>
        <p:nvSpPr>
          <p:cNvPr id="4" name="日期占位符 3"/>
          <p:cNvSpPr>
            <a:spLocks noGrp="1"/>
          </p:cNvSpPr>
          <p:nvPr>
            <p:ph type="dt" sz="half" idx="10"/>
          </p:nvPr>
        </p:nvSpPr>
        <p:spPr/>
        <p:txBody>
          <a:bodyPr/>
          <a:lstStyle/>
          <a:p>
            <a:fld id="{8BEB6EB5-CC0D-C94C-91B9-9EA1B45E848E}" type="datetime1">
              <a:rPr kumimoji="1" lang="zh-CN" altLang="en-US" smtClean="0"/>
              <a:t>2024/10/16</a:t>
            </a:fld>
            <a:endParaRPr kumimoji="1" lang="zh-CN" altLang="en-US" sz="900"/>
          </a:p>
        </p:txBody>
      </p:sp>
      <p:sp>
        <p:nvSpPr>
          <p:cNvPr id="5" name="页脚占位符 4"/>
          <p:cNvSpPr>
            <a:spLocks noGrp="1"/>
          </p:cNvSpPr>
          <p:nvPr>
            <p:ph type="ftr" sz="quarter" idx="11"/>
          </p:nvPr>
        </p:nvSpPr>
        <p:spPr/>
        <p:txBody>
          <a:bodyPr/>
          <a:lstStyle/>
          <a:p>
            <a:r>
              <a:rPr kumimoji="1" lang="zh-CN" altLang="en-US" dirty="0"/>
              <a:t>西北工业大学软件学院</a:t>
            </a:r>
            <a:endParaRPr kumimoji="1" lang="zh-CN" altLang="en-US" sz="900" dirty="0"/>
          </a:p>
        </p:txBody>
      </p:sp>
      <p:sp>
        <p:nvSpPr>
          <p:cNvPr id="6" name="灯片编号占位符 5"/>
          <p:cNvSpPr>
            <a:spLocks noGrp="1"/>
          </p:cNvSpPr>
          <p:nvPr>
            <p:ph type="sldNum" sz="quarter" idx="12"/>
          </p:nvPr>
        </p:nvSpPr>
        <p:spPr/>
        <p:txBody>
          <a:bodyPr/>
          <a:lstStyle/>
          <a:p>
            <a:fld id="{5A1A6423-77BD-D842-A714-25250E903C41}" type="slidenum">
              <a:rPr kumimoji="1" lang="zh-CN" altLang="en-US" smtClean="0"/>
              <a:t>152</a:t>
            </a:fld>
            <a:endParaRPr kumimoji="1" lang="zh-CN" altLang="en-US" sz="900"/>
          </a:p>
        </p:txBody>
      </p:sp>
      <p:sp>
        <p:nvSpPr>
          <p:cNvPr id="10" name="AutoShape 5"/>
          <p:cNvSpPr/>
          <p:nvPr>
            <p:custDataLst>
              <p:tags r:id="rId1"/>
            </p:custDataLst>
          </p:nvPr>
        </p:nvSpPr>
        <p:spPr>
          <a:xfrm>
            <a:off x="563880" y="2549525"/>
            <a:ext cx="8118475" cy="3760470"/>
          </a:xfrm>
          <a:prstGeom prst="roundRect">
            <a:avLst>
              <a:gd name="adj" fmla="val 3355"/>
            </a:avLst>
          </a:prstGeom>
          <a:solidFill>
            <a:schemeClr val="bg1"/>
          </a:solidFill>
          <a:ln w="12700" cap="flat" cmpd="sng">
            <a:solidFill>
              <a:schemeClr val="hlink"/>
            </a:solidFill>
            <a:prstDash val="dash"/>
            <a:headEnd type="none" w="med" len="med"/>
            <a:tailEnd type="none" w="med" len="med"/>
          </a:ln>
        </p:spPr>
        <p:txBody>
          <a:bodyPr wrap="none" anchor="ctr" anchorCtr="0"/>
          <a:lstStyle>
            <a:lvl1pPr marL="469900" indent="-469900" algn="l" rtl="0" eaLnBrk="0" fontAlgn="base" hangingPunct="0">
              <a:spcBef>
                <a:spcPct val="20000"/>
              </a:spcBef>
              <a:spcAft>
                <a:spcPct val="0"/>
              </a:spcAft>
              <a:buClr>
                <a:schemeClr val="accent2"/>
              </a:buClr>
              <a:buFont typeface="Wingdings" panose="05000000000000000000" pitchFamily="2" charset="2"/>
              <a:buChar char="o"/>
              <a:defRPr sz="3000" b="0">
                <a:solidFill>
                  <a:schemeClr val="tx1"/>
                </a:solidFill>
                <a:latin typeface="+mn-lt"/>
                <a:ea typeface="+mn-ea"/>
                <a:cs typeface="+mn-cs"/>
              </a:defRPr>
            </a:lvl1pPr>
            <a:lvl2pPr marL="908050" indent="-436880" algn="l" rtl="0" eaLnBrk="0" fontAlgn="base" hangingPunct="0">
              <a:spcBef>
                <a:spcPct val="20000"/>
              </a:spcBef>
              <a:spcAft>
                <a:spcPct val="0"/>
              </a:spcAft>
              <a:buClr>
                <a:schemeClr val="accent2"/>
              </a:buClr>
              <a:buFont typeface="Wingdings" panose="05000000000000000000" pitchFamily="2" charset="2"/>
              <a:buChar char="n"/>
              <a:defRPr sz="2600">
                <a:solidFill>
                  <a:schemeClr val="tx1"/>
                </a:solidFill>
                <a:latin typeface="Verdana" panose="020B0604030504040204" pitchFamily="34" charset="0"/>
                <a:ea typeface="+mn-ea"/>
              </a:defRPr>
            </a:lvl2pPr>
            <a:lvl3pPr marL="1304925" indent="-395605" algn="l" rtl="0" eaLnBrk="0" fontAlgn="base" hangingPunct="0">
              <a:spcBef>
                <a:spcPct val="20000"/>
              </a:spcBef>
              <a:spcAft>
                <a:spcPct val="0"/>
              </a:spcAft>
              <a:buClr>
                <a:schemeClr val="accent2"/>
              </a:buClr>
              <a:buFont typeface="Wingdings" panose="05000000000000000000" pitchFamily="2" charset="2"/>
              <a:buChar char="o"/>
              <a:defRPr sz="2300">
                <a:solidFill>
                  <a:schemeClr val="tx1"/>
                </a:solidFill>
                <a:latin typeface="Verdana" panose="020B0604030504040204" pitchFamily="34" charset="0"/>
                <a:ea typeface="+mn-ea"/>
              </a:defRPr>
            </a:lvl3pPr>
            <a:lvl4pPr marL="1694180" indent="-387350" algn="l" rtl="0" eaLnBrk="0" fontAlgn="base" hangingPunct="0">
              <a:spcBef>
                <a:spcPct val="20000"/>
              </a:spcBef>
              <a:spcAft>
                <a:spcPct val="0"/>
              </a:spcAft>
              <a:buClr>
                <a:schemeClr val="accent2"/>
              </a:buClr>
              <a:buFont typeface="Wingdings" panose="05000000000000000000" pitchFamily="2" charset="2"/>
              <a:buChar char="n"/>
              <a:defRPr sz="2000">
                <a:solidFill>
                  <a:schemeClr val="tx1"/>
                </a:solidFill>
                <a:latin typeface="Verdana" panose="020B0604030504040204" pitchFamily="34" charset="0"/>
                <a:ea typeface="+mn-ea"/>
              </a:defRPr>
            </a:lvl4pPr>
            <a:lvl5pPr marL="2094230" indent="-398780" algn="l" rtl="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mn-ea"/>
              </a:defRPr>
            </a:lvl5pPr>
          </a:lstStyle>
          <a:p>
            <a:pPr marL="0" indent="0" algn="l">
              <a:lnSpc>
                <a:spcPct val="90000"/>
              </a:lnSpc>
              <a:buNone/>
            </a:pPr>
            <a:r>
              <a:rPr sz="2000" b="1">
                <a:solidFill>
                  <a:srgbClr val="034DA0"/>
                </a:solidFill>
                <a:sym typeface="+mn-ea"/>
              </a:rPr>
              <a:t>public class </a:t>
            </a:r>
            <a:r>
              <a:rPr sz="2000" b="1">
                <a:solidFill>
                  <a:schemeClr val="tx1"/>
                </a:solidFill>
                <a:sym typeface="+mn-ea"/>
              </a:rPr>
              <a:t>GenericMethodTest {</a:t>
            </a:r>
          </a:p>
          <a:p>
            <a:pPr marL="0" indent="0" algn="l">
              <a:lnSpc>
                <a:spcPct val="90000"/>
              </a:lnSpc>
              <a:buNone/>
            </a:pPr>
            <a:r>
              <a:rPr sz="2000" b="1">
                <a:solidFill>
                  <a:schemeClr val="tx1"/>
                </a:solidFill>
                <a:sym typeface="+mn-ea"/>
              </a:rPr>
              <a:t>    </a:t>
            </a:r>
            <a:r>
              <a:rPr sz="2000" b="1">
                <a:solidFill>
                  <a:srgbClr val="034DA0"/>
                </a:solidFill>
                <a:sym typeface="+mn-ea"/>
              </a:rPr>
              <a:t>public </a:t>
            </a:r>
            <a:r>
              <a:rPr sz="2000" b="1">
                <a:solidFill>
                  <a:schemeClr val="accent2"/>
                </a:solidFill>
                <a:sym typeface="+mn-ea"/>
              </a:rPr>
              <a:t>&lt;T&gt;</a:t>
            </a:r>
            <a:r>
              <a:rPr sz="2000" b="1">
                <a:solidFill>
                  <a:schemeClr val="tx1"/>
                </a:solidFill>
                <a:sym typeface="+mn-ea"/>
              </a:rPr>
              <a:t> </a:t>
            </a:r>
            <a:r>
              <a:rPr lang="en-US" sz="2000" b="1">
                <a:solidFill>
                  <a:schemeClr val="tx1"/>
                </a:solidFill>
                <a:sym typeface="+mn-ea"/>
              </a:rPr>
              <a:t>T </a:t>
            </a:r>
            <a:r>
              <a:rPr sz="2000" b="1">
                <a:solidFill>
                  <a:schemeClr val="tx1"/>
                </a:solidFill>
                <a:sym typeface="+mn-ea"/>
              </a:rPr>
              <a:t>showSelf(T t) {</a:t>
            </a:r>
          </a:p>
          <a:p>
            <a:pPr marL="0" indent="0" algn="l">
              <a:lnSpc>
                <a:spcPct val="90000"/>
              </a:lnSpc>
              <a:buNone/>
            </a:pPr>
            <a:r>
              <a:rPr sz="2000" b="1">
                <a:solidFill>
                  <a:schemeClr val="tx1"/>
                </a:solidFill>
                <a:sym typeface="+mn-ea"/>
              </a:rPr>
              <a:t>        </a:t>
            </a:r>
            <a:r>
              <a:rPr sz="2000" b="1">
                <a:solidFill>
                  <a:srgbClr val="034DA0"/>
                </a:solidFill>
                <a:sym typeface="+mn-ea"/>
              </a:rPr>
              <a:t>return </a:t>
            </a:r>
            <a:r>
              <a:rPr sz="2000" b="1">
                <a:solidFill>
                  <a:schemeClr val="tx1"/>
                </a:solidFill>
                <a:sym typeface="+mn-ea"/>
              </a:rPr>
              <a:t>t;</a:t>
            </a:r>
          </a:p>
          <a:p>
            <a:pPr marL="0" indent="0" algn="l">
              <a:lnSpc>
                <a:spcPct val="90000"/>
              </a:lnSpc>
              <a:buNone/>
            </a:pPr>
            <a:r>
              <a:rPr sz="2000" b="1">
                <a:solidFill>
                  <a:schemeClr val="tx1"/>
                </a:solidFill>
                <a:sym typeface="+mn-ea"/>
              </a:rPr>
              <a:t>    }</a:t>
            </a:r>
          </a:p>
          <a:p>
            <a:pPr marL="0" indent="0" algn="l">
              <a:lnSpc>
                <a:spcPct val="90000"/>
              </a:lnSpc>
              <a:buNone/>
            </a:pPr>
            <a:r>
              <a:rPr sz="2000" b="1">
                <a:solidFill>
                  <a:schemeClr val="tx1"/>
                </a:solidFill>
                <a:sym typeface="+mn-ea"/>
              </a:rPr>
              <a:t>    </a:t>
            </a:r>
            <a:r>
              <a:rPr sz="2000" b="1">
                <a:solidFill>
                  <a:srgbClr val="034DA0"/>
                </a:solidFill>
                <a:sym typeface="+mn-ea"/>
              </a:rPr>
              <a:t>public static </a:t>
            </a:r>
            <a:r>
              <a:rPr sz="2000" b="1">
                <a:solidFill>
                  <a:schemeClr val="accent2"/>
                </a:solidFill>
                <a:sym typeface="+mn-ea"/>
              </a:rPr>
              <a:t>&lt;M</a:t>
            </a:r>
            <a:r>
              <a:rPr lang="en-US" sz="2000" b="1">
                <a:solidFill>
                  <a:schemeClr val="accent2"/>
                </a:solidFill>
                <a:sym typeface="+mn-ea"/>
              </a:rPr>
              <a:t>, N</a:t>
            </a:r>
            <a:r>
              <a:rPr sz="2000" b="1">
                <a:solidFill>
                  <a:schemeClr val="accent2"/>
                </a:solidFill>
                <a:sym typeface="+mn-ea"/>
              </a:rPr>
              <a:t>&gt;</a:t>
            </a:r>
            <a:r>
              <a:rPr sz="2000" b="1">
                <a:solidFill>
                  <a:schemeClr val="tx1"/>
                </a:solidFill>
                <a:sym typeface="+mn-ea"/>
              </a:rPr>
              <a:t> </a:t>
            </a:r>
            <a:r>
              <a:rPr lang="en-US" sz="2000" b="1">
                <a:solidFill>
                  <a:schemeClr val="tx1"/>
                </a:solidFill>
                <a:sym typeface="+mn-ea"/>
              </a:rPr>
              <a:t>String</a:t>
            </a:r>
            <a:r>
              <a:rPr sz="2000" b="1">
                <a:solidFill>
                  <a:schemeClr val="tx1"/>
                </a:solidFill>
                <a:sym typeface="+mn-ea"/>
              </a:rPr>
              <a:t> show</a:t>
            </a:r>
            <a:r>
              <a:rPr lang="en-US" sz="2000" b="1">
                <a:solidFill>
                  <a:schemeClr val="tx1"/>
                </a:solidFill>
                <a:sym typeface="+mn-ea"/>
              </a:rPr>
              <a:t>String</a:t>
            </a:r>
            <a:r>
              <a:rPr sz="2000" b="1">
                <a:solidFill>
                  <a:schemeClr val="tx1"/>
                </a:solidFill>
                <a:sym typeface="+mn-ea"/>
              </a:rPr>
              <a:t>(M m</a:t>
            </a:r>
            <a:r>
              <a:rPr lang="en-US" sz="2000" b="1">
                <a:solidFill>
                  <a:schemeClr val="tx1"/>
                </a:solidFill>
                <a:sym typeface="+mn-ea"/>
              </a:rPr>
              <a:t>, N n</a:t>
            </a:r>
            <a:r>
              <a:rPr sz="2000" b="1">
                <a:solidFill>
                  <a:schemeClr val="tx1"/>
                </a:solidFill>
                <a:sym typeface="+mn-ea"/>
              </a:rPr>
              <a:t>) {</a:t>
            </a:r>
          </a:p>
          <a:p>
            <a:pPr marL="0" indent="0" algn="l">
              <a:lnSpc>
                <a:spcPct val="90000"/>
              </a:lnSpc>
              <a:buNone/>
            </a:pPr>
            <a:r>
              <a:rPr sz="2000" b="1">
                <a:solidFill>
                  <a:schemeClr val="tx1"/>
                </a:solidFill>
                <a:sym typeface="+mn-ea"/>
              </a:rPr>
              <a:t>        </a:t>
            </a:r>
            <a:r>
              <a:rPr sz="2000" b="1">
                <a:solidFill>
                  <a:srgbClr val="034DA0"/>
                </a:solidFill>
                <a:sym typeface="+mn-ea"/>
              </a:rPr>
              <a:t>return </a:t>
            </a:r>
            <a:r>
              <a:rPr sz="2000" b="1">
                <a:solidFill>
                  <a:schemeClr val="tx1"/>
                </a:solidFill>
                <a:sym typeface="+mn-ea"/>
              </a:rPr>
              <a:t>m</a:t>
            </a:r>
            <a:r>
              <a:rPr lang="en-US" sz="2000" b="1">
                <a:solidFill>
                  <a:schemeClr val="tx1"/>
                </a:solidFill>
                <a:sym typeface="+mn-ea"/>
              </a:rPr>
              <a:t> + "-" + n</a:t>
            </a:r>
            <a:r>
              <a:rPr sz="2000" b="1">
                <a:solidFill>
                  <a:schemeClr val="tx1"/>
                </a:solidFill>
                <a:sym typeface="+mn-ea"/>
              </a:rPr>
              <a:t>;</a:t>
            </a:r>
          </a:p>
          <a:p>
            <a:pPr marL="0" indent="0" algn="l">
              <a:lnSpc>
                <a:spcPct val="90000"/>
              </a:lnSpc>
              <a:buNone/>
            </a:pPr>
            <a:r>
              <a:rPr sz="2000" b="1">
                <a:solidFill>
                  <a:schemeClr val="tx1"/>
                </a:solidFill>
                <a:sym typeface="+mn-ea"/>
              </a:rPr>
              <a:t>    }</a:t>
            </a:r>
          </a:p>
          <a:p>
            <a:pPr marL="0" indent="0" algn="l">
              <a:lnSpc>
                <a:spcPct val="90000"/>
              </a:lnSpc>
              <a:buNone/>
            </a:pPr>
            <a:r>
              <a:rPr sz="2000" b="1">
                <a:solidFill>
                  <a:schemeClr val="tx1"/>
                </a:solidFill>
                <a:sym typeface="+mn-ea"/>
              </a:rPr>
              <a:t>    </a:t>
            </a:r>
            <a:r>
              <a:rPr sz="2000" b="1">
                <a:solidFill>
                  <a:srgbClr val="034DA0"/>
                </a:solidFill>
                <a:sym typeface="+mn-ea"/>
              </a:rPr>
              <a:t>public </a:t>
            </a:r>
            <a:r>
              <a:rPr sz="2000" b="1">
                <a:solidFill>
                  <a:schemeClr val="accent2"/>
                </a:solidFill>
                <a:sym typeface="+mn-ea"/>
              </a:rPr>
              <a:t>&lt;K&gt;</a:t>
            </a:r>
            <a:r>
              <a:rPr sz="2000" b="1">
                <a:solidFill>
                  <a:schemeClr val="tx1"/>
                </a:solidFill>
                <a:sym typeface="+mn-ea"/>
              </a:rPr>
              <a:t> Integer showLength(K... k) {</a:t>
            </a:r>
          </a:p>
          <a:p>
            <a:pPr marL="0" indent="0" algn="l">
              <a:lnSpc>
                <a:spcPct val="90000"/>
              </a:lnSpc>
              <a:buNone/>
            </a:pPr>
            <a:r>
              <a:rPr sz="2000" b="1">
                <a:solidFill>
                  <a:schemeClr val="tx1"/>
                </a:solidFill>
                <a:sym typeface="+mn-ea"/>
              </a:rPr>
              <a:t>        </a:t>
            </a:r>
            <a:r>
              <a:rPr sz="2000" b="1">
                <a:solidFill>
                  <a:srgbClr val="034DA0"/>
                </a:solidFill>
                <a:sym typeface="+mn-ea"/>
              </a:rPr>
              <a:t>return </a:t>
            </a:r>
            <a:r>
              <a:rPr sz="2000" b="1">
                <a:solidFill>
                  <a:schemeClr val="tx1"/>
                </a:solidFill>
                <a:sym typeface="+mn-ea"/>
              </a:rPr>
              <a:t>k.length;</a:t>
            </a:r>
          </a:p>
          <a:p>
            <a:pPr marL="0" indent="0" algn="l">
              <a:lnSpc>
                <a:spcPct val="90000"/>
              </a:lnSpc>
              <a:buNone/>
            </a:pPr>
            <a:r>
              <a:rPr sz="2000" b="1">
                <a:solidFill>
                  <a:schemeClr val="tx1"/>
                </a:solidFill>
                <a:sym typeface="+mn-ea"/>
              </a:rPr>
              <a:t>    }</a:t>
            </a:r>
          </a:p>
          <a:p>
            <a:pPr marL="0" indent="0" algn="l">
              <a:lnSpc>
                <a:spcPct val="90000"/>
              </a:lnSpc>
              <a:buNone/>
            </a:pPr>
            <a:r>
              <a:rPr sz="2000" b="1">
                <a:solidFill>
                  <a:schemeClr val="tx1"/>
                </a:solidFill>
                <a:sym typeface="+mn-ea"/>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6"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arn(inHorizontal)">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ldLvl="0" animBg="1"/>
    </p:bld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a:lnSpc>
                <a:spcPct val="100000"/>
              </a:lnSpc>
            </a:pPr>
            <a:r>
              <a:rPr lang="zh-CN" altLang="en-US" sz="2800">
                <a:solidFill>
                  <a:srgbClr val="034DA0"/>
                </a:solidFill>
                <a:latin typeface="等线" panose="02010600030101010101" charset="-122"/>
                <a:ea typeface="等线" panose="02010600030101010101" charset="-122"/>
                <a:cs typeface="等线" panose="02010600030101010101" charset="-122"/>
              </a:rPr>
              <a:t>泛型方法的调用</a:t>
            </a:r>
          </a:p>
          <a:p>
            <a:pPr marL="342900" lvl="1" indent="-342900">
              <a:lnSpc>
                <a:spcPct val="120000"/>
              </a:lnSpc>
            </a:pPr>
            <a:r>
              <a:rPr lang="zh-CN" altLang="en-US" sz="2400">
                <a:sym typeface="+mn-ea"/>
              </a:rPr>
              <a:t>调用泛型方法与调用普通方法一样，不必指明参数类型，泛型方法可以看做被无限次重载过</a:t>
            </a:r>
            <a:endParaRPr lang="en-US" altLang="zh-CN" sz="2400"/>
          </a:p>
          <a:p>
            <a:pPr marL="342900" lvl="1" indent="-342900" algn="l">
              <a:lnSpc>
                <a:spcPct val="120000"/>
              </a:lnSpc>
              <a:buSzTx/>
            </a:pPr>
            <a:r>
              <a:rPr lang="zh-CN" altLang="en-US" sz="2400"/>
              <a:t>如果使用泛型方法可以取代将整个类泛型化，就应该仅使用泛型方法</a:t>
            </a:r>
          </a:p>
          <a:p>
            <a:pPr marL="342900" lvl="1" indent="-342900" algn="l">
              <a:lnSpc>
                <a:spcPct val="140000"/>
              </a:lnSpc>
              <a:buSzTx/>
            </a:pPr>
            <a:endParaRPr lang="zh-CN" altLang="en-US" sz="2400">
              <a:sym typeface="+mn-ea"/>
            </a:endParaRPr>
          </a:p>
        </p:txBody>
      </p:sp>
      <p:sp>
        <p:nvSpPr>
          <p:cNvPr id="3" name="标题 2"/>
          <p:cNvSpPr>
            <a:spLocks noGrp="1"/>
          </p:cNvSpPr>
          <p:nvPr>
            <p:ph type="title"/>
          </p:nvPr>
        </p:nvSpPr>
        <p:spPr/>
        <p:txBody>
          <a:bodyPr/>
          <a:lstStyle/>
          <a:p>
            <a:r>
              <a:rPr lang="en-US" altLang="zh-CN">
                <a:sym typeface="+mn-ea"/>
              </a:rPr>
              <a:t>2.4.3 </a:t>
            </a:r>
            <a:r>
              <a:rPr lang="zh-CN" altLang="en-US">
                <a:sym typeface="+mn-ea"/>
              </a:rPr>
              <a:t>泛型方法</a:t>
            </a:r>
            <a:r>
              <a:rPr lang="en-US" altLang="zh-CN">
                <a:sym typeface="+mn-ea"/>
              </a:rPr>
              <a:t> </a:t>
            </a:r>
            <a:r>
              <a:rPr lang="en-US" altLang="zh-CN" sz="2400">
                <a:sym typeface="+mn-ea"/>
              </a:rPr>
              <a:t>3/3</a:t>
            </a:r>
          </a:p>
        </p:txBody>
      </p:sp>
      <p:sp>
        <p:nvSpPr>
          <p:cNvPr id="7" name="日期占位符 6"/>
          <p:cNvSpPr>
            <a:spLocks noGrp="1"/>
          </p:cNvSpPr>
          <p:nvPr>
            <p:ph type="dt" sz="half" idx="10"/>
            <p:custDataLst>
              <p:tags r:id="rId1"/>
            </p:custDataLst>
          </p:nvPr>
        </p:nvSpPr>
        <p:spPr/>
        <p:txBody>
          <a:bodyPr/>
          <a:lstStyle/>
          <a:p>
            <a:fld id="{8BEB6EB5-CC0D-C94C-91B9-9EA1B45E848E}" type="datetime1">
              <a:rPr kumimoji="1" lang="zh-CN" altLang="en-US" smtClean="0"/>
              <a:t>2024/10/16</a:t>
            </a:fld>
            <a:endParaRPr kumimoji="1" lang="zh-CN" altLang="en-US" sz="900"/>
          </a:p>
        </p:txBody>
      </p:sp>
      <p:sp>
        <p:nvSpPr>
          <p:cNvPr id="8" name="页脚占位符 7"/>
          <p:cNvSpPr>
            <a:spLocks noGrp="1"/>
          </p:cNvSpPr>
          <p:nvPr>
            <p:ph type="ftr" sz="quarter" idx="11"/>
            <p:custDataLst>
              <p:tags r:id="rId2"/>
            </p:custDataLst>
          </p:nvPr>
        </p:nvSpPr>
        <p:spPr/>
        <p:txBody>
          <a:bodyPr/>
          <a:lstStyle/>
          <a:p>
            <a:r>
              <a:rPr kumimoji="1" lang="zh-CN" altLang="en-US" dirty="0"/>
              <a:t>西北工业大学软件学院</a:t>
            </a:r>
            <a:endParaRPr kumimoji="1" lang="zh-CN" altLang="en-US" sz="900" dirty="0"/>
          </a:p>
        </p:txBody>
      </p:sp>
      <p:sp>
        <p:nvSpPr>
          <p:cNvPr id="9" name="灯片编号占位符 8"/>
          <p:cNvSpPr>
            <a:spLocks noGrp="1"/>
          </p:cNvSpPr>
          <p:nvPr>
            <p:ph type="sldNum" sz="quarter" idx="12"/>
            <p:custDataLst>
              <p:tags r:id="rId3"/>
            </p:custDataLst>
          </p:nvPr>
        </p:nvSpPr>
        <p:spPr/>
        <p:txBody>
          <a:bodyPr/>
          <a:lstStyle/>
          <a:p>
            <a:fld id="{5A1A6423-77BD-D842-A714-25250E903C41}" type="slidenum">
              <a:rPr kumimoji="1" lang="zh-CN" altLang="en-US" smtClean="0"/>
              <a:t>153</a:t>
            </a:fld>
            <a:endParaRPr kumimoji="1" lang="zh-CN" altLang="en-US" sz="900"/>
          </a:p>
        </p:txBody>
      </p:sp>
      <p:sp>
        <p:nvSpPr>
          <p:cNvPr id="10" name="AutoShape 5"/>
          <p:cNvSpPr/>
          <p:nvPr>
            <p:custDataLst>
              <p:tags r:id="rId4"/>
            </p:custDataLst>
          </p:nvPr>
        </p:nvSpPr>
        <p:spPr>
          <a:xfrm>
            <a:off x="584200" y="3670935"/>
            <a:ext cx="7995920" cy="2638425"/>
          </a:xfrm>
          <a:prstGeom prst="roundRect">
            <a:avLst>
              <a:gd name="adj" fmla="val 5030"/>
            </a:avLst>
          </a:prstGeom>
          <a:solidFill>
            <a:schemeClr val="bg1"/>
          </a:solidFill>
          <a:ln w="12700" cap="flat" cmpd="sng">
            <a:solidFill>
              <a:schemeClr val="hlink"/>
            </a:solidFill>
            <a:prstDash val="dash"/>
            <a:headEnd type="none" w="med" len="med"/>
            <a:tailEnd type="none" w="med" len="med"/>
          </a:ln>
        </p:spPr>
        <p:txBody>
          <a:bodyPr wrap="none" anchor="ctr" anchorCtr="0"/>
          <a:lstStyle>
            <a:lvl1pPr marL="469900" indent="-469900" algn="l" rtl="0" eaLnBrk="0" fontAlgn="base" hangingPunct="0">
              <a:spcBef>
                <a:spcPct val="20000"/>
              </a:spcBef>
              <a:spcAft>
                <a:spcPct val="0"/>
              </a:spcAft>
              <a:buClr>
                <a:schemeClr val="accent2"/>
              </a:buClr>
              <a:buFont typeface="Wingdings" panose="05000000000000000000" pitchFamily="2" charset="2"/>
              <a:buChar char="o"/>
              <a:defRPr sz="3000" b="0">
                <a:solidFill>
                  <a:schemeClr val="tx1"/>
                </a:solidFill>
                <a:latin typeface="+mn-lt"/>
                <a:ea typeface="+mn-ea"/>
                <a:cs typeface="+mn-cs"/>
              </a:defRPr>
            </a:lvl1pPr>
            <a:lvl2pPr marL="908050" indent="-436880" algn="l" rtl="0" eaLnBrk="0" fontAlgn="base" hangingPunct="0">
              <a:spcBef>
                <a:spcPct val="20000"/>
              </a:spcBef>
              <a:spcAft>
                <a:spcPct val="0"/>
              </a:spcAft>
              <a:buClr>
                <a:schemeClr val="accent2"/>
              </a:buClr>
              <a:buFont typeface="Wingdings" panose="05000000000000000000" pitchFamily="2" charset="2"/>
              <a:buChar char="n"/>
              <a:defRPr sz="2600">
                <a:solidFill>
                  <a:schemeClr val="tx1"/>
                </a:solidFill>
                <a:latin typeface="Verdana" panose="020B0604030504040204" pitchFamily="34" charset="0"/>
                <a:ea typeface="+mn-ea"/>
              </a:defRPr>
            </a:lvl2pPr>
            <a:lvl3pPr marL="1304925" indent="-395605" algn="l" rtl="0" eaLnBrk="0" fontAlgn="base" hangingPunct="0">
              <a:spcBef>
                <a:spcPct val="20000"/>
              </a:spcBef>
              <a:spcAft>
                <a:spcPct val="0"/>
              </a:spcAft>
              <a:buClr>
                <a:schemeClr val="accent2"/>
              </a:buClr>
              <a:buFont typeface="Wingdings" panose="05000000000000000000" pitchFamily="2" charset="2"/>
              <a:buChar char="o"/>
              <a:defRPr sz="2300">
                <a:solidFill>
                  <a:schemeClr val="tx1"/>
                </a:solidFill>
                <a:latin typeface="Verdana" panose="020B0604030504040204" pitchFamily="34" charset="0"/>
                <a:ea typeface="+mn-ea"/>
              </a:defRPr>
            </a:lvl3pPr>
            <a:lvl4pPr marL="1694180" indent="-387350" algn="l" rtl="0" eaLnBrk="0" fontAlgn="base" hangingPunct="0">
              <a:spcBef>
                <a:spcPct val="20000"/>
              </a:spcBef>
              <a:spcAft>
                <a:spcPct val="0"/>
              </a:spcAft>
              <a:buClr>
                <a:schemeClr val="accent2"/>
              </a:buClr>
              <a:buFont typeface="Wingdings" panose="05000000000000000000" pitchFamily="2" charset="2"/>
              <a:buChar char="n"/>
              <a:defRPr sz="2000">
                <a:solidFill>
                  <a:schemeClr val="tx1"/>
                </a:solidFill>
                <a:latin typeface="Verdana" panose="020B0604030504040204" pitchFamily="34" charset="0"/>
                <a:ea typeface="+mn-ea"/>
              </a:defRPr>
            </a:lvl4pPr>
            <a:lvl5pPr marL="2094230" indent="-398780" algn="l" rtl="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mn-ea"/>
              </a:defRPr>
            </a:lvl5pPr>
          </a:lstStyle>
          <a:p>
            <a:pPr marL="0" indent="0" algn="l">
              <a:lnSpc>
                <a:spcPct val="90000"/>
              </a:lnSpc>
              <a:buNone/>
            </a:pPr>
            <a:r>
              <a:rPr lang="en-US" sz="2000" b="1">
                <a:solidFill>
                  <a:schemeClr val="tx1"/>
                </a:solidFill>
                <a:sym typeface="+mn-ea"/>
              </a:rPr>
              <a:t>List&lt;Product&gt; productList = </a:t>
            </a:r>
            <a:r>
              <a:rPr lang="en-US" sz="2000" b="1">
                <a:solidFill>
                  <a:srgbClr val="034DA0"/>
                </a:solidFill>
                <a:sym typeface="+mn-ea"/>
              </a:rPr>
              <a:t>new </a:t>
            </a:r>
            <a:r>
              <a:rPr lang="en-US" sz="2000" b="1">
                <a:solidFill>
                  <a:schemeClr val="tx1"/>
                </a:solidFill>
                <a:sym typeface="+mn-ea"/>
              </a:rPr>
              <a:t>ArrayList&lt;Product&gt;();</a:t>
            </a:r>
          </a:p>
          <a:p>
            <a:pPr marL="0" indent="0" algn="l">
              <a:lnSpc>
                <a:spcPct val="90000"/>
              </a:lnSpc>
              <a:buNone/>
            </a:pPr>
            <a:r>
              <a:rPr lang="en-US" sz="2000" b="1">
                <a:sym typeface="+mn-ea"/>
              </a:rPr>
              <a:t>productList.add(</a:t>
            </a:r>
            <a:r>
              <a:rPr lang="en-US" sz="2000" b="1">
                <a:solidFill>
                  <a:srgbClr val="034DA0"/>
                </a:solidFill>
                <a:sym typeface="+mn-ea"/>
              </a:rPr>
              <a:t>new </a:t>
            </a:r>
            <a:r>
              <a:rPr lang="en-US" sz="2000" b="1">
                <a:sym typeface="+mn-ea"/>
              </a:rPr>
              <a:t>Product(...));</a:t>
            </a:r>
          </a:p>
          <a:p>
            <a:pPr marL="0" indent="0" algn="l">
              <a:lnSpc>
                <a:spcPct val="90000"/>
              </a:lnSpc>
              <a:buNone/>
            </a:pPr>
            <a:r>
              <a:rPr lang="en-US" sz="2000" b="1">
                <a:sym typeface="+mn-ea"/>
              </a:rPr>
              <a:t>productList.add(</a:t>
            </a:r>
            <a:r>
              <a:rPr lang="en-US" sz="2000" b="1">
                <a:solidFill>
                  <a:srgbClr val="034DA0"/>
                </a:solidFill>
                <a:sym typeface="+mn-ea"/>
              </a:rPr>
              <a:t>new </a:t>
            </a:r>
            <a:r>
              <a:rPr lang="en-US" sz="2000" b="1">
                <a:sym typeface="+mn-ea"/>
              </a:rPr>
              <a:t>Jelly(...));</a:t>
            </a:r>
          </a:p>
          <a:p>
            <a:pPr marL="0" indent="0" algn="l">
              <a:lnSpc>
                <a:spcPct val="90000"/>
              </a:lnSpc>
              <a:buNone/>
            </a:pPr>
            <a:r>
              <a:rPr lang="en-US" sz="2000" b="1">
                <a:sym typeface="+mn-ea"/>
              </a:rPr>
              <a:t>...</a:t>
            </a:r>
          </a:p>
          <a:p>
            <a:pPr marL="0" indent="0" algn="l">
              <a:lnSpc>
                <a:spcPct val="90000"/>
              </a:lnSpc>
              <a:buNone/>
            </a:pPr>
            <a:r>
              <a:rPr sz="2000" b="1">
                <a:sym typeface="+mn-ea"/>
              </a:rPr>
              <a:t>GenericMethodTest </a:t>
            </a:r>
            <a:r>
              <a:rPr lang="en-US" sz="2000" b="1">
                <a:sym typeface="+mn-ea"/>
              </a:rPr>
              <a:t>gmTest = </a:t>
            </a:r>
            <a:r>
              <a:rPr lang="en-US" sz="2000" b="1">
                <a:solidFill>
                  <a:srgbClr val="034DA0"/>
                </a:solidFill>
                <a:sym typeface="+mn-ea"/>
              </a:rPr>
              <a:t>new </a:t>
            </a:r>
            <a:r>
              <a:rPr sz="2000" b="1">
                <a:sym typeface="+mn-ea"/>
              </a:rPr>
              <a:t>GenericMethodTest</a:t>
            </a:r>
            <a:r>
              <a:rPr lang="en-US" sz="2000" b="1">
                <a:sym typeface="+mn-ea"/>
              </a:rPr>
              <a:t>();</a:t>
            </a:r>
          </a:p>
          <a:p>
            <a:pPr marL="0" indent="0" algn="l">
              <a:lnSpc>
                <a:spcPct val="90000"/>
              </a:lnSpc>
              <a:buNone/>
            </a:pPr>
            <a:r>
              <a:rPr lang="en-US" sz="2000" b="1">
                <a:sym typeface="+mn-ea"/>
              </a:rPr>
              <a:t>gmTest.</a:t>
            </a:r>
            <a:r>
              <a:rPr sz="2000" b="1">
                <a:sym typeface="+mn-ea"/>
              </a:rPr>
              <a:t>showLength</a:t>
            </a:r>
            <a:r>
              <a:rPr lang="en-US" sz="2000" b="1">
                <a:sym typeface="+mn-ea"/>
              </a:rPr>
              <a:t>("abc", "123", "</a:t>
            </a:r>
            <a:r>
              <a:rPr lang="zh-CN" altLang="en-US" sz="2000" b="1">
                <a:sym typeface="+mn-ea"/>
              </a:rPr>
              <a:t>甲乙丙</a:t>
            </a:r>
            <a:r>
              <a:rPr lang="en-US" sz="2000" b="1">
                <a:sym typeface="+mn-ea"/>
              </a:rPr>
              <a:t>");</a:t>
            </a:r>
            <a:endParaRPr lang="en-US" sz="2000" b="1">
              <a:solidFill>
                <a:schemeClr val="tx1"/>
              </a:solidFill>
              <a:sym typeface="+mn-ea"/>
            </a:endParaRPr>
          </a:p>
          <a:p>
            <a:pPr marL="0" indent="0" algn="l">
              <a:lnSpc>
                <a:spcPct val="90000"/>
              </a:lnSpc>
              <a:buNone/>
            </a:pPr>
            <a:r>
              <a:rPr sz="2000" b="1">
                <a:sym typeface="+mn-ea"/>
              </a:rPr>
              <a:t>GenericMethodTest</a:t>
            </a:r>
            <a:r>
              <a:rPr lang="en-US" sz="2000" b="1">
                <a:sym typeface="+mn-ea"/>
              </a:rPr>
              <a:t>.showString(</a:t>
            </a:r>
            <a:r>
              <a:rPr lang="en-US" sz="2000" b="1">
                <a:solidFill>
                  <a:srgbClr val="034DA0"/>
                </a:solidFill>
                <a:sym typeface="+mn-ea"/>
              </a:rPr>
              <a:t>new </a:t>
            </a:r>
            <a:r>
              <a:rPr lang="en-US" sz="2000" b="1">
                <a:sym typeface="+mn-ea"/>
              </a:rPr>
              <a:t>Product(...), </a:t>
            </a:r>
            <a:r>
              <a:rPr lang="en-US" sz="2000" b="1">
                <a:solidFill>
                  <a:srgbClr val="034DA0"/>
                </a:solidFill>
                <a:sym typeface="+mn-ea"/>
              </a:rPr>
              <a:t>new </a:t>
            </a:r>
            <a:r>
              <a:rPr lang="en-US" sz="2000" b="1">
                <a:sym typeface="+mn-ea"/>
              </a:rPr>
              <a:t>Order(...));</a:t>
            </a:r>
            <a:endParaRPr lang="en-US" sz="2000" b="1">
              <a:solidFill>
                <a:schemeClr val="tx1"/>
              </a:solidFill>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6"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arn(inHorizontal)">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ldLvl="0" animBg="1"/>
    </p:bld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00" name="Rectangle 6"/>
          <p:cNvSpPr>
            <a:spLocks noGrp="1"/>
          </p:cNvSpPr>
          <p:nvPr>
            <p:ph type="title"/>
          </p:nvPr>
        </p:nvSpPr>
        <p:spPr/>
        <p:txBody>
          <a:bodyPr/>
          <a:lstStyle/>
          <a:p>
            <a:r>
              <a:rPr lang="zh-CN" altLang="en-US"/>
              <a:t>目录</a:t>
            </a:r>
          </a:p>
        </p:txBody>
      </p:sp>
      <p:sp>
        <p:nvSpPr>
          <p:cNvPr id="29701" name="Rectangle 7"/>
          <p:cNvSpPr>
            <a:spLocks noGrp="1"/>
          </p:cNvSpPr>
          <p:nvPr>
            <p:ph idx="1"/>
          </p:nvPr>
        </p:nvSpPr>
        <p:spPr/>
        <p:txBody>
          <a:bodyPr>
            <a:noAutofit/>
          </a:bodyPr>
          <a:lstStyle/>
          <a:p>
            <a:pPr marL="0" indent="0">
              <a:lnSpc>
                <a:spcPct val="130000"/>
              </a:lnSpc>
              <a:buNone/>
            </a:pPr>
            <a:r>
              <a:rPr lang="zh-CN" altLang="en-US" sz="2300">
                <a:solidFill>
                  <a:schemeClr val="tx1">
                    <a:lumMod val="65000"/>
                    <a:lumOff val="35000"/>
                  </a:schemeClr>
                </a:solidFill>
                <a:latin typeface="+mn-ea"/>
              </a:rPr>
              <a:t>2.1 Java语言概述及类的实现 </a:t>
            </a:r>
            <a:endParaRPr lang="en-US" altLang="zh-CN" sz="2300">
              <a:solidFill>
                <a:schemeClr val="tx1">
                  <a:lumMod val="65000"/>
                  <a:lumOff val="35000"/>
                </a:schemeClr>
              </a:solidFill>
              <a:latin typeface="+mn-ea"/>
            </a:endParaRPr>
          </a:p>
          <a:p>
            <a:pPr marL="0" indent="0">
              <a:lnSpc>
                <a:spcPct val="130000"/>
              </a:lnSpc>
              <a:buNone/>
            </a:pPr>
            <a:r>
              <a:rPr lang="zh-CN" altLang="en-US" sz="2300">
                <a:solidFill>
                  <a:schemeClr val="tx1">
                    <a:lumMod val="65000"/>
                    <a:lumOff val="35000"/>
                  </a:schemeClr>
                </a:solidFill>
                <a:latin typeface="+mn-ea"/>
              </a:rPr>
              <a:t>2.2</a:t>
            </a:r>
            <a:r>
              <a:rPr lang="en-US" altLang="zh-CN" sz="2300">
                <a:solidFill>
                  <a:schemeClr val="tx1">
                    <a:lumMod val="65000"/>
                    <a:lumOff val="35000"/>
                  </a:schemeClr>
                </a:solidFill>
                <a:latin typeface="+mn-ea"/>
              </a:rPr>
              <a:t> </a:t>
            </a:r>
            <a:r>
              <a:rPr lang="zh-CN" altLang="en-US" sz="2300">
                <a:solidFill>
                  <a:schemeClr val="tx1">
                    <a:lumMod val="65000"/>
                    <a:lumOff val="35000"/>
                  </a:schemeClr>
                </a:solidFill>
                <a:latin typeface="+mn-ea"/>
              </a:rPr>
              <a:t>类的继承（</a:t>
            </a:r>
            <a:r>
              <a:rPr lang="en-US" altLang="zh-CN" sz="2300">
                <a:solidFill>
                  <a:schemeClr val="tx1">
                    <a:lumMod val="65000"/>
                    <a:lumOff val="35000"/>
                  </a:schemeClr>
                </a:solidFill>
                <a:latin typeface="+mn-ea"/>
              </a:rPr>
              <a:t>Inheritance</a:t>
            </a:r>
            <a:r>
              <a:rPr lang="zh-CN" altLang="en-US" sz="2300">
                <a:solidFill>
                  <a:schemeClr val="tx1">
                    <a:lumMod val="65000"/>
                    <a:lumOff val="35000"/>
                  </a:schemeClr>
                </a:solidFill>
                <a:latin typeface="+mn-ea"/>
              </a:rPr>
              <a:t>）</a:t>
            </a:r>
            <a:endParaRPr lang="en-US" altLang="zh-CN" sz="2300">
              <a:solidFill>
                <a:schemeClr val="tx1">
                  <a:lumMod val="65000"/>
                  <a:lumOff val="35000"/>
                </a:schemeClr>
              </a:solidFill>
              <a:latin typeface="+mn-ea"/>
            </a:endParaRPr>
          </a:p>
          <a:p>
            <a:pPr marL="0" indent="0">
              <a:lnSpc>
                <a:spcPct val="130000"/>
              </a:lnSpc>
              <a:buNone/>
            </a:pPr>
            <a:r>
              <a:rPr lang="en-US" altLang="zh-CN" sz="2300">
                <a:solidFill>
                  <a:schemeClr val="tx1">
                    <a:lumMod val="65000"/>
                    <a:lumOff val="35000"/>
                  </a:schemeClr>
                </a:solidFill>
                <a:latin typeface="+mn-ea"/>
              </a:rPr>
              <a:t>2.3 Java</a:t>
            </a:r>
            <a:r>
              <a:rPr lang="zh-CN" altLang="en-US" sz="2300">
                <a:solidFill>
                  <a:schemeClr val="tx1">
                    <a:lumMod val="65000"/>
                    <a:lumOff val="35000"/>
                  </a:schemeClr>
                </a:solidFill>
                <a:latin typeface="+mn-ea"/>
              </a:rPr>
              <a:t>中的多态（</a:t>
            </a:r>
            <a:r>
              <a:rPr lang="en-US" altLang="zh-CN" sz="2300">
                <a:solidFill>
                  <a:schemeClr val="tx1">
                    <a:lumMod val="65000"/>
                    <a:lumOff val="35000"/>
                  </a:schemeClr>
                </a:solidFill>
                <a:latin typeface="+mn-ea"/>
              </a:rPr>
              <a:t>Polymorphism</a:t>
            </a:r>
            <a:r>
              <a:rPr lang="zh-CN" altLang="en-US" sz="2300">
                <a:solidFill>
                  <a:schemeClr val="tx1">
                    <a:lumMod val="65000"/>
                    <a:lumOff val="35000"/>
                  </a:schemeClr>
                </a:solidFill>
                <a:latin typeface="+mn-ea"/>
              </a:rPr>
              <a:t>）</a:t>
            </a:r>
            <a:r>
              <a:rPr lang="en-US" altLang="zh-CN" sz="2300">
                <a:solidFill>
                  <a:schemeClr val="tx1">
                    <a:lumMod val="65000"/>
                    <a:lumOff val="35000"/>
                  </a:schemeClr>
                </a:solidFill>
                <a:latin typeface="+mn-ea"/>
              </a:rPr>
              <a:t> </a:t>
            </a:r>
            <a:r>
              <a:rPr lang="zh-CN" altLang="en-US" sz="2300">
                <a:solidFill>
                  <a:schemeClr val="tx1">
                    <a:lumMod val="65000"/>
                    <a:lumOff val="35000"/>
                  </a:schemeClr>
                </a:solidFill>
                <a:latin typeface="+mn-ea"/>
              </a:rPr>
              <a:t> </a:t>
            </a:r>
          </a:p>
          <a:p>
            <a:pPr marL="0" indent="0">
              <a:lnSpc>
                <a:spcPct val="130000"/>
              </a:lnSpc>
              <a:buNone/>
            </a:pPr>
            <a:r>
              <a:rPr lang="en-US" altLang="zh-CN" sz="2300">
                <a:solidFill>
                  <a:schemeClr val="tx1">
                    <a:lumMod val="65000"/>
                    <a:lumOff val="35000"/>
                  </a:schemeClr>
                </a:solidFill>
                <a:latin typeface="+mn-ea"/>
              </a:rPr>
              <a:t>2.4 </a:t>
            </a:r>
            <a:r>
              <a:rPr lang="zh-CN" altLang="en-US" sz="2300">
                <a:solidFill>
                  <a:schemeClr val="tx1">
                    <a:lumMod val="65000"/>
                    <a:lumOff val="35000"/>
                  </a:schemeClr>
                </a:solidFill>
                <a:latin typeface="+mn-ea"/>
              </a:rPr>
              <a:t>泛型（</a:t>
            </a:r>
            <a:r>
              <a:rPr lang="en-US" altLang="zh-CN" sz="2300">
                <a:solidFill>
                  <a:schemeClr val="tx1">
                    <a:lumMod val="65000"/>
                    <a:lumOff val="35000"/>
                  </a:schemeClr>
                </a:solidFill>
                <a:latin typeface="+mn-ea"/>
              </a:rPr>
              <a:t>Generic type </a:t>
            </a:r>
            <a:r>
              <a:rPr lang="zh-CN" altLang="en-US" sz="2300">
                <a:solidFill>
                  <a:schemeClr val="tx1">
                    <a:lumMod val="65000"/>
                    <a:lumOff val="35000"/>
                  </a:schemeClr>
                </a:solidFill>
                <a:latin typeface="+mn-ea"/>
              </a:rPr>
              <a:t>）</a:t>
            </a:r>
            <a:endParaRPr lang="en-US" altLang="zh-CN" sz="2300">
              <a:solidFill>
                <a:schemeClr val="tx1">
                  <a:lumMod val="65000"/>
                  <a:lumOff val="35000"/>
                </a:schemeClr>
              </a:solidFill>
              <a:latin typeface="+mn-ea"/>
            </a:endParaRPr>
          </a:p>
          <a:p>
            <a:pPr marL="0" indent="0">
              <a:lnSpc>
                <a:spcPct val="130000"/>
              </a:lnSpc>
              <a:buNone/>
            </a:pPr>
            <a:r>
              <a:rPr lang="zh-CN" altLang="en-US" sz="2300">
                <a:solidFill>
                  <a:schemeClr val="accent1"/>
                </a:solidFill>
                <a:effectLst>
                  <a:outerShdw blurRad="38100" dist="25400" dir="5400000" algn="ctr" rotWithShape="0">
                    <a:srgbClr val="6E747A">
                      <a:alpha val="43000"/>
                    </a:srgbClr>
                  </a:outerShdw>
                </a:effectLst>
                <a:latin typeface="+mn-ea"/>
              </a:rPr>
              <a:t>2.</a:t>
            </a:r>
            <a:r>
              <a:rPr lang="en-US" altLang="zh-CN" sz="2300">
                <a:solidFill>
                  <a:schemeClr val="accent1"/>
                </a:solidFill>
                <a:effectLst>
                  <a:outerShdw blurRad="38100" dist="25400" dir="5400000" algn="ctr" rotWithShape="0">
                    <a:srgbClr val="6E747A">
                      <a:alpha val="43000"/>
                    </a:srgbClr>
                  </a:outerShdw>
                </a:effectLst>
                <a:latin typeface="+mn-ea"/>
              </a:rPr>
              <a:t>5 Java</a:t>
            </a:r>
            <a:r>
              <a:rPr lang="zh-CN" altLang="en-US" sz="2300">
                <a:solidFill>
                  <a:schemeClr val="accent1"/>
                </a:solidFill>
                <a:effectLst>
                  <a:outerShdw blurRad="38100" dist="25400" dir="5400000" algn="ctr" rotWithShape="0">
                    <a:srgbClr val="6E747A">
                      <a:alpha val="43000"/>
                    </a:srgbClr>
                  </a:outerShdw>
                </a:effectLst>
                <a:latin typeface="+mn-ea"/>
              </a:rPr>
              <a:t>容器类（</a:t>
            </a:r>
            <a:r>
              <a:rPr lang="en-US" altLang="zh-CN" sz="2300">
                <a:solidFill>
                  <a:schemeClr val="accent1"/>
                </a:solidFill>
                <a:effectLst>
                  <a:outerShdw blurRad="38100" dist="25400" dir="5400000" algn="ctr" rotWithShape="0">
                    <a:srgbClr val="6E747A">
                      <a:alpha val="43000"/>
                    </a:srgbClr>
                  </a:outerShdw>
                </a:effectLst>
                <a:latin typeface="+mn-ea"/>
              </a:rPr>
              <a:t>Collections</a:t>
            </a:r>
            <a:r>
              <a:rPr lang="zh-CN" altLang="en-US" sz="2300">
                <a:solidFill>
                  <a:schemeClr val="accent1"/>
                </a:solidFill>
                <a:effectLst>
                  <a:outerShdw blurRad="38100" dist="25400" dir="5400000" algn="ctr" rotWithShape="0">
                    <a:srgbClr val="6E747A">
                      <a:alpha val="43000"/>
                    </a:srgbClr>
                  </a:outerShdw>
                </a:effectLst>
                <a:latin typeface="+mn-ea"/>
              </a:rPr>
              <a:t>）</a:t>
            </a:r>
            <a:endParaRPr lang="en-US" altLang="zh-CN" sz="2300">
              <a:solidFill>
                <a:schemeClr val="tx1">
                  <a:lumMod val="65000"/>
                  <a:lumOff val="35000"/>
                </a:schemeClr>
              </a:solidFill>
              <a:latin typeface="+mn-ea"/>
            </a:endParaRPr>
          </a:p>
          <a:p>
            <a:pPr marL="0" indent="0">
              <a:lnSpc>
                <a:spcPct val="130000"/>
              </a:lnSpc>
              <a:buNone/>
            </a:pPr>
            <a:r>
              <a:rPr lang="en-US" altLang="zh-CN" sz="2300">
                <a:solidFill>
                  <a:schemeClr val="tx1">
                    <a:lumMod val="65000"/>
                    <a:lumOff val="35000"/>
                  </a:schemeClr>
                </a:solidFill>
                <a:latin typeface="+mn-ea"/>
              </a:rPr>
              <a:t>2.6 </a:t>
            </a:r>
            <a:r>
              <a:rPr lang="zh-CN" altLang="en-US" sz="2300">
                <a:solidFill>
                  <a:schemeClr val="tx1">
                    <a:lumMod val="65000"/>
                    <a:lumOff val="35000"/>
                  </a:schemeClr>
                </a:solidFill>
                <a:latin typeface="+mn-ea"/>
              </a:rPr>
              <a:t>抽象类与接口（</a:t>
            </a:r>
            <a:r>
              <a:rPr lang="en-US" altLang="zh-CN" sz="2300">
                <a:solidFill>
                  <a:schemeClr val="tx1">
                    <a:lumMod val="65000"/>
                    <a:lumOff val="35000"/>
                  </a:schemeClr>
                </a:solidFill>
                <a:latin typeface="+mn-ea"/>
              </a:rPr>
              <a:t>Abstract class &amp; Interface</a:t>
            </a:r>
            <a:r>
              <a:rPr lang="zh-CN" altLang="en-US" sz="2300">
                <a:solidFill>
                  <a:schemeClr val="tx1">
                    <a:lumMod val="65000"/>
                    <a:lumOff val="35000"/>
                  </a:schemeClr>
                </a:solidFill>
                <a:latin typeface="+mn-ea"/>
              </a:rPr>
              <a:t>）</a:t>
            </a:r>
            <a:endParaRPr lang="en-US" altLang="zh-CN" sz="2300">
              <a:solidFill>
                <a:schemeClr val="tx1">
                  <a:lumMod val="65000"/>
                  <a:lumOff val="35000"/>
                </a:schemeClr>
              </a:solidFill>
              <a:latin typeface="+mn-ea"/>
            </a:endParaRPr>
          </a:p>
          <a:p>
            <a:pPr marL="0" indent="0">
              <a:lnSpc>
                <a:spcPct val="130000"/>
              </a:lnSpc>
              <a:buNone/>
            </a:pPr>
            <a:r>
              <a:rPr lang="en-US" altLang="zh-CN" sz="2300">
                <a:solidFill>
                  <a:schemeClr val="tx1">
                    <a:lumMod val="65000"/>
                    <a:lumOff val="35000"/>
                  </a:schemeClr>
                </a:solidFill>
                <a:latin typeface="+mn-ea"/>
              </a:rPr>
              <a:t>2.7 </a:t>
            </a:r>
            <a:r>
              <a:rPr lang="en-US" altLang="zh-CN" sz="2300">
                <a:solidFill>
                  <a:schemeClr val="tx1">
                    <a:lumMod val="65000"/>
                    <a:lumOff val="35000"/>
                  </a:schemeClr>
                </a:solidFill>
                <a:latin typeface="+mn-ea"/>
                <a:sym typeface="+mn-ea"/>
              </a:rPr>
              <a:t>Java</a:t>
            </a:r>
            <a:r>
              <a:rPr lang="zh-CN" sz="2300">
                <a:solidFill>
                  <a:schemeClr val="tx1">
                    <a:lumMod val="65000"/>
                    <a:lumOff val="35000"/>
                  </a:schemeClr>
                </a:solidFill>
                <a:latin typeface="+mn-ea"/>
                <a:sym typeface="+mn-ea"/>
              </a:rPr>
              <a:t>新特性</a:t>
            </a:r>
            <a:endParaRPr lang="en-US" altLang="zh-CN" sz="2300">
              <a:solidFill>
                <a:schemeClr val="tx1">
                  <a:lumMod val="65000"/>
                  <a:lumOff val="35000"/>
                </a:schemeClr>
              </a:solidFill>
              <a:latin typeface="+mn-ea"/>
            </a:endParaRPr>
          </a:p>
          <a:p>
            <a:pPr eaLnBrk="1" hangingPunct="1"/>
            <a:endParaRPr lang="en-US" altLang="zh-CN" sz="2300">
              <a:solidFill>
                <a:schemeClr val="tx1">
                  <a:lumMod val="65000"/>
                  <a:lumOff val="35000"/>
                </a:schemeClr>
              </a:solidFill>
              <a:latin typeface="+mn-ea"/>
            </a:endParaRPr>
          </a:p>
        </p:txBody>
      </p:sp>
      <p:sp>
        <p:nvSpPr>
          <p:cNvPr id="2" name="文本占位符 1"/>
          <p:cNvSpPr>
            <a:spLocks noGrp="1"/>
          </p:cNvSpPr>
          <p:nvPr>
            <p:ph type="body" sz="quarter" idx="13"/>
          </p:nvPr>
        </p:nvSpPr>
        <p:spPr/>
        <p:txBody>
          <a:bodyPr/>
          <a:lstStyle/>
          <a:p>
            <a:r>
              <a:rPr lang="zh-CN" altLang="en-US">
                <a:sym typeface="+mn-ea"/>
              </a:rPr>
              <a:t>第二单元</a:t>
            </a:r>
            <a:r>
              <a:rPr lang="en-US" altLang="zh-CN">
                <a:sym typeface="+mn-ea"/>
              </a:rPr>
              <a:t> </a:t>
            </a:r>
            <a:r>
              <a:rPr lang="zh-CN" altLang="en-US">
                <a:sym typeface="+mn-ea"/>
              </a:rPr>
              <a:t>类的实现</a:t>
            </a:r>
            <a:endParaRPr lang="zh-CN" altLang="en-US"/>
          </a:p>
        </p:txBody>
      </p:sp>
      <p:sp>
        <p:nvSpPr>
          <p:cNvPr id="7179" name="AutoShape 11"/>
          <p:cNvSpPr/>
          <p:nvPr/>
        </p:nvSpPr>
        <p:spPr>
          <a:xfrm>
            <a:off x="5568315" y="3926205"/>
            <a:ext cx="2952750" cy="1033780"/>
          </a:xfrm>
          <a:prstGeom prst="cloudCallout">
            <a:avLst>
              <a:gd name="adj1" fmla="val -75763"/>
              <a:gd name="adj2" fmla="val 24262"/>
            </a:avLst>
          </a:prstGeom>
          <a:solidFill>
            <a:schemeClr val="bg2"/>
          </a:solidFill>
          <a:ln w="9525" cap="flat" cmpd="sng">
            <a:solidFill>
              <a:schemeClr val="tx1"/>
            </a:solidFill>
            <a:prstDash val="solid"/>
            <a:round/>
            <a:headEnd type="none" w="med" len="med"/>
            <a:tailEnd type="none" w="med" len="med"/>
          </a:ln>
        </p:spPr>
        <p:txBody>
          <a:bodyPr anchor="t" anchorCtr="0"/>
          <a:lstStyle/>
          <a:p>
            <a:pPr algn="ctr"/>
            <a:r>
              <a:rPr lang="zh-CN" altLang="en-US" sz="2000" b="1" dirty="0">
                <a:latin typeface="等线" panose="02010600030101010101" charset="-122"/>
                <a:ea typeface="等线" panose="02010600030101010101" charset="-122"/>
              </a:rPr>
              <a:t>一对多关联关系的实现</a:t>
            </a:r>
          </a:p>
        </p:txBody>
      </p:sp>
      <p:sp>
        <p:nvSpPr>
          <p:cNvPr id="10" name="日期占位符 9"/>
          <p:cNvSpPr>
            <a:spLocks noGrp="1"/>
          </p:cNvSpPr>
          <p:nvPr>
            <p:ph type="dt" sz="half" idx="10"/>
            <p:custDataLst>
              <p:tags r:id="rId1"/>
            </p:custDataLst>
          </p:nvPr>
        </p:nvSpPr>
        <p:spPr>
          <a:xfrm>
            <a:off x="628650" y="6432550"/>
            <a:ext cx="2057400" cy="365125"/>
          </a:xfrm>
        </p:spPr>
        <p:txBody>
          <a:bodyPr/>
          <a:lstStyle/>
          <a:p>
            <a:fld id="{8BEB6EB5-CC0D-C94C-91B9-9EA1B45E848E}" type="datetime1">
              <a:rPr kumimoji="1" lang="zh-CN" altLang="en-US" smtClean="0"/>
              <a:t>2024/10/16</a:t>
            </a:fld>
            <a:endParaRPr kumimoji="1" lang="zh-CN" altLang="en-US"/>
          </a:p>
        </p:txBody>
      </p:sp>
      <p:sp>
        <p:nvSpPr>
          <p:cNvPr id="3" name="页脚占位符 2"/>
          <p:cNvSpPr>
            <a:spLocks noGrp="1"/>
          </p:cNvSpPr>
          <p:nvPr>
            <p:ph type="ftr" sz="quarter" idx="11"/>
            <p:custDataLst>
              <p:tags r:id="rId2"/>
            </p:custDataLst>
          </p:nvPr>
        </p:nvSpPr>
        <p:spPr>
          <a:xfrm>
            <a:off x="3028950" y="6432550"/>
            <a:ext cx="3086100" cy="365125"/>
          </a:xfrm>
        </p:spPr>
        <p:txBody>
          <a:bodyPr/>
          <a:lstStyle/>
          <a:p>
            <a:r>
              <a:rPr kumimoji="1" lang="zh-CN" altLang="en-US" dirty="0"/>
              <a:t>西北工业大学软件学院</a:t>
            </a:r>
          </a:p>
        </p:txBody>
      </p:sp>
      <p:sp>
        <p:nvSpPr>
          <p:cNvPr id="16" name="灯片编号占位符 15"/>
          <p:cNvSpPr>
            <a:spLocks noGrp="1"/>
          </p:cNvSpPr>
          <p:nvPr>
            <p:ph type="sldNum" sz="quarter" idx="12"/>
            <p:custDataLst>
              <p:tags r:id="rId3"/>
            </p:custDataLst>
          </p:nvPr>
        </p:nvSpPr>
        <p:spPr>
          <a:xfrm>
            <a:off x="6457950" y="6432550"/>
            <a:ext cx="2057400" cy="365125"/>
          </a:xfrm>
        </p:spPr>
        <p:txBody>
          <a:bodyPr/>
          <a:lstStyle/>
          <a:p>
            <a:fld id="{5A1A6423-77BD-D842-A714-25250E903C41}" type="slidenum">
              <a:rPr kumimoji="1" lang="zh-CN" altLang="en-US" smtClean="0"/>
              <a:t>154</a:t>
            </a:fld>
            <a:endParaRPr kumimoji="1"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6" fill="hold" grpId="0" nodeType="clickEffect">
                                  <p:stCondLst>
                                    <p:cond delay="0"/>
                                  </p:stCondLst>
                                  <p:childTnLst>
                                    <p:set>
                                      <p:cBhvr>
                                        <p:cTn id="6" dur="1" fill="hold">
                                          <p:stCondLst>
                                            <p:cond delay="0"/>
                                          </p:stCondLst>
                                        </p:cTn>
                                        <p:tgtEl>
                                          <p:spTgt spid="7179"/>
                                        </p:tgtEl>
                                        <p:attrNameLst>
                                          <p:attrName>style.visibility</p:attrName>
                                        </p:attrNameLst>
                                      </p:cBhvr>
                                      <p:to>
                                        <p:strVal val="visible"/>
                                      </p:to>
                                    </p:set>
                                    <p:animEffect transition="in" filter="barn(inHorizontal)">
                                      <p:cBhvr>
                                        <p:cTn id="7" dur="500"/>
                                        <p:tgtEl>
                                          <p:spTgt spid="71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9" grpId="0" bldLvl="0" animBg="1"/>
    </p:bld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内容占位符 7"/>
          <p:cNvSpPr>
            <a:spLocks noGrp="1"/>
          </p:cNvSpPr>
          <p:nvPr>
            <p:ph idx="1"/>
          </p:nvPr>
        </p:nvSpPr>
        <p:spPr/>
        <p:txBody>
          <a:bodyPr/>
          <a:lstStyle/>
          <a:p>
            <a:r>
              <a:rPr lang="zh-CN" altLang="en-US">
                <a:solidFill>
                  <a:srgbClr val="034EA2"/>
                </a:solidFill>
                <a:effectLst/>
              </a:rPr>
              <a:t>本节培养目标</a:t>
            </a:r>
            <a:endParaRPr lang="zh-CN" altLang="en-US" sz="2400">
              <a:solidFill>
                <a:srgbClr val="034EA2"/>
              </a:solidFill>
              <a:effectLst/>
            </a:endParaRPr>
          </a:p>
        </p:txBody>
      </p:sp>
      <p:sp>
        <p:nvSpPr>
          <p:cNvPr id="9" name="标题 8"/>
          <p:cNvSpPr>
            <a:spLocks noGrp="1"/>
          </p:cNvSpPr>
          <p:nvPr>
            <p:ph type="title"/>
          </p:nvPr>
        </p:nvSpPr>
        <p:spPr/>
        <p:txBody>
          <a:bodyPr/>
          <a:lstStyle/>
          <a:p>
            <a:r>
              <a:rPr lang="en-US" altLang="zh-CN">
                <a:sym typeface="+mn-ea"/>
              </a:rPr>
              <a:t>2.5 Java</a:t>
            </a:r>
            <a:r>
              <a:rPr lang="zh-CN" altLang="en-US">
                <a:sym typeface="+mn-ea"/>
              </a:rPr>
              <a:t>容器类</a:t>
            </a:r>
            <a:r>
              <a:rPr lang="en-US" altLang="zh-CN">
                <a:sym typeface="+mn-ea"/>
              </a:rPr>
              <a:t> </a:t>
            </a:r>
          </a:p>
        </p:txBody>
      </p:sp>
      <p:sp>
        <p:nvSpPr>
          <p:cNvPr id="5" name="日期占位符 4"/>
          <p:cNvSpPr>
            <a:spLocks noGrp="1"/>
          </p:cNvSpPr>
          <p:nvPr>
            <p:ph type="dt" sz="half" idx="10"/>
          </p:nvPr>
        </p:nvSpPr>
        <p:spPr/>
        <p:txBody>
          <a:bodyPr/>
          <a:lstStyle/>
          <a:p>
            <a:fld id="{8BEB6EB5-CC0D-C94C-91B9-9EA1B45E848E}" type="datetime1">
              <a:rPr kumimoji="1" lang="zh-CN" altLang="en-US" smtClean="0"/>
              <a:t>2024/10/16</a:t>
            </a:fld>
            <a:endParaRPr kumimoji="1" lang="zh-CN" altLang="en-US" sz="900"/>
          </a:p>
        </p:txBody>
      </p:sp>
      <p:sp>
        <p:nvSpPr>
          <p:cNvPr id="6" name="页脚占位符 5"/>
          <p:cNvSpPr>
            <a:spLocks noGrp="1"/>
          </p:cNvSpPr>
          <p:nvPr>
            <p:ph type="ftr" sz="quarter" idx="11"/>
          </p:nvPr>
        </p:nvSpPr>
        <p:spPr/>
        <p:txBody>
          <a:bodyPr/>
          <a:lstStyle/>
          <a:p>
            <a:r>
              <a:rPr kumimoji="1" lang="zh-CN" altLang="en-US" dirty="0"/>
              <a:t>西北工业大学软件学院</a:t>
            </a:r>
            <a:endParaRPr kumimoji="1" lang="zh-CN" altLang="en-US" sz="900" dirty="0"/>
          </a:p>
        </p:txBody>
      </p:sp>
      <p:sp>
        <p:nvSpPr>
          <p:cNvPr id="7" name="灯片编号占位符 6"/>
          <p:cNvSpPr>
            <a:spLocks noGrp="1"/>
          </p:cNvSpPr>
          <p:nvPr>
            <p:ph type="sldNum" sz="quarter" idx="12"/>
          </p:nvPr>
        </p:nvSpPr>
        <p:spPr/>
        <p:txBody>
          <a:bodyPr/>
          <a:lstStyle/>
          <a:p>
            <a:fld id="{5A1A6423-77BD-D842-A714-25250E903C41}" type="slidenum">
              <a:rPr kumimoji="1" lang="zh-CN" altLang="en-US" smtClean="0"/>
              <a:t>155</a:t>
            </a:fld>
            <a:endParaRPr kumimoji="1" lang="zh-CN" altLang="en-US" sz="900"/>
          </a:p>
        </p:txBody>
      </p:sp>
      <p:sp>
        <p:nvSpPr>
          <p:cNvPr id="2" name="卷形: 水平 1"/>
          <p:cNvSpPr/>
          <p:nvPr>
            <p:custDataLst>
              <p:tags r:id="rId1"/>
            </p:custDataLst>
          </p:nvPr>
        </p:nvSpPr>
        <p:spPr>
          <a:xfrm>
            <a:off x="628650" y="1433830"/>
            <a:ext cx="7743825" cy="4744720"/>
          </a:xfrm>
          <a:prstGeom prst="horizontalScroll">
            <a:avLst>
              <a:gd name="adj" fmla="val 12500"/>
            </a:avLst>
          </a:prstGeom>
          <a:noFill/>
          <a:ln w="25400" cap="flat" cmpd="sng">
            <a:solidFill>
              <a:schemeClr val="hlink"/>
            </a:solidFill>
            <a:prstDash val="sysDot"/>
            <a:round/>
            <a:headEnd type="none" w="med" len="med"/>
            <a:tailEnd type="none" w="med" len="med"/>
          </a:ln>
        </p:spPr>
        <p:txBody>
          <a:bodyPr anchor="t" anchorCtr="0"/>
          <a:lstStyle/>
          <a:p>
            <a:pPr marL="469900" indent="-469900">
              <a:lnSpc>
                <a:spcPct val="75000"/>
              </a:lnSpc>
              <a:spcBef>
                <a:spcPct val="20000"/>
              </a:spcBef>
              <a:buClr>
                <a:schemeClr val="accent2"/>
              </a:buClr>
              <a:buFont typeface="Wingdings" panose="05000000000000000000" pitchFamily="2" charset="2"/>
            </a:pPr>
            <a:endParaRPr lang="zh-CN" altLang="en-US" b="1" dirty="0">
              <a:latin typeface="Times New Roman" panose="02020603050405020304" pitchFamily="18" charset="0"/>
              <a:ea typeface="宋体" panose="02010600030101010101" pitchFamily="2" charset="-122"/>
            </a:endParaRPr>
          </a:p>
        </p:txBody>
      </p:sp>
      <p:sp>
        <p:nvSpPr>
          <p:cNvPr id="3" name="矩形 2"/>
          <p:cNvSpPr/>
          <p:nvPr>
            <p:custDataLst>
              <p:tags r:id="rId2"/>
            </p:custDataLst>
          </p:nvPr>
        </p:nvSpPr>
        <p:spPr>
          <a:xfrm>
            <a:off x="977900" y="2193290"/>
            <a:ext cx="7188200" cy="2481580"/>
          </a:xfrm>
          <a:prstGeom prst="rect">
            <a:avLst/>
          </a:prstGeom>
        </p:spPr>
        <p:txBody>
          <a:bodyPr wrap="square">
            <a:noAutofit/>
          </a:bodyPr>
          <a:lstStyle/>
          <a:p>
            <a:pPr marL="971550" lvl="1" indent="-514350">
              <a:lnSpc>
                <a:spcPct val="130000"/>
              </a:lnSpc>
              <a:buAutoNum type="arabicPeriod"/>
            </a:pPr>
            <a:r>
              <a:rPr lang="zh-CN" sz="2400" b="1">
                <a:latin typeface="等线" panose="02010600030101010101" charset="-122"/>
                <a:ea typeface="等线" panose="02010600030101010101" charset="-122"/>
                <a:cs typeface="等线" panose="02010600030101010101" charset="-122"/>
              </a:rPr>
              <a:t>掌握</a:t>
            </a:r>
            <a:r>
              <a:rPr lang="en-US" altLang="zh-CN" sz="2400" b="1">
                <a:latin typeface="等线" panose="02010600030101010101" charset="-122"/>
                <a:ea typeface="等线" panose="02010600030101010101" charset="-122"/>
                <a:cs typeface="等线" panose="02010600030101010101" charset="-122"/>
              </a:rPr>
              <a:t>Java</a:t>
            </a:r>
            <a:r>
              <a:rPr lang="zh-CN" altLang="en-US" sz="2400" b="1">
                <a:latin typeface="等线" panose="02010600030101010101" charset="-122"/>
                <a:ea typeface="等线" panose="02010600030101010101" charset="-122"/>
                <a:cs typeface="等线" panose="02010600030101010101" charset="-122"/>
              </a:rPr>
              <a:t>常用的集合类：</a:t>
            </a:r>
            <a:r>
              <a:rPr lang="en-US" altLang="zh-CN" sz="2400" b="1">
                <a:latin typeface="等线" panose="02010600030101010101" charset="-122"/>
                <a:ea typeface="等线" panose="02010600030101010101" charset="-122"/>
                <a:cs typeface="等线" panose="02010600030101010101" charset="-122"/>
              </a:rPr>
              <a:t>List</a:t>
            </a:r>
            <a:r>
              <a:rPr lang="zh-CN" altLang="en-US" sz="2400" b="1">
                <a:latin typeface="等线" panose="02010600030101010101" charset="-122"/>
                <a:ea typeface="等线" panose="02010600030101010101" charset="-122"/>
                <a:cs typeface="等线" panose="02010600030101010101" charset="-122"/>
              </a:rPr>
              <a:t>、</a:t>
            </a:r>
            <a:r>
              <a:rPr lang="en-US" altLang="zh-CN" sz="2400" b="1">
                <a:latin typeface="等线" panose="02010600030101010101" charset="-122"/>
                <a:ea typeface="等线" panose="02010600030101010101" charset="-122"/>
                <a:cs typeface="等线" panose="02010600030101010101" charset="-122"/>
              </a:rPr>
              <a:t>Set</a:t>
            </a:r>
            <a:r>
              <a:rPr lang="zh-CN" altLang="en-US" sz="2400" b="1">
                <a:latin typeface="等线" panose="02010600030101010101" charset="-122"/>
                <a:ea typeface="等线" panose="02010600030101010101" charset="-122"/>
                <a:cs typeface="等线" panose="02010600030101010101" charset="-122"/>
              </a:rPr>
              <a:t>、</a:t>
            </a:r>
            <a:r>
              <a:rPr lang="en-US" altLang="zh-CN" sz="2400" b="1">
                <a:latin typeface="等线" panose="02010600030101010101" charset="-122"/>
                <a:ea typeface="等线" panose="02010600030101010101" charset="-122"/>
                <a:cs typeface="等线" panose="02010600030101010101" charset="-122"/>
              </a:rPr>
              <a:t>Map</a:t>
            </a:r>
            <a:r>
              <a:rPr lang="zh-CN" altLang="en-US" sz="2400" b="1">
                <a:latin typeface="等线" panose="02010600030101010101" charset="-122"/>
                <a:ea typeface="等线" panose="02010600030101010101" charset="-122"/>
                <a:cs typeface="等线" panose="02010600030101010101" charset="-122"/>
              </a:rPr>
              <a:t>等</a:t>
            </a:r>
            <a:endParaRPr lang="en-US" altLang="zh-CN" sz="2400" b="1">
              <a:latin typeface="等线" panose="02010600030101010101" charset="-122"/>
              <a:ea typeface="等线" panose="02010600030101010101" charset="-122"/>
              <a:cs typeface="等线" panose="02010600030101010101" charset="-122"/>
            </a:endParaRPr>
          </a:p>
          <a:p>
            <a:pPr marL="971550" lvl="1" indent="-514350">
              <a:lnSpc>
                <a:spcPct val="130000"/>
              </a:lnSpc>
              <a:buAutoNum type="arabicPeriod"/>
            </a:pPr>
            <a:r>
              <a:rPr lang="zh-CN" sz="2400" b="1">
                <a:latin typeface="等线" panose="02010600030101010101" charset="-122"/>
                <a:ea typeface="等线" panose="02010600030101010101" charset="-122"/>
                <a:cs typeface="等线" panose="02010600030101010101" charset="-122"/>
                <a:sym typeface="+mn-ea"/>
              </a:rPr>
              <a:t>掌握</a:t>
            </a:r>
            <a:r>
              <a:rPr lang="en-US" altLang="zh-CN" sz="2400" b="1">
                <a:latin typeface="等线" panose="02010600030101010101" charset="-122"/>
                <a:ea typeface="等线" panose="02010600030101010101" charset="-122"/>
                <a:cs typeface="等线" panose="02010600030101010101" charset="-122"/>
                <a:sym typeface="+mn-ea"/>
              </a:rPr>
              <a:t>Java</a:t>
            </a:r>
            <a:r>
              <a:rPr lang="zh-CN" altLang="en-US" sz="2400" b="1">
                <a:latin typeface="等线" panose="02010600030101010101" charset="-122"/>
                <a:ea typeface="等线" panose="02010600030101010101" charset="-122"/>
                <a:cs typeface="等线" panose="02010600030101010101" charset="-122"/>
                <a:sym typeface="+mn-ea"/>
              </a:rPr>
              <a:t>数据的使用</a:t>
            </a:r>
          </a:p>
          <a:p>
            <a:pPr marL="971550" lvl="1" indent="-514350">
              <a:lnSpc>
                <a:spcPct val="130000"/>
              </a:lnSpc>
              <a:buAutoNum type="arabicPeriod"/>
            </a:pPr>
            <a:r>
              <a:rPr lang="zh-CN" altLang="en-US" sz="2400" b="1">
                <a:latin typeface="等线" panose="02010600030101010101" charset="-122"/>
                <a:ea typeface="等线" panose="02010600030101010101" charset="-122"/>
                <a:cs typeface="等线" panose="02010600030101010101" charset="-122"/>
                <a:sym typeface="+mn-ea"/>
              </a:rPr>
              <a:t>一对多关系的</a:t>
            </a:r>
            <a:r>
              <a:rPr lang="en-US" altLang="zh-CN" sz="2400" b="1">
                <a:latin typeface="等线" panose="02010600030101010101" charset="-122"/>
                <a:ea typeface="等线" panose="02010600030101010101" charset="-122"/>
                <a:cs typeface="等线" panose="02010600030101010101" charset="-122"/>
                <a:sym typeface="+mn-ea"/>
              </a:rPr>
              <a:t>Java</a:t>
            </a:r>
            <a:r>
              <a:rPr lang="zh-CN" altLang="en-US" sz="2400" b="1">
                <a:latin typeface="等线" panose="02010600030101010101" charset="-122"/>
                <a:ea typeface="等线" panose="02010600030101010101" charset="-122"/>
                <a:cs typeface="等线" panose="02010600030101010101" charset="-122"/>
                <a:sym typeface="+mn-ea"/>
              </a:rPr>
              <a:t>代码实现</a:t>
            </a:r>
            <a:endParaRPr lang="en-US" altLang="zh-CN" sz="2400" b="1">
              <a:latin typeface="等线" panose="02010600030101010101" charset="-122"/>
              <a:ea typeface="等线" panose="02010600030101010101" charset="-122"/>
              <a:cs typeface="等线" panose="02010600030101010101" charset="-122"/>
            </a:endParaRPr>
          </a:p>
          <a:p>
            <a:pPr marL="971550" lvl="1" indent="-514350">
              <a:lnSpc>
                <a:spcPct val="130000"/>
              </a:lnSpc>
              <a:buAutoNum type="arabicPeriod"/>
            </a:pPr>
            <a:endParaRPr lang="zh-CN" altLang="en-US" sz="2400" b="1" kern="100" noProof="0" dirty="0">
              <a:ln>
                <a:noFill/>
              </a:ln>
              <a:effectLst/>
              <a:uLnTx/>
              <a:uFillTx/>
              <a:latin typeface="等线" panose="02010600030101010101" charset="-122"/>
              <a:ea typeface="等线" panose="02010600030101010101" charset="-122"/>
              <a:cs typeface="等线" panose="02010600030101010101" charset="-122"/>
              <a:sym typeface="+mn-ea"/>
            </a:endParaRPr>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内容占位符 7"/>
          <p:cNvSpPr>
            <a:spLocks noGrp="1"/>
          </p:cNvSpPr>
          <p:nvPr>
            <p:ph idx="1"/>
          </p:nvPr>
        </p:nvSpPr>
        <p:spPr/>
        <p:txBody>
          <a:bodyPr>
            <a:normAutofit fontScale="60000"/>
          </a:bodyPr>
          <a:lstStyle/>
          <a:p>
            <a:pPr>
              <a:lnSpc>
                <a:spcPct val="110000"/>
              </a:lnSpc>
            </a:pPr>
            <a:r>
              <a:rPr lang="en-US" altLang="zh-CN" sz="4700">
                <a:solidFill>
                  <a:srgbClr val="034DA0"/>
                </a:solidFill>
                <a:latin typeface="等线" panose="02010600030101010101" charset="-122"/>
                <a:ea typeface="等线" panose="02010600030101010101" charset="-122"/>
                <a:cs typeface="等线" panose="02010600030101010101" charset="-122"/>
              </a:rPr>
              <a:t>Java</a:t>
            </a:r>
            <a:r>
              <a:rPr lang="zh-CN" altLang="en-US" sz="4700">
                <a:solidFill>
                  <a:srgbClr val="034DA0"/>
                </a:solidFill>
                <a:latin typeface="等线" panose="02010600030101010101" charset="-122"/>
                <a:ea typeface="等线" panose="02010600030101010101" charset="-122"/>
                <a:cs typeface="等线" panose="02010600030101010101" charset="-122"/>
              </a:rPr>
              <a:t>容器类</a:t>
            </a:r>
          </a:p>
          <a:p>
            <a:pPr>
              <a:lnSpc>
                <a:spcPct val="140000"/>
              </a:lnSpc>
            </a:pPr>
            <a:r>
              <a:rPr lang="zh-CN" altLang="en-US" sz="3300"/>
              <a:t>程序设计中，数组的长度往往是固定的，但有时并不能确定有多少个对象需要管理，因此，</a:t>
            </a:r>
            <a:r>
              <a:rPr lang="en-US" altLang="zh-CN" sz="3300"/>
              <a:t>Java</a:t>
            </a:r>
            <a:r>
              <a:rPr lang="zh-CN" altLang="en-US" sz="3300"/>
              <a:t>标准类库中提供了一套容器类库（包含在</a:t>
            </a:r>
            <a:r>
              <a:rPr lang="en-US" altLang="zh-CN" sz="3300"/>
              <a:t>java.util</a:t>
            </a:r>
            <a:r>
              <a:rPr lang="zh-CN" altLang="en-US" sz="3300"/>
              <a:t>包中）用以解决该问题，包括</a:t>
            </a:r>
            <a:r>
              <a:rPr lang="en-US" altLang="zh-CN" sz="3300"/>
              <a:t>Collection&lt;E&gt;</a:t>
            </a:r>
            <a:r>
              <a:rPr lang="zh-CN" altLang="en-US" sz="3300"/>
              <a:t>和</a:t>
            </a:r>
            <a:r>
              <a:rPr lang="en-US" altLang="zh-CN" sz="3300"/>
              <a:t>Map&lt;K,V&gt;</a:t>
            </a:r>
            <a:r>
              <a:rPr lang="zh-CN" altLang="en-US" sz="3300"/>
              <a:t>两类容器</a:t>
            </a:r>
            <a:endParaRPr lang="en-US" altLang="zh-CN"/>
          </a:p>
          <a:p>
            <a:pPr>
              <a:lnSpc>
                <a:spcPct val="130000"/>
              </a:lnSpc>
            </a:pPr>
            <a:r>
              <a:rPr lang="en-US" altLang="zh-CN" sz="3300"/>
              <a:t>Collection&lt;E&gt;</a:t>
            </a:r>
            <a:r>
              <a:rPr lang="zh-CN" altLang="en-US" sz="3300"/>
              <a:t>，其内的每个位置仅持有一个元素，提供了</a:t>
            </a:r>
            <a:r>
              <a:rPr lang="en-US" altLang="zh-CN" sz="3300"/>
              <a:t>add()</a:t>
            </a:r>
            <a:r>
              <a:rPr lang="zh-CN" altLang="en-US" sz="3300"/>
              <a:t>方法添加元素，这一类型包括：</a:t>
            </a:r>
          </a:p>
          <a:p>
            <a:pPr lvl="1">
              <a:lnSpc>
                <a:spcPct val="130000"/>
              </a:lnSpc>
            </a:pPr>
            <a:r>
              <a:rPr lang="en-US" altLang="zh-CN" sz="3000"/>
              <a:t>List&lt;E&gt;：</a:t>
            </a:r>
            <a:r>
              <a:rPr lang="zh-CN" altLang="en-US" sz="3000"/>
              <a:t>列表，以特定次序存储一组元素；例如</a:t>
            </a:r>
            <a:r>
              <a:rPr lang="en-US" altLang="zh-CN" sz="3000"/>
              <a:t>ArrayList，LinkedList</a:t>
            </a:r>
          </a:p>
          <a:p>
            <a:pPr lvl="1">
              <a:lnSpc>
                <a:spcPct val="130000"/>
              </a:lnSpc>
            </a:pPr>
            <a:r>
              <a:rPr lang="en-US" altLang="zh-CN" sz="3000"/>
              <a:t>Set&lt;E&gt;：</a:t>
            </a:r>
            <a:r>
              <a:rPr lang="zh-CN" altLang="en-US" sz="3000"/>
              <a:t>集合，元素存储无序，且不得重复</a:t>
            </a:r>
          </a:p>
          <a:p>
            <a:r>
              <a:rPr lang="en-US" altLang="zh-CN" sz="3300"/>
              <a:t>Map&lt;K,V&gt;</a:t>
            </a:r>
            <a:r>
              <a:rPr lang="zh-CN" altLang="en-US" sz="3300"/>
              <a:t>，所持有的则是一组成对的</a:t>
            </a:r>
            <a:r>
              <a:rPr lang="en-US" altLang="zh-CN" sz="3300"/>
              <a:t>key-value(</a:t>
            </a:r>
            <a:r>
              <a:rPr lang="zh-CN" altLang="en-US" sz="3300"/>
              <a:t>键-值对)，提供了</a:t>
            </a:r>
            <a:r>
              <a:rPr lang="en-US" altLang="zh-CN" sz="3300"/>
              <a:t>put( )</a:t>
            </a:r>
            <a:r>
              <a:rPr lang="zh-CN" altLang="en-US" sz="3300"/>
              <a:t>方法添加元素，</a:t>
            </a:r>
            <a:r>
              <a:rPr lang="en-US" altLang="zh-CN" sz="3300"/>
              <a:t>get()</a:t>
            </a:r>
            <a:r>
              <a:rPr lang="zh-CN" altLang="en-US" sz="3300"/>
              <a:t>方法通过</a:t>
            </a:r>
            <a:r>
              <a:rPr lang="en-US" altLang="zh-CN" sz="3300"/>
              <a:t>key</a:t>
            </a:r>
            <a:r>
              <a:rPr lang="zh-CN" altLang="en-US" sz="3300"/>
              <a:t>值返回</a:t>
            </a:r>
            <a:r>
              <a:rPr lang="en-US" altLang="zh-CN" sz="3300"/>
              <a:t>value</a:t>
            </a:r>
            <a:r>
              <a:rPr lang="zh-CN" altLang="en-US" sz="3300"/>
              <a:t>。</a:t>
            </a:r>
          </a:p>
        </p:txBody>
      </p:sp>
      <p:sp>
        <p:nvSpPr>
          <p:cNvPr id="9" name="标题 8"/>
          <p:cNvSpPr>
            <a:spLocks noGrp="1"/>
          </p:cNvSpPr>
          <p:nvPr>
            <p:ph type="title"/>
          </p:nvPr>
        </p:nvSpPr>
        <p:spPr/>
        <p:txBody>
          <a:bodyPr/>
          <a:lstStyle/>
          <a:p>
            <a:r>
              <a:rPr lang="en-US" altLang="zh-CN"/>
              <a:t>2.5.1 Java</a:t>
            </a:r>
            <a:r>
              <a:rPr lang="zh-CN" altLang="en-US"/>
              <a:t>容器类概述</a:t>
            </a:r>
            <a:r>
              <a:rPr lang="en-US" altLang="zh-CN"/>
              <a:t> </a:t>
            </a:r>
            <a:r>
              <a:rPr lang="en-US" altLang="zh-CN" sz="2400"/>
              <a:t>1/4</a:t>
            </a:r>
          </a:p>
        </p:txBody>
      </p:sp>
      <p:sp>
        <p:nvSpPr>
          <p:cNvPr id="2" name="日期占位符 1"/>
          <p:cNvSpPr>
            <a:spLocks noGrp="1"/>
          </p:cNvSpPr>
          <p:nvPr>
            <p:ph type="dt" sz="half" idx="10"/>
            <p:custDataLst>
              <p:tags r:id="rId1"/>
            </p:custDataLst>
          </p:nvPr>
        </p:nvSpPr>
        <p:spPr/>
        <p:txBody>
          <a:bodyPr/>
          <a:lstStyle/>
          <a:p>
            <a:fld id="{8BEB6EB5-CC0D-C94C-91B9-9EA1B45E848E}" type="datetime1">
              <a:rPr kumimoji="1" lang="zh-CN" altLang="en-US" smtClean="0"/>
              <a:t>2024/10/16</a:t>
            </a:fld>
            <a:endParaRPr kumimoji="1" lang="zh-CN" altLang="en-US" sz="900"/>
          </a:p>
        </p:txBody>
      </p:sp>
      <p:sp>
        <p:nvSpPr>
          <p:cNvPr id="3" name="页脚占位符 2"/>
          <p:cNvSpPr>
            <a:spLocks noGrp="1"/>
          </p:cNvSpPr>
          <p:nvPr>
            <p:ph type="ftr" sz="quarter" idx="11"/>
            <p:custDataLst>
              <p:tags r:id="rId2"/>
            </p:custDataLst>
          </p:nvPr>
        </p:nvSpPr>
        <p:spPr/>
        <p:txBody>
          <a:bodyPr/>
          <a:lstStyle/>
          <a:p>
            <a:r>
              <a:rPr kumimoji="1" lang="zh-CN" altLang="en-US" dirty="0"/>
              <a:t>西北工业大学软件学院</a:t>
            </a:r>
            <a:endParaRPr kumimoji="1" lang="zh-CN" altLang="en-US" sz="900" dirty="0"/>
          </a:p>
        </p:txBody>
      </p:sp>
      <p:sp>
        <p:nvSpPr>
          <p:cNvPr id="4" name="灯片编号占位符 3"/>
          <p:cNvSpPr>
            <a:spLocks noGrp="1"/>
          </p:cNvSpPr>
          <p:nvPr>
            <p:ph type="sldNum" sz="quarter" idx="12"/>
            <p:custDataLst>
              <p:tags r:id="rId3"/>
            </p:custDataLst>
          </p:nvPr>
        </p:nvSpPr>
        <p:spPr/>
        <p:txBody>
          <a:bodyPr/>
          <a:lstStyle/>
          <a:p>
            <a:fld id="{5A1A6423-77BD-D842-A714-25250E903C41}" type="slidenum">
              <a:rPr kumimoji="1" lang="zh-CN" altLang="en-US" smtClean="0"/>
              <a:t>156</a:t>
            </a:fld>
            <a:endParaRPr kumimoji="1" lang="zh-CN" altLang="en-US" sz="900"/>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endParaRPr lang="zh-CN" altLang="en-US"/>
          </a:p>
        </p:txBody>
      </p:sp>
      <p:sp>
        <p:nvSpPr>
          <p:cNvPr id="3" name="标题 2"/>
          <p:cNvSpPr>
            <a:spLocks noGrp="1"/>
          </p:cNvSpPr>
          <p:nvPr>
            <p:ph type="title"/>
          </p:nvPr>
        </p:nvSpPr>
        <p:spPr/>
        <p:txBody>
          <a:bodyPr/>
          <a:lstStyle/>
          <a:p>
            <a:r>
              <a:rPr lang="en-US" altLang="zh-CN">
                <a:sym typeface="+mn-ea"/>
              </a:rPr>
              <a:t>2.5.1 Java</a:t>
            </a:r>
            <a:r>
              <a:rPr lang="zh-CN" altLang="en-US">
                <a:sym typeface="+mn-ea"/>
              </a:rPr>
              <a:t>容器类概述</a:t>
            </a:r>
            <a:r>
              <a:rPr lang="en-US" altLang="zh-CN">
                <a:sym typeface="+mn-ea"/>
              </a:rPr>
              <a:t> </a:t>
            </a:r>
            <a:r>
              <a:rPr lang="en-US" altLang="zh-CN" sz="2400">
                <a:sym typeface="+mn-ea"/>
              </a:rPr>
              <a:t>2/4</a:t>
            </a:r>
          </a:p>
        </p:txBody>
      </p:sp>
      <p:sp>
        <p:nvSpPr>
          <p:cNvPr id="4" name="日期占位符 3"/>
          <p:cNvSpPr>
            <a:spLocks noGrp="1"/>
          </p:cNvSpPr>
          <p:nvPr>
            <p:ph type="dt" sz="half" idx="10"/>
          </p:nvPr>
        </p:nvSpPr>
        <p:spPr/>
        <p:txBody>
          <a:bodyPr/>
          <a:lstStyle/>
          <a:p>
            <a:fld id="{8BEB6EB5-CC0D-C94C-91B9-9EA1B45E848E}" type="datetime1">
              <a:rPr kumimoji="1" lang="zh-CN" altLang="en-US" smtClean="0"/>
              <a:t>2024/10/16</a:t>
            </a:fld>
            <a:endParaRPr kumimoji="1" lang="zh-CN" altLang="en-US" sz="900"/>
          </a:p>
        </p:txBody>
      </p:sp>
      <p:sp>
        <p:nvSpPr>
          <p:cNvPr id="5" name="页脚占位符 4"/>
          <p:cNvSpPr>
            <a:spLocks noGrp="1"/>
          </p:cNvSpPr>
          <p:nvPr>
            <p:ph type="ftr" sz="quarter" idx="11"/>
          </p:nvPr>
        </p:nvSpPr>
        <p:spPr/>
        <p:txBody>
          <a:bodyPr/>
          <a:lstStyle/>
          <a:p>
            <a:r>
              <a:rPr kumimoji="1" lang="zh-CN" altLang="en-US" dirty="0"/>
              <a:t>西北工业大学软件学院</a:t>
            </a:r>
            <a:endParaRPr kumimoji="1" lang="zh-CN" altLang="en-US" sz="900" dirty="0"/>
          </a:p>
        </p:txBody>
      </p:sp>
      <p:sp>
        <p:nvSpPr>
          <p:cNvPr id="6" name="灯片编号占位符 5"/>
          <p:cNvSpPr>
            <a:spLocks noGrp="1"/>
          </p:cNvSpPr>
          <p:nvPr>
            <p:ph type="sldNum" sz="quarter" idx="12"/>
          </p:nvPr>
        </p:nvSpPr>
        <p:spPr/>
        <p:txBody>
          <a:bodyPr/>
          <a:lstStyle/>
          <a:p>
            <a:fld id="{5A1A6423-77BD-D842-A714-25250E903C41}" type="slidenum">
              <a:rPr kumimoji="1" lang="zh-CN" altLang="en-US" smtClean="0"/>
              <a:t>157</a:t>
            </a:fld>
            <a:endParaRPr kumimoji="1" lang="zh-CN" altLang="en-US" sz="900"/>
          </a:p>
        </p:txBody>
      </p:sp>
      <p:pic>
        <p:nvPicPr>
          <p:cNvPr id="12290" name="Picture 4"/>
          <p:cNvPicPr>
            <a:picLocks noChangeAspect="1"/>
          </p:cNvPicPr>
          <p:nvPr>
            <p:custDataLst>
              <p:tags r:id="rId1"/>
            </p:custDataLst>
          </p:nvPr>
        </p:nvPicPr>
        <p:blipFill>
          <a:blip r:embed="rId3"/>
          <a:srcRect l="1682" t="11040" r="1294" b="1309"/>
          <a:stretch>
            <a:fillRect/>
          </a:stretch>
        </p:blipFill>
        <p:spPr>
          <a:xfrm>
            <a:off x="265430" y="1193800"/>
            <a:ext cx="8612505" cy="5165090"/>
          </a:xfrm>
          <a:prstGeom prst="rect">
            <a:avLst/>
          </a:prstGeom>
          <a:noFill/>
          <a:ln w="9525">
            <a:noFill/>
          </a:ln>
        </p:spPr>
      </p:pic>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a:lnSpc>
                <a:spcPct val="130000"/>
              </a:lnSpc>
            </a:pPr>
            <a:r>
              <a:rPr lang="en-US" altLang="zh-CN" sz="2400">
                <a:solidFill>
                  <a:srgbClr val="034DA0"/>
                </a:solidFill>
              </a:rPr>
              <a:t>Iterable</a:t>
            </a:r>
            <a:r>
              <a:rPr lang="zh-CN" altLang="en-US" sz="2400">
                <a:solidFill>
                  <a:srgbClr val="034DA0"/>
                </a:solidFill>
              </a:rPr>
              <a:t>接口</a:t>
            </a:r>
            <a:r>
              <a:rPr lang="zh-CN" altLang="en-US" sz="2400"/>
              <a:t>，可迭代的，所有集合都是可迭代的，即可遍历，</a:t>
            </a:r>
            <a:r>
              <a:rPr lang="en-US" altLang="zh-CN" sz="2400"/>
              <a:t>Collection</a:t>
            </a:r>
            <a:r>
              <a:rPr lang="zh-CN" altLang="en-US" sz="2400"/>
              <a:t>接口继承自</a:t>
            </a:r>
            <a:r>
              <a:rPr lang="en-US" altLang="zh-CN" sz="2400"/>
              <a:t>Iterable</a:t>
            </a:r>
            <a:r>
              <a:rPr lang="zh-CN" altLang="en-US" sz="2400"/>
              <a:t>接口</a:t>
            </a:r>
          </a:p>
          <a:p>
            <a:pPr>
              <a:lnSpc>
                <a:spcPct val="130000"/>
              </a:lnSpc>
            </a:pPr>
            <a:r>
              <a:rPr lang="en-US" altLang="zh-CN" sz="2400">
                <a:solidFill>
                  <a:srgbClr val="034DA0"/>
                </a:solidFill>
              </a:rPr>
              <a:t>Collection</a:t>
            </a:r>
            <a:r>
              <a:rPr lang="zh-CN" altLang="en-US" sz="2400">
                <a:solidFill>
                  <a:srgbClr val="034DA0"/>
                </a:solidFill>
              </a:rPr>
              <a:t>接口</a:t>
            </a:r>
            <a:r>
              <a:rPr lang="zh-CN" altLang="en-US" sz="2400"/>
              <a:t>，</a:t>
            </a:r>
            <a:r>
              <a:rPr lang="en-US" altLang="zh-CN" sz="2400"/>
              <a:t>List</a:t>
            </a:r>
            <a:r>
              <a:rPr lang="zh-CN" altLang="en-US" sz="2400"/>
              <a:t>接口和</a:t>
            </a:r>
            <a:r>
              <a:rPr lang="en-US" altLang="zh-CN" sz="2400"/>
              <a:t>Set</a:t>
            </a:r>
            <a:r>
              <a:rPr lang="zh-CN" altLang="en-US" sz="2400"/>
              <a:t>接口的基类，具有集合类操作基本的</a:t>
            </a:r>
            <a:r>
              <a:rPr lang="en-US" altLang="zh-CN" sz="2400"/>
              <a:t>add</a:t>
            </a:r>
            <a:r>
              <a:rPr lang="zh-CN" altLang="en-US" sz="2400"/>
              <a:t>、</a:t>
            </a:r>
            <a:r>
              <a:rPr lang="en-US" altLang="zh-CN" sz="2400"/>
              <a:t>remove</a:t>
            </a:r>
            <a:r>
              <a:rPr lang="zh-CN" altLang="en-US" sz="2400"/>
              <a:t>、</a:t>
            </a:r>
            <a:r>
              <a:rPr lang="en-US" altLang="zh-CN" sz="2400"/>
              <a:t>size</a:t>
            </a:r>
            <a:r>
              <a:rPr lang="zh-CN" altLang="en-US" sz="2400"/>
              <a:t>等操作，通过iterator方法关联一个迭代器</a:t>
            </a:r>
          </a:p>
          <a:p>
            <a:pPr>
              <a:lnSpc>
                <a:spcPct val="130000"/>
              </a:lnSpc>
            </a:pPr>
            <a:r>
              <a:rPr lang="en-US" altLang="zh-CN" sz="2400">
                <a:solidFill>
                  <a:srgbClr val="034DA0"/>
                </a:solidFill>
                <a:sym typeface="+mn-ea"/>
              </a:rPr>
              <a:t>I</a:t>
            </a:r>
            <a:r>
              <a:rPr lang="zh-CN" altLang="en-US" sz="2400">
                <a:solidFill>
                  <a:srgbClr val="034DA0"/>
                </a:solidFill>
                <a:sym typeface="+mn-ea"/>
              </a:rPr>
              <a:t>terator接口</a:t>
            </a:r>
            <a:r>
              <a:rPr lang="zh-CN" altLang="en-US" sz="2400">
                <a:sym typeface="+mn-ea"/>
              </a:rPr>
              <a:t>，迭代器，集合通过迭代器遍历元素</a:t>
            </a:r>
          </a:p>
          <a:p>
            <a:pPr>
              <a:lnSpc>
                <a:spcPct val="130000"/>
              </a:lnSpc>
            </a:pPr>
            <a:r>
              <a:rPr lang="en-US" altLang="zh-CN" sz="2400">
                <a:solidFill>
                  <a:srgbClr val="034DA0"/>
                </a:solidFill>
              </a:rPr>
              <a:t>List</a:t>
            </a:r>
            <a:r>
              <a:rPr lang="zh-CN" altLang="en-US" sz="2400">
                <a:solidFill>
                  <a:srgbClr val="034DA0"/>
                </a:solidFill>
              </a:rPr>
              <a:t>接口</a:t>
            </a:r>
            <a:r>
              <a:rPr lang="zh-CN" altLang="en-US" sz="2400"/>
              <a:t>，列表，存储元素有序（添加的次序就是存储的顺序）可重复</a:t>
            </a:r>
          </a:p>
          <a:p>
            <a:pPr>
              <a:lnSpc>
                <a:spcPct val="130000"/>
              </a:lnSpc>
            </a:pPr>
            <a:r>
              <a:rPr lang="en-US" altLang="zh-CN" sz="2400">
                <a:solidFill>
                  <a:srgbClr val="034DA0"/>
                </a:solidFill>
              </a:rPr>
              <a:t>Set</a:t>
            </a:r>
            <a:r>
              <a:rPr lang="zh-CN" altLang="en-US" sz="2400">
                <a:solidFill>
                  <a:srgbClr val="034DA0"/>
                </a:solidFill>
              </a:rPr>
              <a:t>接口</a:t>
            </a:r>
            <a:r>
              <a:rPr lang="zh-CN" altLang="en-US" sz="2400"/>
              <a:t>，集合，存储元素无序不可重复</a:t>
            </a:r>
          </a:p>
        </p:txBody>
      </p:sp>
      <p:sp>
        <p:nvSpPr>
          <p:cNvPr id="3" name="标题 2"/>
          <p:cNvSpPr>
            <a:spLocks noGrp="1"/>
          </p:cNvSpPr>
          <p:nvPr>
            <p:ph type="title"/>
          </p:nvPr>
        </p:nvSpPr>
        <p:spPr/>
        <p:txBody>
          <a:bodyPr/>
          <a:lstStyle/>
          <a:p>
            <a:r>
              <a:rPr lang="en-US" altLang="zh-CN">
                <a:sym typeface="+mn-ea"/>
              </a:rPr>
              <a:t>2.5.1 Java</a:t>
            </a:r>
            <a:r>
              <a:rPr lang="zh-CN" altLang="en-US">
                <a:sym typeface="+mn-ea"/>
              </a:rPr>
              <a:t>容器类概述</a:t>
            </a:r>
            <a:r>
              <a:rPr lang="en-US" altLang="zh-CN">
                <a:sym typeface="+mn-ea"/>
              </a:rPr>
              <a:t> </a:t>
            </a:r>
            <a:r>
              <a:rPr lang="en-US" altLang="zh-CN" sz="2400">
                <a:sym typeface="+mn-ea"/>
              </a:rPr>
              <a:t>3/4</a:t>
            </a:r>
          </a:p>
        </p:txBody>
      </p:sp>
      <p:sp>
        <p:nvSpPr>
          <p:cNvPr id="4" name="日期占位符 3"/>
          <p:cNvSpPr>
            <a:spLocks noGrp="1"/>
          </p:cNvSpPr>
          <p:nvPr>
            <p:ph type="dt" sz="half" idx="10"/>
          </p:nvPr>
        </p:nvSpPr>
        <p:spPr/>
        <p:txBody>
          <a:bodyPr/>
          <a:lstStyle/>
          <a:p>
            <a:fld id="{8BEB6EB5-CC0D-C94C-91B9-9EA1B45E848E}" type="datetime1">
              <a:rPr kumimoji="1" lang="zh-CN" altLang="en-US" smtClean="0"/>
              <a:t>2024/10/16</a:t>
            </a:fld>
            <a:endParaRPr kumimoji="1" lang="zh-CN" altLang="en-US" sz="900"/>
          </a:p>
        </p:txBody>
      </p:sp>
      <p:sp>
        <p:nvSpPr>
          <p:cNvPr id="5" name="页脚占位符 4"/>
          <p:cNvSpPr>
            <a:spLocks noGrp="1"/>
          </p:cNvSpPr>
          <p:nvPr>
            <p:ph type="ftr" sz="quarter" idx="11"/>
          </p:nvPr>
        </p:nvSpPr>
        <p:spPr/>
        <p:txBody>
          <a:bodyPr/>
          <a:lstStyle/>
          <a:p>
            <a:r>
              <a:rPr kumimoji="1" lang="zh-CN" altLang="en-US" dirty="0"/>
              <a:t>西北工业大学软件学院</a:t>
            </a:r>
            <a:endParaRPr kumimoji="1" lang="zh-CN" altLang="en-US" sz="900" dirty="0"/>
          </a:p>
        </p:txBody>
      </p:sp>
      <p:sp>
        <p:nvSpPr>
          <p:cNvPr id="6" name="灯片编号占位符 5"/>
          <p:cNvSpPr>
            <a:spLocks noGrp="1"/>
          </p:cNvSpPr>
          <p:nvPr>
            <p:ph type="sldNum" sz="quarter" idx="12"/>
          </p:nvPr>
        </p:nvSpPr>
        <p:spPr/>
        <p:txBody>
          <a:bodyPr/>
          <a:lstStyle/>
          <a:p>
            <a:fld id="{5A1A6423-77BD-D842-A714-25250E903C41}" type="slidenum">
              <a:rPr kumimoji="1" lang="zh-CN" altLang="en-US" smtClean="0"/>
              <a:t>158</a:t>
            </a:fld>
            <a:endParaRPr kumimoji="1" lang="zh-CN" altLang="en-US" sz="900"/>
          </a:p>
        </p:txBody>
      </p:sp>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Autofit/>
          </a:bodyPr>
          <a:lstStyle/>
          <a:p>
            <a:r>
              <a:rPr lang="en-US" altLang="zh-CN" sz="2400">
                <a:solidFill>
                  <a:srgbClr val="034DA0"/>
                </a:solidFill>
              </a:rPr>
              <a:t>ArrayList</a:t>
            </a:r>
            <a:r>
              <a:rPr lang="zh-CN" altLang="en-US" sz="2400">
                <a:solidFill>
                  <a:srgbClr val="034DA0"/>
                </a:solidFill>
              </a:rPr>
              <a:t>类</a:t>
            </a:r>
            <a:r>
              <a:rPr lang="zh-CN" altLang="en-US" sz="2400"/>
              <a:t>，实现</a:t>
            </a:r>
            <a:r>
              <a:rPr lang="en-US" altLang="zh-CN" sz="2400"/>
              <a:t>List</a:t>
            </a:r>
            <a:r>
              <a:rPr lang="zh-CN" altLang="en-US" sz="2400"/>
              <a:t>接口，底层采用数组存储元素，所有</a:t>
            </a:r>
            <a:r>
              <a:rPr lang="en-US" altLang="zh-CN" sz="2400"/>
              <a:t>ArrayList</a:t>
            </a:r>
            <a:r>
              <a:rPr lang="zh-CN" altLang="en-US" sz="2400"/>
              <a:t>适合读操作较多，增删元素较少的情形</a:t>
            </a:r>
          </a:p>
          <a:p>
            <a:r>
              <a:rPr lang="en-US" altLang="zh-CN" sz="2400">
                <a:solidFill>
                  <a:srgbClr val="034DA0"/>
                </a:solidFill>
              </a:rPr>
              <a:t>LinkedList</a:t>
            </a:r>
            <a:r>
              <a:rPr lang="zh-CN" altLang="en-US" sz="2400">
                <a:solidFill>
                  <a:srgbClr val="034DA0"/>
                </a:solidFill>
              </a:rPr>
              <a:t>类</a:t>
            </a:r>
            <a:r>
              <a:rPr lang="zh-CN" altLang="en-US" sz="2400"/>
              <a:t>，实现</a:t>
            </a:r>
            <a:r>
              <a:rPr lang="en-US" altLang="zh-CN" sz="2400"/>
              <a:t>List</a:t>
            </a:r>
            <a:r>
              <a:rPr lang="zh-CN" altLang="en-US" sz="2400"/>
              <a:t>接口，底层采用双向链表存储数据元素，适合增删元素较多，读操作较少的情形</a:t>
            </a:r>
          </a:p>
          <a:p>
            <a:r>
              <a:rPr lang="en-US" altLang="zh-CN" sz="2400">
                <a:solidFill>
                  <a:srgbClr val="034DA0"/>
                </a:solidFill>
              </a:rPr>
              <a:t>HashSet</a:t>
            </a:r>
            <a:r>
              <a:rPr lang="zh-CN" altLang="en-US" sz="2400">
                <a:solidFill>
                  <a:srgbClr val="034DA0"/>
                </a:solidFill>
              </a:rPr>
              <a:t>类</a:t>
            </a:r>
            <a:r>
              <a:rPr lang="zh-CN" altLang="en-US" sz="2400"/>
              <a:t>，实现</a:t>
            </a:r>
            <a:r>
              <a:rPr lang="en-US" altLang="zh-CN" sz="2400"/>
              <a:t>Set</a:t>
            </a:r>
            <a:r>
              <a:rPr lang="zh-CN" altLang="en-US" sz="2400"/>
              <a:t>接口，底层采用哈希表来存储数据元素</a:t>
            </a:r>
          </a:p>
          <a:p>
            <a:r>
              <a:rPr lang="en-US" altLang="zh-CN" sz="2400">
                <a:solidFill>
                  <a:srgbClr val="034DA0"/>
                </a:solidFill>
              </a:rPr>
              <a:t>TreeSet</a:t>
            </a:r>
            <a:r>
              <a:rPr lang="zh-CN" altLang="en-US" sz="2400">
                <a:solidFill>
                  <a:srgbClr val="034DA0"/>
                </a:solidFill>
              </a:rPr>
              <a:t>类</a:t>
            </a:r>
            <a:r>
              <a:rPr lang="zh-CN" altLang="en-US" sz="2400"/>
              <a:t>，实现</a:t>
            </a:r>
            <a:r>
              <a:rPr lang="en-US" altLang="zh-CN" sz="2400"/>
              <a:t>SortedSet</a:t>
            </a:r>
            <a:r>
              <a:rPr lang="zh-CN" altLang="en-US" sz="2400"/>
              <a:t>接口（继承自</a:t>
            </a:r>
            <a:r>
              <a:rPr lang="en-US" altLang="zh-CN" sz="2400"/>
              <a:t>Set</a:t>
            </a:r>
            <a:r>
              <a:rPr lang="zh-CN" altLang="en-US" sz="2400"/>
              <a:t>），底层采用树存储数据元素，元素可以按大小（取决于排序规则：</a:t>
            </a:r>
            <a:r>
              <a:rPr lang="en-US" altLang="zh-CN" sz="2400"/>
              <a:t>Comparable</a:t>
            </a:r>
            <a:r>
              <a:rPr lang="zh-CN" altLang="en-US" sz="2400"/>
              <a:t>和</a:t>
            </a:r>
            <a:r>
              <a:rPr lang="en-US" altLang="zh-CN" sz="2400"/>
              <a:t>Comparator</a:t>
            </a:r>
            <a:r>
              <a:rPr lang="zh-CN" altLang="en-US" sz="2400"/>
              <a:t>）自动排序</a:t>
            </a:r>
          </a:p>
        </p:txBody>
      </p:sp>
      <p:sp>
        <p:nvSpPr>
          <p:cNvPr id="3" name="标题 2"/>
          <p:cNvSpPr>
            <a:spLocks noGrp="1"/>
          </p:cNvSpPr>
          <p:nvPr>
            <p:ph type="title"/>
          </p:nvPr>
        </p:nvSpPr>
        <p:spPr/>
        <p:txBody>
          <a:bodyPr/>
          <a:lstStyle/>
          <a:p>
            <a:r>
              <a:rPr lang="en-US" altLang="zh-CN">
                <a:sym typeface="+mn-ea"/>
              </a:rPr>
              <a:t>2.5.1 Java</a:t>
            </a:r>
            <a:r>
              <a:rPr lang="zh-CN" altLang="en-US">
                <a:sym typeface="+mn-ea"/>
              </a:rPr>
              <a:t>容器类概述</a:t>
            </a:r>
            <a:r>
              <a:rPr lang="en-US" altLang="zh-CN">
                <a:sym typeface="+mn-ea"/>
              </a:rPr>
              <a:t> </a:t>
            </a:r>
            <a:r>
              <a:rPr lang="en-US" altLang="zh-CN" sz="2400">
                <a:sym typeface="+mn-ea"/>
              </a:rPr>
              <a:t>4/4</a:t>
            </a:r>
          </a:p>
        </p:txBody>
      </p:sp>
      <p:sp>
        <p:nvSpPr>
          <p:cNvPr id="4" name="日期占位符 3"/>
          <p:cNvSpPr>
            <a:spLocks noGrp="1"/>
          </p:cNvSpPr>
          <p:nvPr>
            <p:ph type="dt" sz="half" idx="10"/>
          </p:nvPr>
        </p:nvSpPr>
        <p:spPr/>
        <p:txBody>
          <a:bodyPr/>
          <a:lstStyle/>
          <a:p>
            <a:fld id="{8BEB6EB5-CC0D-C94C-91B9-9EA1B45E848E}" type="datetime1">
              <a:rPr kumimoji="1" lang="zh-CN" altLang="en-US" smtClean="0"/>
              <a:t>2024/10/16</a:t>
            </a:fld>
            <a:endParaRPr kumimoji="1" lang="zh-CN" altLang="en-US" sz="900"/>
          </a:p>
        </p:txBody>
      </p:sp>
      <p:sp>
        <p:nvSpPr>
          <p:cNvPr id="5" name="页脚占位符 4"/>
          <p:cNvSpPr>
            <a:spLocks noGrp="1"/>
          </p:cNvSpPr>
          <p:nvPr>
            <p:ph type="ftr" sz="quarter" idx="11"/>
          </p:nvPr>
        </p:nvSpPr>
        <p:spPr/>
        <p:txBody>
          <a:bodyPr/>
          <a:lstStyle/>
          <a:p>
            <a:r>
              <a:rPr kumimoji="1" lang="zh-CN" altLang="en-US" dirty="0"/>
              <a:t>西北工业大学软件学院</a:t>
            </a:r>
            <a:endParaRPr kumimoji="1" lang="zh-CN" altLang="en-US" sz="900" dirty="0"/>
          </a:p>
        </p:txBody>
      </p:sp>
      <p:sp>
        <p:nvSpPr>
          <p:cNvPr id="6" name="灯片编号占位符 5"/>
          <p:cNvSpPr>
            <a:spLocks noGrp="1"/>
          </p:cNvSpPr>
          <p:nvPr>
            <p:ph type="sldNum" sz="quarter" idx="12"/>
          </p:nvPr>
        </p:nvSpPr>
        <p:spPr/>
        <p:txBody>
          <a:bodyPr/>
          <a:lstStyle/>
          <a:p>
            <a:fld id="{5A1A6423-77BD-D842-A714-25250E903C41}" type="slidenum">
              <a:rPr kumimoji="1" lang="zh-CN" altLang="en-US" smtClean="0"/>
              <a:t>159</a:t>
            </a:fld>
            <a:endParaRPr kumimoji="1" lang="zh-CN" altLang="en-US" sz="90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marL="0" indent="0">
              <a:lnSpc>
                <a:spcPct val="110000"/>
              </a:lnSpc>
              <a:buNone/>
            </a:pPr>
            <a:r>
              <a:rPr lang="zh-CN" altLang="en-US" sz="2800">
                <a:solidFill>
                  <a:srgbClr val="034DA0"/>
                </a:solidFill>
                <a:sym typeface="+mn-ea"/>
              </a:rPr>
              <a:t>封装的优点</a:t>
            </a:r>
          </a:p>
          <a:p>
            <a:pPr>
              <a:lnSpc>
                <a:spcPct val="120000"/>
              </a:lnSpc>
            </a:pPr>
            <a:r>
              <a:rPr lang="zh-CN" altLang="en-US" sz="2400">
                <a:solidFill>
                  <a:srgbClr val="034EA2"/>
                </a:solidFill>
                <a:sym typeface="+mn-ea"/>
              </a:rPr>
              <a:t>高内聚</a:t>
            </a:r>
            <a:r>
              <a:rPr lang="zh-CN" altLang="en-US" sz="2400">
                <a:sym typeface="+mn-ea"/>
              </a:rPr>
              <a:t>：对象的内部数据操作细节自己完成，禁止外部干涉。</a:t>
            </a:r>
            <a:endParaRPr lang="zh-CN" altLang="en-US" sz="2400"/>
          </a:p>
          <a:p>
            <a:pPr>
              <a:lnSpc>
                <a:spcPct val="120000"/>
              </a:lnSpc>
            </a:pPr>
            <a:r>
              <a:rPr lang="zh-CN" altLang="en-US" sz="2400">
                <a:solidFill>
                  <a:srgbClr val="034EA2"/>
                </a:solidFill>
                <a:sym typeface="+mn-ea"/>
              </a:rPr>
              <a:t>低耦合</a:t>
            </a:r>
            <a:r>
              <a:rPr lang="zh-CN" altLang="en-US" sz="2400">
                <a:sym typeface="+mn-ea"/>
              </a:rPr>
              <a:t>：仅对外暴露少量的方法便于使用。</a:t>
            </a:r>
            <a:endParaRPr lang="zh-CN" altLang="en-US" sz="2400"/>
          </a:p>
          <a:p>
            <a:pPr>
              <a:lnSpc>
                <a:spcPct val="120000"/>
              </a:lnSpc>
            </a:pPr>
            <a:r>
              <a:rPr lang="zh-CN" altLang="en-US" sz="2400">
                <a:solidFill>
                  <a:srgbClr val="034EA2"/>
                </a:solidFill>
                <a:sym typeface="+mn-ea"/>
              </a:rPr>
              <a:t>隐藏内部的复杂性</a:t>
            </a:r>
            <a:r>
              <a:rPr lang="zh-CN" altLang="en-US" sz="2400">
                <a:sym typeface="+mn-ea"/>
              </a:rPr>
              <a:t>：只对外公开简单的接口，便于外界调用；内部的变化（修订</a:t>
            </a:r>
            <a:r>
              <a:rPr lang="en-US" altLang="zh-CN" sz="2400">
                <a:sym typeface="+mn-ea"/>
              </a:rPr>
              <a:t>bug</a:t>
            </a:r>
            <a:r>
              <a:rPr lang="zh-CN" altLang="en-US" sz="2400">
                <a:sym typeface="+mn-ea"/>
              </a:rPr>
              <a:t>、优化性能等），不影响外届调用。</a:t>
            </a:r>
          </a:p>
          <a:p>
            <a:pPr>
              <a:lnSpc>
                <a:spcPct val="120000"/>
              </a:lnSpc>
            </a:pPr>
            <a:r>
              <a:rPr lang="zh-CN" altLang="en-US" sz="2400">
                <a:sym typeface="+mn-ea"/>
              </a:rPr>
              <a:t>提高了系统的</a:t>
            </a:r>
            <a:r>
              <a:rPr lang="zh-CN" altLang="en-US" sz="2400">
                <a:solidFill>
                  <a:srgbClr val="034EA2"/>
                </a:solidFill>
                <a:sym typeface="+mn-ea"/>
              </a:rPr>
              <a:t>可扩展性、可维护性</a:t>
            </a:r>
            <a:r>
              <a:rPr lang="zh-CN" altLang="en-US" sz="2400">
                <a:sym typeface="+mn-ea"/>
              </a:rPr>
              <a:t>。</a:t>
            </a:r>
            <a:endParaRPr lang="zh-CN" altLang="en-US" sz="2800"/>
          </a:p>
          <a:p>
            <a:endParaRPr lang="zh-CN" altLang="en-US" sz="2800"/>
          </a:p>
        </p:txBody>
      </p:sp>
      <p:sp>
        <p:nvSpPr>
          <p:cNvPr id="3" name="标题 2"/>
          <p:cNvSpPr>
            <a:spLocks noGrp="1"/>
          </p:cNvSpPr>
          <p:nvPr>
            <p:ph type="title"/>
          </p:nvPr>
        </p:nvSpPr>
        <p:spPr/>
        <p:txBody>
          <a:bodyPr/>
          <a:lstStyle/>
          <a:p>
            <a:r>
              <a:rPr lang="en-US" altLang="zh-CN">
                <a:sym typeface="+mn-ea"/>
              </a:rPr>
              <a:t>2.1.2 </a:t>
            </a:r>
            <a:r>
              <a:rPr lang="zh-CN" altLang="en-US">
                <a:sym typeface="+mn-ea"/>
              </a:rPr>
              <a:t>封装</a:t>
            </a:r>
            <a:r>
              <a:rPr lang="en-US" altLang="zh-CN">
                <a:sym typeface="+mn-ea"/>
              </a:rPr>
              <a:t> </a:t>
            </a:r>
            <a:r>
              <a:rPr lang="en-US" altLang="zh-CN" sz="2400">
                <a:sym typeface="+mn-ea"/>
              </a:rPr>
              <a:t>3/3</a:t>
            </a:r>
          </a:p>
        </p:txBody>
      </p:sp>
      <p:sp>
        <p:nvSpPr>
          <p:cNvPr id="4" name="日期占位符 3"/>
          <p:cNvSpPr>
            <a:spLocks noGrp="1"/>
          </p:cNvSpPr>
          <p:nvPr>
            <p:ph type="dt" sz="half" idx="10"/>
          </p:nvPr>
        </p:nvSpPr>
        <p:spPr/>
        <p:txBody>
          <a:bodyPr/>
          <a:lstStyle/>
          <a:p>
            <a:fld id="{8BEB6EB5-CC0D-C94C-91B9-9EA1B45E848E}" type="datetime1">
              <a:rPr kumimoji="1" lang="zh-CN" altLang="en-US" smtClean="0"/>
              <a:t>2024/10/16</a:t>
            </a:fld>
            <a:endParaRPr kumimoji="1" lang="zh-CN" altLang="en-US" sz="900"/>
          </a:p>
        </p:txBody>
      </p:sp>
      <p:sp>
        <p:nvSpPr>
          <p:cNvPr id="5" name="页脚占位符 4"/>
          <p:cNvSpPr>
            <a:spLocks noGrp="1"/>
          </p:cNvSpPr>
          <p:nvPr>
            <p:ph type="ftr" sz="quarter" idx="11"/>
          </p:nvPr>
        </p:nvSpPr>
        <p:spPr/>
        <p:txBody>
          <a:bodyPr/>
          <a:lstStyle/>
          <a:p>
            <a:r>
              <a:rPr kumimoji="1" lang="zh-CN" altLang="en-US" dirty="0"/>
              <a:t>西北工业大学软件学院</a:t>
            </a:r>
            <a:endParaRPr kumimoji="1" lang="zh-CN" altLang="en-US" sz="900" dirty="0"/>
          </a:p>
        </p:txBody>
      </p:sp>
      <p:sp>
        <p:nvSpPr>
          <p:cNvPr id="6" name="灯片编号占位符 5"/>
          <p:cNvSpPr>
            <a:spLocks noGrp="1"/>
          </p:cNvSpPr>
          <p:nvPr>
            <p:ph type="sldNum" sz="quarter" idx="12"/>
          </p:nvPr>
        </p:nvSpPr>
        <p:spPr/>
        <p:txBody>
          <a:bodyPr/>
          <a:lstStyle/>
          <a:p>
            <a:fld id="{5A1A6423-77BD-D842-A714-25250E903C41}" type="slidenum">
              <a:rPr kumimoji="1" lang="zh-CN" altLang="en-US" smtClean="0"/>
              <a:t>16</a:t>
            </a:fld>
            <a:endParaRPr kumimoji="1" lang="zh-CN" altLang="en-US" sz="900"/>
          </a:p>
        </p:txBody>
      </p:sp>
      <p:sp>
        <p:nvSpPr>
          <p:cNvPr id="7" name="文本框 6"/>
          <p:cNvSpPr txBox="1"/>
          <p:nvPr/>
        </p:nvSpPr>
        <p:spPr>
          <a:xfrm>
            <a:off x="1052195" y="4733925"/>
            <a:ext cx="6002655" cy="1299210"/>
          </a:xfrm>
          <a:prstGeom prst="rect">
            <a:avLst/>
          </a:prstGeom>
          <a:noFill/>
        </p:spPr>
        <p:txBody>
          <a:bodyPr wrap="square" rtlCol="0">
            <a:noAutofit/>
            <a:scene3d>
              <a:camera prst="orthographicFront"/>
              <a:lightRig rig="threePt" dir="t"/>
            </a:scene3d>
          </a:bodyPr>
          <a:lstStyle/>
          <a:p>
            <a:pPr>
              <a:lnSpc>
                <a:spcPct val="120000"/>
              </a:lnSpc>
            </a:pPr>
            <a:r>
              <a:rPr lang="en-US" altLang="zh-CN" sz="3200" b="1" dirty="0">
                <a:solidFill>
                  <a:schemeClr val="accent1"/>
                </a:solidFill>
                <a:effectLst>
                  <a:outerShdw blurRad="38100" dist="25400" dir="5400000" algn="ctr" rotWithShape="0">
                    <a:srgbClr val="6E747A">
                      <a:alpha val="43000"/>
                    </a:srgbClr>
                  </a:outerShdw>
                </a:effectLst>
              </a:rPr>
              <a:t>Java</a:t>
            </a:r>
            <a:r>
              <a:rPr lang="zh-CN" altLang="en-US" sz="3200" b="1" dirty="0">
                <a:solidFill>
                  <a:schemeClr val="accent1"/>
                </a:solidFill>
                <a:effectLst>
                  <a:outerShdw blurRad="38100" dist="25400" dir="5400000" algn="ctr" rotWithShape="0">
                    <a:srgbClr val="6E747A">
                      <a:alpha val="43000"/>
                    </a:srgbClr>
                  </a:outerShdw>
                </a:effectLst>
              </a:rPr>
              <a:t>语言是如何实现封装的</a:t>
            </a:r>
          </a:p>
          <a:p>
            <a:pPr>
              <a:lnSpc>
                <a:spcPct val="120000"/>
              </a:lnSpc>
            </a:pPr>
            <a:r>
              <a:rPr lang="en-US" altLang="zh-CN" sz="3200" b="1" dirty="0">
                <a:solidFill>
                  <a:schemeClr val="accent1"/>
                </a:solidFill>
                <a:effectLst>
                  <a:outerShdw blurRad="38100" dist="25400" dir="5400000" algn="ctr" rotWithShape="0">
                    <a:srgbClr val="6E747A">
                      <a:alpha val="43000"/>
                    </a:srgbClr>
                  </a:outerShdw>
                </a:effectLst>
                <a:sym typeface="+mn-ea"/>
              </a:rPr>
              <a:t>Java</a:t>
            </a:r>
            <a:r>
              <a:rPr lang="zh-CN" altLang="en-US" sz="3200" b="1" dirty="0">
                <a:solidFill>
                  <a:schemeClr val="accent1"/>
                </a:solidFill>
                <a:effectLst>
                  <a:outerShdw blurRad="38100" dist="25400" dir="5400000" algn="ctr" rotWithShape="0">
                    <a:srgbClr val="6E747A">
                      <a:alpha val="43000"/>
                    </a:srgbClr>
                  </a:outerShdw>
                </a:effectLst>
                <a:sym typeface="+mn-ea"/>
              </a:rPr>
              <a:t>语言是</a:t>
            </a:r>
            <a:r>
              <a:rPr lang="zh-CN" altLang="en-US" sz="3200" b="1" dirty="0">
                <a:solidFill>
                  <a:schemeClr val="accent1"/>
                </a:solidFill>
                <a:effectLst>
                  <a:outerShdw blurRad="38100" dist="25400" dir="5400000" algn="ctr" rotWithShape="0">
                    <a:srgbClr val="6E747A">
                      <a:alpha val="43000"/>
                    </a:srgbClr>
                  </a:outerShdw>
                </a:effectLst>
              </a:rPr>
              <a:t>如何限制外部访问的</a:t>
            </a:r>
          </a:p>
        </p:txBody>
      </p:sp>
      <p:pic>
        <p:nvPicPr>
          <p:cNvPr id="107" name="图片 106"/>
          <p:cNvPicPr/>
          <p:nvPr/>
        </p:nvPicPr>
        <p:blipFill>
          <a:blip r:embed="rId2"/>
          <a:srcRect l="13926" t="7502" r="19020" b="9074"/>
          <a:stretch>
            <a:fillRect/>
          </a:stretch>
        </p:blipFill>
        <p:spPr>
          <a:xfrm>
            <a:off x="7011035" y="4945380"/>
            <a:ext cx="660400" cy="875665"/>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07"/>
                                        </p:tgtEl>
                                        <p:attrNameLst>
                                          <p:attrName>style.visibility</p:attrName>
                                        </p:attrNameLst>
                                      </p:cBhvr>
                                      <p:to>
                                        <p:strVal val="visible"/>
                                      </p:to>
                                    </p:set>
                                    <p:anim calcmode="lin" valueType="num">
                                      <p:cBhvr additive="base">
                                        <p:cTn id="11" dur="500" fill="hold"/>
                                        <p:tgtEl>
                                          <p:spTgt spid="107"/>
                                        </p:tgtEl>
                                        <p:attrNameLst>
                                          <p:attrName>ppt_x</p:attrName>
                                        </p:attrNameLst>
                                      </p:cBhvr>
                                      <p:tavLst>
                                        <p:tav tm="0">
                                          <p:val>
                                            <p:strVal val="#ppt_x"/>
                                          </p:val>
                                        </p:tav>
                                        <p:tav tm="100000">
                                          <p:val>
                                            <p:strVal val="#ppt_x"/>
                                          </p:val>
                                        </p:tav>
                                      </p:tavLst>
                                    </p:anim>
                                    <p:anim calcmode="lin" valueType="num">
                                      <p:cBhvr additive="base">
                                        <p:cTn id="12" dur="500" fill="hold"/>
                                        <p:tgtEl>
                                          <p:spTgt spid="10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a:lnSpc>
                <a:spcPct val="130000"/>
              </a:lnSpc>
            </a:pPr>
            <a:r>
              <a:rPr lang="en-US" altLang="zh-CN" sz="2800">
                <a:solidFill>
                  <a:srgbClr val="034DA0"/>
                </a:solidFill>
                <a:effectLst/>
              </a:rPr>
              <a:t>java.util.ArrayList&lt;E&gt;</a:t>
            </a:r>
          </a:p>
          <a:p>
            <a:pPr lvl="1"/>
            <a:r>
              <a:rPr lang="en-US" altLang="zh-CN" sz="2400">
                <a:solidFill>
                  <a:srgbClr val="034DA0"/>
                </a:solidFill>
                <a:effectLst/>
              </a:rPr>
              <a:t>ArrayList&lt;E&gt; a = new ArrayList&lt;E&gt;();</a:t>
            </a:r>
          </a:p>
          <a:p>
            <a:pPr lvl="1"/>
            <a:r>
              <a:rPr lang="en-US" altLang="zh-CN" sz="2400"/>
              <a:t>E</a:t>
            </a:r>
            <a:r>
              <a:rPr lang="zh-CN" altLang="en-US" sz="2400"/>
              <a:t>在此处代表指定</a:t>
            </a:r>
            <a:r>
              <a:rPr lang="en-US" altLang="zh-CN" sz="2400"/>
              <a:t>a</a:t>
            </a:r>
            <a:r>
              <a:rPr lang="zh-CN" altLang="en-US" sz="2400"/>
              <a:t>中只能存放</a:t>
            </a:r>
            <a:r>
              <a:rPr lang="en-US" altLang="zh-CN" sz="2400"/>
              <a:t>E</a:t>
            </a:r>
            <a:r>
              <a:rPr lang="zh-CN" altLang="en-US" sz="2400"/>
              <a:t>类型的对象，否则，编译器将会标记这是一个错误</a:t>
            </a:r>
            <a:endParaRPr lang="en-US" altLang="zh-CN" sz="2400"/>
          </a:p>
          <a:p>
            <a:pPr lvl="1"/>
            <a:r>
              <a:rPr lang="zh-CN" altLang="en-US" sz="2400"/>
              <a:t>存储的对象的个数没有限制</a:t>
            </a:r>
          </a:p>
        </p:txBody>
      </p:sp>
      <p:sp>
        <p:nvSpPr>
          <p:cNvPr id="3" name="标题 2"/>
          <p:cNvSpPr>
            <a:spLocks noGrp="1"/>
          </p:cNvSpPr>
          <p:nvPr>
            <p:ph type="title"/>
          </p:nvPr>
        </p:nvSpPr>
        <p:spPr/>
        <p:txBody>
          <a:bodyPr/>
          <a:lstStyle/>
          <a:p>
            <a:r>
              <a:rPr lang="en-US" altLang="zh-CN"/>
              <a:t>2.5.2 ArrayList </a:t>
            </a:r>
            <a:r>
              <a:rPr lang="zh-CN" altLang="en-US"/>
              <a:t>与</a:t>
            </a:r>
            <a:r>
              <a:rPr lang="en-US" altLang="zh-CN"/>
              <a:t> Iterators </a:t>
            </a:r>
            <a:r>
              <a:rPr lang="en-US" altLang="zh-CN" sz="2400"/>
              <a:t>1/9</a:t>
            </a:r>
          </a:p>
        </p:txBody>
      </p:sp>
      <p:sp>
        <p:nvSpPr>
          <p:cNvPr id="7" name="日期占位符 6"/>
          <p:cNvSpPr>
            <a:spLocks noGrp="1"/>
          </p:cNvSpPr>
          <p:nvPr>
            <p:ph type="dt" sz="half" idx="10"/>
            <p:custDataLst>
              <p:tags r:id="rId1"/>
            </p:custDataLst>
          </p:nvPr>
        </p:nvSpPr>
        <p:spPr/>
        <p:txBody>
          <a:bodyPr/>
          <a:lstStyle/>
          <a:p>
            <a:fld id="{8BEB6EB5-CC0D-C94C-91B9-9EA1B45E848E}" type="datetime1">
              <a:rPr kumimoji="1" lang="zh-CN" altLang="en-US" smtClean="0"/>
              <a:t>2024/10/16</a:t>
            </a:fld>
            <a:endParaRPr kumimoji="1" lang="zh-CN" altLang="en-US" sz="900"/>
          </a:p>
        </p:txBody>
      </p:sp>
      <p:sp>
        <p:nvSpPr>
          <p:cNvPr id="8" name="页脚占位符 7"/>
          <p:cNvSpPr>
            <a:spLocks noGrp="1"/>
          </p:cNvSpPr>
          <p:nvPr>
            <p:ph type="ftr" sz="quarter" idx="11"/>
            <p:custDataLst>
              <p:tags r:id="rId2"/>
            </p:custDataLst>
          </p:nvPr>
        </p:nvSpPr>
        <p:spPr/>
        <p:txBody>
          <a:bodyPr/>
          <a:lstStyle/>
          <a:p>
            <a:r>
              <a:rPr kumimoji="1" lang="zh-CN" altLang="en-US" dirty="0"/>
              <a:t>西北工业大学软件学院</a:t>
            </a:r>
            <a:endParaRPr kumimoji="1" lang="zh-CN" altLang="en-US" sz="900" dirty="0"/>
          </a:p>
        </p:txBody>
      </p:sp>
      <p:sp>
        <p:nvSpPr>
          <p:cNvPr id="9" name="灯片编号占位符 8"/>
          <p:cNvSpPr>
            <a:spLocks noGrp="1"/>
          </p:cNvSpPr>
          <p:nvPr>
            <p:ph type="sldNum" sz="quarter" idx="12"/>
            <p:custDataLst>
              <p:tags r:id="rId3"/>
            </p:custDataLst>
          </p:nvPr>
        </p:nvSpPr>
        <p:spPr/>
        <p:txBody>
          <a:bodyPr/>
          <a:lstStyle/>
          <a:p>
            <a:fld id="{5A1A6423-77BD-D842-A714-25250E903C41}" type="slidenum">
              <a:rPr kumimoji="1" lang="zh-CN" altLang="en-US" smtClean="0"/>
              <a:t>160</a:t>
            </a:fld>
            <a:endParaRPr kumimoji="1" lang="zh-CN" altLang="en-US" sz="900"/>
          </a:p>
        </p:txBody>
      </p:sp>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Autofit/>
          </a:bodyPr>
          <a:lstStyle/>
          <a:p>
            <a:pPr lvl="0">
              <a:lnSpc>
                <a:spcPct val="110000"/>
              </a:lnSpc>
            </a:pPr>
            <a:r>
              <a:rPr lang="en-US" altLang="zh-CN" sz="2800">
                <a:solidFill>
                  <a:srgbClr val="034DA0"/>
                </a:solidFill>
                <a:effectLst/>
                <a:sym typeface="+mn-ea"/>
              </a:rPr>
              <a:t>ArrayList API</a:t>
            </a:r>
            <a:endParaRPr lang="en-US" altLang="zh-CN" sz="2800">
              <a:solidFill>
                <a:srgbClr val="034DA0"/>
              </a:solidFill>
              <a:effectLst/>
            </a:endParaRPr>
          </a:p>
          <a:p>
            <a:pPr lvl="0">
              <a:lnSpc>
                <a:spcPct val="140000"/>
              </a:lnSpc>
            </a:pPr>
            <a:r>
              <a:rPr lang="en-US" altLang="zh-CN" sz="2400">
                <a:solidFill>
                  <a:srgbClr val="034DA0"/>
                </a:solidFill>
                <a:effectLst/>
              </a:rPr>
              <a:t>ArrayList()</a:t>
            </a:r>
            <a:r>
              <a:rPr lang="en-US" altLang="zh-CN" sz="2400"/>
              <a:t>  </a:t>
            </a:r>
            <a:r>
              <a:rPr lang="zh-CN" altLang="en-US" sz="2400"/>
              <a:t>构造函数</a:t>
            </a:r>
            <a:r>
              <a:rPr lang="en-US" altLang="zh-CN" sz="2400"/>
              <a:t> </a:t>
            </a:r>
          </a:p>
          <a:p>
            <a:pPr lvl="0">
              <a:lnSpc>
                <a:spcPct val="140000"/>
              </a:lnSpc>
            </a:pPr>
            <a:r>
              <a:rPr lang="en-US" altLang="zh-CN" sz="2400">
                <a:solidFill>
                  <a:srgbClr val="034DA0"/>
                </a:solidFill>
                <a:effectLst/>
              </a:rPr>
              <a:t>int  size() </a:t>
            </a:r>
            <a:r>
              <a:rPr lang="zh-CN" altLang="en-US" sz="2400"/>
              <a:t>返回列表中数据元素的个数</a:t>
            </a:r>
            <a:r>
              <a:rPr lang="en-US" altLang="zh-CN" sz="2400"/>
              <a:t> </a:t>
            </a:r>
          </a:p>
          <a:p>
            <a:pPr lvl="0">
              <a:lnSpc>
                <a:spcPct val="140000"/>
              </a:lnSpc>
            </a:pPr>
            <a:r>
              <a:rPr lang="en-US" altLang="zh-CN" sz="2400">
                <a:solidFill>
                  <a:srgbClr val="034DA0"/>
                </a:solidFill>
                <a:effectLst/>
              </a:rPr>
              <a:t>boolean  add(E o) </a:t>
            </a:r>
            <a:r>
              <a:rPr lang="zh-CN" altLang="en-US" sz="2400"/>
              <a:t>在列表尾部追加一个元素</a:t>
            </a:r>
            <a:endParaRPr lang="en-US" altLang="zh-CN" sz="2400"/>
          </a:p>
          <a:p>
            <a:pPr lvl="0">
              <a:lnSpc>
                <a:spcPct val="140000"/>
              </a:lnSpc>
            </a:pPr>
            <a:r>
              <a:rPr lang="en-US" altLang="zh-CN" sz="2400">
                <a:solidFill>
                  <a:srgbClr val="034DA0"/>
                </a:solidFill>
                <a:effectLst/>
              </a:rPr>
              <a:t>E  get(int index)</a:t>
            </a:r>
            <a:r>
              <a:rPr lang="en-US" altLang="zh-CN" sz="2400"/>
              <a:t> </a:t>
            </a:r>
            <a:r>
              <a:rPr lang="zh-CN" altLang="en-US" sz="2400"/>
              <a:t>返回列表中指定位置的元素</a:t>
            </a:r>
            <a:r>
              <a:rPr lang="en-US" altLang="zh-CN" sz="2400"/>
              <a:t> </a:t>
            </a:r>
          </a:p>
          <a:p>
            <a:pPr lvl="0">
              <a:lnSpc>
                <a:spcPct val="140000"/>
              </a:lnSpc>
            </a:pPr>
            <a:r>
              <a:rPr lang="en-US" altLang="zh-CN" sz="2400">
                <a:solidFill>
                  <a:srgbClr val="034DA0"/>
                </a:solidFill>
                <a:effectLst/>
              </a:rPr>
              <a:t>boolean  remove(Object o) </a:t>
            </a:r>
            <a:r>
              <a:rPr lang="en-US" altLang="zh-CN" sz="2400"/>
              <a:t> </a:t>
            </a:r>
            <a:r>
              <a:rPr lang="zh-CN" altLang="en-US" sz="2400"/>
              <a:t>从列表中删除一个指定元素</a:t>
            </a:r>
            <a:endParaRPr lang="en-US" altLang="zh-CN" sz="2400"/>
          </a:p>
          <a:p>
            <a:endParaRPr lang="en-US" altLang="zh-CN" sz="2400"/>
          </a:p>
        </p:txBody>
      </p:sp>
      <p:sp>
        <p:nvSpPr>
          <p:cNvPr id="3" name="标题 2"/>
          <p:cNvSpPr>
            <a:spLocks noGrp="1"/>
          </p:cNvSpPr>
          <p:nvPr>
            <p:ph type="title"/>
          </p:nvPr>
        </p:nvSpPr>
        <p:spPr/>
        <p:txBody>
          <a:bodyPr/>
          <a:lstStyle/>
          <a:p>
            <a:r>
              <a:rPr lang="en-US" altLang="zh-CN">
                <a:sym typeface="+mn-ea"/>
              </a:rPr>
              <a:t>2.5.2 ArrayList </a:t>
            </a:r>
            <a:r>
              <a:rPr lang="zh-CN" altLang="en-US">
                <a:sym typeface="+mn-ea"/>
              </a:rPr>
              <a:t>与</a:t>
            </a:r>
            <a:r>
              <a:rPr lang="en-US" altLang="zh-CN">
                <a:sym typeface="+mn-ea"/>
              </a:rPr>
              <a:t> Iterators </a:t>
            </a:r>
            <a:r>
              <a:rPr lang="en-US" altLang="zh-CN" sz="2400">
                <a:sym typeface="+mn-ea"/>
              </a:rPr>
              <a:t>2/9</a:t>
            </a:r>
          </a:p>
        </p:txBody>
      </p:sp>
      <p:sp>
        <p:nvSpPr>
          <p:cNvPr id="7" name="日期占位符 6"/>
          <p:cNvSpPr>
            <a:spLocks noGrp="1"/>
          </p:cNvSpPr>
          <p:nvPr>
            <p:ph type="dt" sz="half" idx="10"/>
            <p:custDataLst>
              <p:tags r:id="rId1"/>
            </p:custDataLst>
          </p:nvPr>
        </p:nvSpPr>
        <p:spPr/>
        <p:txBody>
          <a:bodyPr/>
          <a:lstStyle/>
          <a:p>
            <a:fld id="{8BEB6EB5-CC0D-C94C-91B9-9EA1B45E848E}" type="datetime1">
              <a:rPr kumimoji="1" lang="zh-CN" altLang="en-US" smtClean="0"/>
              <a:t>2024/10/16</a:t>
            </a:fld>
            <a:endParaRPr kumimoji="1" lang="zh-CN" altLang="en-US" sz="900"/>
          </a:p>
        </p:txBody>
      </p:sp>
      <p:sp>
        <p:nvSpPr>
          <p:cNvPr id="8" name="页脚占位符 7"/>
          <p:cNvSpPr>
            <a:spLocks noGrp="1"/>
          </p:cNvSpPr>
          <p:nvPr>
            <p:ph type="ftr" sz="quarter" idx="11"/>
            <p:custDataLst>
              <p:tags r:id="rId2"/>
            </p:custDataLst>
          </p:nvPr>
        </p:nvSpPr>
        <p:spPr/>
        <p:txBody>
          <a:bodyPr/>
          <a:lstStyle/>
          <a:p>
            <a:r>
              <a:rPr kumimoji="1" lang="zh-CN" altLang="en-US" dirty="0"/>
              <a:t>西北工业大学软件学院</a:t>
            </a:r>
            <a:endParaRPr kumimoji="1" lang="zh-CN" altLang="en-US" sz="900" dirty="0"/>
          </a:p>
        </p:txBody>
      </p:sp>
      <p:sp>
        <p:nvSpPr>
          <p:cNvPr id="9" name="灯片编号占位符 8"/>
          <p:cNvSpPr>
            <a:spLocks noGrp="1"/>
          </p:cNvSpPr>
          <p:nvPr>
            <p:ph type="sldNum" sz="quarter" idx="12"/>
            <p:custDataLst>
              <p:tags r:id="rId3"/>
            </p:custDataLst>
          </p:nvPr>
        </p:nvSpPr>
        <p:spPr/>
        <p:txBody>
          <a:bodyPr/>
          <a:lstStyle/>
          <a:p>
            <a:fld id="{5A1A6423-77BD-D842-A714-25250E903C41}" type="slidenum">
              <a:rPr kumimoji="1" lang="zh-CN" altLang="en-US" smtClean="0"/>
              <a:t>161</a:t>
            </a:fld>
            <a:endParaRPr kumimoji="1" lang="zh-CN" altLang="en-US" sz="900"/>
          </a:p>
        </p:txBody>
      </p:sp>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fontScale="80000"/>
          </a:bodyPr>
          <a:lstStyle/>
          <a:p>
            <a:pPr>
              <a:lnSpc>
                <a:spcPct val="130000"/>
              </a:lnSpc>
            </a:pPr>
            <a:r>
              <a:rPr lang="zh-CN" altLang="en-US" sz="3500">
                <a:solidFill>
                  <a:srgbClr val="034DA0"/>
                </a:solidFill>
              </a:rPr>
              <a:t>遍历</a:t>
            </a:r>
            <a:r>
              <a:rPr lang="en-US" altLang="zh-CN" sz="3500">
                <a:solidFill>
                  <a:srgbClr val="034DA0"/>
                </a:solidFill>
              </a:rPr>
              <a:t>ArrayList</a:t>
            </a:r>
            <a:r>
              <a:rPr lang="zh-CN" altLang="en-US" sz="3500">
                <a:solidFill>
                  <a:srgbClr val="034DA0"/>
                </a:solidFill>
              </a:rPr>
              <a:t>容器所容纳的对象序列</a:t>
            </a:r>
          </a:p>
          <a:p>
            <a:pPr lvl="1">
              <a:lnSpc>
                <a:spcPct val="140000"/>
              </a:lnSpc>
            </a:pPr>
            <a:r>
              <a:rPr lang="zh-CN" altLang="en-US"/>
              <a:t>对于</a:t>
            </a:r>
            <a:r>
              <a:rPr lang="en-US" altLang="zh-CN"/>
              <a:t>ArrayList&lt;E&gt; ，</a:t>
            </a:r>
            <a:r>
              <a:rPr lang="zh-CN" altLang="en-US"/>
              <a:t>可以通过索引对其进行插入对象和取出对象的操作。</a:t>
            </a:r>
          </a:p>
          <a:p>
            <a:endParaRPr lang="en-US" altLang="zh-CN"/>
          </a:p>
          <a:p>
            <a:endParaRPr lang="en-US" altLang="zh-CN"/>
          </a:p>
          <a:p>
            <a:pPr lvl="2"/>
            <a:endParaRPr lang="en-US" altLang="zh-CN"/>
          </a:p>
          <a:p>
            <a:pPr lvl="1"/>
            <a:r>
              <a:rPr lang="zh-CN" altLang="en-US"/>
              <a:t>通过</a:t>
            </a:r>
            <a:r>
              <a:rPr lang="en-US" altLang="zh-CN"/>
              <a:t>size()</a:t>
            </a:r>
            <a:r>
              <a:rPr lang="zh-CN" altLang="en-US"/>
              <a:t>和</a:t>
            </a:r>
            <a:r>
              <a:rPr lang="en-US" altLang="zh-CN"/>
              <a:t>get()</a:t>
            </a:r>
            <a:r>
              <a:rPr lang="zh-CN" altLang="en-US"/>
              <a:t>方法可以实现对容器</a:t>
            </a:r>
            <a:r>
              <a:rPr lang="en-US" altLang="zh-CN"/>
              <a:t>ArrayList&lt;E&gt;</a:t>
            </a:r>
            <a:r>
              <a:rPr lang="zh-CN" altLang="en-US"/>
              <a:t>的遍历。</a:t>
            </a:r>
          </a:p>
          <a:p>
            <a:endParaRPr lang="zh-CN" altLang="en-US"/>
          </a:p>
        </p:txBody>
      </p:sp>
      <p:sp>
        <p:nvSpPr>
          <p:cNvPr id="3" name="标题 2"/>
          <p:cNvSpPr>
            <a:spLocks noGrp="1"/>
          </p:cNvSpPr>
          <p:nvPr>
            <p:ph type="title"/>
          </p:nvPr>
        </p:nvSpPr>
        <p:spPr/>
        <p:txBody>
          <a:bodyPr/>
          <a:lstStyle/>
          <a:p>
            <a:r>
              <a:rPr lang="en-US" altLang="zh-CN">
                <a:sym typeface="+mn-ea"/>
              </a:rPr>
              <a:t>2.5.2 ArrayList </a:t>
            </a:r>
            <a:r>
              <a:rPr lang="zh-CN" altLang="en-US">
                <a:sym typeface="+mn-ea"/>
              </a:rPr>
              <a:t>与</a:t>
            </a:r>
            <a:r>
              <a:rPr lang="en-US" altLang="zh-CN">
                <a:sym typeface="+mn-ea"/>
              </a:rPr>
              <a:t> Iterators </a:t>
            </a:r>
            <a:r>
              <a:rPr lang="en-US" altLang="zh-CN" sz="2400">
                <a:sym typeface="+mn-ea"/>
              </a:rPr>
              <a:t>3/9</a:t>
            </a:r>
          </a:p>
        </p:txBody>
      </p:sp>
      <p:sp>
        <p:nvSpPr>
          <p:cNvPr id="134149" name="AutoShape 5"/>
          <p:cNvSpPr/>
          <p:nvPr>
            <p:custDataLst>
              <p:tags r:id="rId1"/>
            </p:custDataLst>
          </p:nvPr>
        </p:nvSpPr>
        <p:spPr>
          <a:xfrm>
            <a:off x="628650" y="2863215"/>
            <a:ext cx="7576185" cy="2019300"/>
          </a:xfrm>
          <a:prstGeom prst="roundRect">
            <a:avLst>
              <a:gd name="adj" fmla="val 7389"/>
            </a:avLst>
          </a:prstGeom>
          <a:noFill/>
          <a:ln w="12700" cap="flat" cmpd="sng">
            <a:solidFill>
              <a:schemeClr val="hlink"/>
            </a:solidFill>
            <a:prstDash val="dash"/>
            <a:headEnd type="none" w="med" len="med"/>
            <a:tailEnd type="none" w="med" len="med"/>
          </a:ln>
        </p:spPr>
        <p:txBody>
          <a:bodyPr wrap="none" anchor="ctr" anchorCtr="0"/>
          <a:lstStyle>
            <a:lvl1pPr marL="469900" indent="-469900" algn="l" rtl="0" eaLnBrk="0" fontAlgn="base" hangingPunct="0">
              <a:spcBef>
                <a:spcPct val="20000"/>
              </a:spcBef>
              <a:spcAft>
                <a:spcPct val="0"/>
              </a:spcAft>
              <a:buClr>
                <a:schemeClr val="accent2"/>
              </a:buClr>
              <a:buFont typeface="Wingdings" panose="05000000000000000000" pitchFamily="2" charset="2"/>
              <a:buChar char="o"/>
              <a:defRPr sz="3000" b="0">
                <a:solidFill>
                  <a:schemeClr val="tx1"/>
                </a:solidFill>
                <a:latin typeface="+mn-lt"/>
                <a:ea typeface="+mn-ea"/>
                <a:cs typeface="+mn-cs"/>
              </a:defRPr>
            </a:lvl1pPr>
            <a:lvl2pPr marL="908050" indent="-436880" algn="l" rtl="0" eaLnBrk="0" fontAlgn="base" hangingPunct="0">
              <a:spcBef>
                <a:spcPct val="20000"/>
              </a:spcBef>
              <a:spcAft>
                <a:spcPct val="0"/>
              </a:spcAft>
              <a:buClr>
                <a:schemeClr val="accent2"/>
              </a:buClr>
              <a:buFont typeface="Wingdings" panose="05000000000000000000" pitchFamily="2" charset="2"/>
              <a:buChar char="n"/>
              <a:defRPr sz="2600">
                <a:solidFill>
                  <a:schemeClr val="tx1"/>
                </a:solidFill>
                <a:latin typeface="Verdana" panose="020B0604030504040204" pitchFamily="34" charset="0"/>
                <a:ea typeface="+mn-ea"/>
              </a:defRPr>
            </a:lvl2pPr>
            <a:lvl3pPr marL="1304925" indent="-395605" algn="l" rtl="0" eaLnBrk="0" fontAlgn="base" hangingPunct="0">
              <a:spcBef>
                <a:spcPct val="20000"/>
              </a:spcBef>
              <a:spcAft>
                <a:spcPct val="0"/>
              </a:spcAft>
              <a:buClr>
                <a:schemeClr val="accent2"/>
              </a:buClr>
              <a:buFont typeface="Wingdings" panose="05000000000000000000" pitchFamily="2" charset="2"/>
              <a:buChar char="o"/>
              <a:defRPr sz="2300">
                <a:solidFill>
                  <a:schemeClr val="tx1"/>
                </a:solidFill>
                <a:latin typeface="Verdana" panose="020B0604030504040204" pitchFamily="34" charset="0"/>
                <a:ea typeface="+mn-ea"/>
              </a:defRPr>
            </a:lvl3pPr>
            <a:lvl4pPr marL="1694180" indent="-387350" algn="l" rtl="0" eaLnBrk="0" fontAlgn="base" hangingPunct="0">
              <a:spcBef>
                <a:spcPct val="20000"/>
              </a:spcBef>
              <a:spcAft>
                <a:spcPct val="0"/>
              </a:spcAft>
              <a:buClr>
                <a:schemeClr val="accent2"/>
              </a:buClr>
              <a:buFont typeface="Wingdings" panose="05000000000000000000" pitchFamily="2" charset="2"/>
              <a:buChar char="n"/>
              <a:defRPr sz="2000">
                <a:solidFill>
                  <a:schemeClr val="tx1"/>
                </a:solidFill>
                <a:latin typeface="Verdana" panose="020B0604030504040204" pitchFamily="34" charset="0"/>
                <a:ea typeface="+mn-ea"/>
              </a:defRPr>
            </a:lvl4pPr>
            <a:lvl5pPr marL="2094230" indent="-398780" algn="l" rtl="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mn-ea"/>
              </a:defRPr>
            </a:lvl5pPr>
          </a:lstStyle>
          <a:p>
            <a:pPr marL="0" lvl="2" indent="0" algn="l" rtl="0" eaLnBrk="1" hangingPunct="1">
              <a:lnSpc>
                <a:spcPct val="105000"/>
              </a:lnSpc>
              <a:spcBef>
                <a:spcPts val="0"/>
              </a:spcBef>
              <a:spcAft>
                <a:spcPct val="0"/>
              </a:spcAft>
              <a:buClr>
                <a:schemeClr val="accent2"/>
              </a:buClr>
              <a:buNone/>
            </a:pPr>
            <a:r>
              <a:rPr lang="en-US" altLang="zh-CN" sz="2000" b="1" dirty="0">
                <a:solidFill>
                  <a:schemeClr val="tx1"/>
                </a:solidFill>
                <a:effectLst/>
                <a:latin typeface="等线" panose="02010600030101010101" charset="-122"/>
                <a:ea typeface="等线" panose="02010600030101010101" charset="-122"/>
                <a:sym typeface="+mn-ea"/>
              </a:rPr>
              <a:t>ArrayList&lt;Person&gt; people = </a:t>
            </a:r>
            <a:r>
              <a:rPr lang="en-US" altLang="zh-CN" sz="2000" b="1" dirty="0">
                <a:solidFill>
                  <a:srgbClr val="034DA0"/>
                </a:solidFill>
                <a:effectLst/>
                <a:latin typeface="等线" panose="02010600030101010101" charset="-122"/>
                <a:ea typeface="等线" panose="02010600030101010101" charset="-122"/>
                <a:sym typeface="+mn-ea"/>
              </a:rPr>
              <a:t>new </a:t>
            </a:r>
            <a:r>
              <a:rPr lang="en-US" altLang="zh-CN" sz="2000" b="1" dirty="0">
                <a:solidFill>
                  <a:schemeClr val="tx1"/>
                </a:solidFill>
                <a:effectLst/>
                <a:latin typeface="等线" panose="02010600030101010101" charset="-122"/>
                <a:ea typeface="等线" panose="02010600030101010101" charset="-122"/>
                <a:sym typeface="+mn-ea"/>
              </a:rPr>
              <a:t>ArrayList&lt;Person&gt; ( );</a:t>
            </a:r>
            <a:endParaRPr lang="en-US" altLang="zh-CN" sz="2000" b="1" dirty="0">
              <a:solidFill>
                <a:schemeClr val="tx1"/>
              </a:solidFill>
              <a:effectLst/>
              <a:latin typeface="等线" panose="02010600030101010101" charset="-122"/>
              <a:ea typeface="等线" panose="02010600030101010101" charset="-122"/>
            </a:endParaRPr>
          </a:p>
          <a:p>
            <a:pPr marL="0" lvl="1" indent="0" algn="l" rtl="0" eaLnBrk="1" hangingPunct="1">
              <a:lnSpc>
                <a:spcPct val="105000"/>
              </a:lnSpc>
              <a:spcBef>
                <a:spcPts val="0"/>
              </a:spcBef>
              <a:spcAft>
                <a:spcPct val="0"/>
              </a:spcAft>
              <a:buClr>
                <a:schemeClr val="accent2"/>
              </a:buClr>
              <a:buNone/>
            </a:pPr>
            <a:r>
              <a:rPr lang="en-US" altLang="zh-CN" sz="2000" b="1" dirty="0">
                <a:solidFill>
                  <a:schemeClr val="tx1"/>
                </a:solidFill>
                <a:effectLst/>
                <a:latin typeface="等线" panose="02010600030101010101" charset="-122"/>
                <a:ea typeface="等线" panose="02010600030101010101" charset="-122"/>
                <a:sym typeface="+mn-ea"/>
              </a:rPr>
              <a:t>…</a:t>
            </a:r>
            <a:endParaRPr lang="en-US" altLang="zh-CN" sz="2000" b="1" dirty="0">
              <a:solidFill>
                <a:schemeClr val="tx1"/>
              </a:solidFill>
              <a:effectLst/>
              <a:latin typeface="等线" panose="02010600030101010101" charset="-122"/>
              <a:ea typeface="等线" panose="02010600030101010101" charset="-122"/>
            </a:endParaRPr>
          </a:p>
          <a:p>
            <a:pPr marL="0" lvl="2" indent="0" algn="l" rtl="0" eaLnBrk="1" hangingPunct="1">
              <a:lnSpc>
                <a:spcPct val="105000"/>
              </a:lnSpc>
              <a:spcBef>
                <a:spcPts val="0"/>
              </a:spcBef>
              <a:spcAft>
                <a:spcPct val="0"/>
              </a:spcAft>
              <a:buClr>
                <a:schemeClr val="accent2"/>
              </a:buClr>
              <a:buNone/>
            </a:pPr>
            <a:r>
              <a:rPr lang="en-US" altLang="zh-CN" sz="2000" b="1" dirty="0">
                <a:solidFill>
                  <a:srgbClr val="034DA0"/>
                </a:solidFill>
                <a:effectLst/>
                <a:latin typeface="等线" panose="02010600030101010101" charset="-122"/>
                <a:ea typeface="等线" panose="02010600030101010101" charset="-122"/>
                <a:sym typeface="+mn-ea"/>
              </a:rPr>
              <a:t>for </a:t>
            </a:r>
            <a:r>
              <a:rPr lang="en-US" altLang="zh-CN" sz="2000" b="1" dirty="0">
                <a:solidFill>
                  <a:schemeClr val="tx1"/>
                </a:solidFill>
                <a:effectLst/>
                <a:latin typeface="等线" panose="02010600030101010101" charset="-122"/>
                <a:ea typeface="等线" panose="02010600030101010101" charset="-122"/>
                <a:sym typeface="+mn-ea"/>
              </a:rPr>
              <a:t>(int i=0;  i&lt;people.size( );  i++) {</a:t>
            </a:r>
            <a:endParaRPr lang="en-US" altLang="zh-CN" sz="2000" b="1" dirty="0">
              <a:solidFill>
                <a:schemeClr val="tx1"/>
              </a:solidFill>
              <a:effectLst/>
              <a:latin typeface="等线" panose="02010600030101010101" charset="-122"/>
              <a:ea typeface="等线" panose="02010600030101010101" charset="-122"/>
            </a:endParaRPr>
          </a:p>
          <a:p>
            <a:pPr marL="0" lvl="2" indent="457200" algn="l" rtl="0" eaLnBrk="1" hangingPunct="1">
              <a:lnSpc>
                <a:spcPct val="105000"/>
              </a:lnSpc>
              <a:spcBef>
                <a:spcPts val="0"/>
              </a:spcBef>
              <a:spcAft>
                <a:spcPct val="0"/>
              </a:spcAft>
              <a:buClr>
                <a:schemeClr val="accent2"/>
              </a:buClr>
              <a:buNone/>
            </a:pPr>
            <a:r>
              <a:rPr lang="en-US" altLang="zh-CN" sz="2000" b="1" dirty="0">
                <a:solidFill>
                  <a:schemeClr val="tx1"/>
                </a:solidFill>
                <a:effectLst/>
                <a:latin typeface="等线" panose="02010600030101010101" charset="-122"/>
                <a:ea typeface="等线" panose="02010600030101010101" charset="-122"/>
                <a:sym typeface="+mn-ea"/>
              </a:rPr>
              <a:t>Person person = people.get(i);</a:t>
            </a:r>
            <a:endParaRPr lang="en-US" altLang="zh-CN" sz="2000" b="1" dirty="0">
              <a:solidFill>
                <a:schemeClr val="tx1"/>
              </a:solidFill>
              <a:effectLst/>
              <a:latin typeface="等线" panose="02010600030101010101" charset="-122"/>
              <a:ea typeface="等线" panose="02010600030101010101" charset="-122"/>
            </a:endParaRPr>
          </a:p>
          <a:p>
            <a:pPr marL="0" lvl="2" indent="457200" algn="l" rtl="0" eaLnBrk="1" hangingPunct="1">
              <a:lnSpc>
                <a:spcPct val="105000"/>
              </a:lnSpc>
              <a:spcBef>
                <a:spcPts val="0"/>
              </a:spcBef>
              <a:spcAft>
                <a:spcPct val="0"/>
              </a:spcAft>
              <a:buClr>
                <a:schemeClr val="accent2"/>
              </a:buClr>
              <a:buNone/>
            </a:pPr>
            <a:r>
              <a:rPr lang="en-US" altLang="zh-CN" sz="2000" b="1" dirty="0">
                <a:solidFill>
                  <a:schemeClr val="tx1"/>
                </a:solidFill>
                <a:effectLst/>
                <a:latin typeface="等线" panose="02010600030101010101" charset="-122"/>
                <a:ea typeface="等线" panose="02010600030101010101" charset="-122"/>
                <a:sym typeface="+mn-ea"/>
              </a:rPr>
              <a:t>…	</a:t>
            </a:r>
            <a:endParaRPr lang="en-US" altLang="zh-CN" sz="2000" b="1" dirty="0">
              <a:solidFill>
                <a:schemeClr val="tx1"/>
              </a:solidFill>
              <a:effectLst/>
              <a:latin typeface="等线" panose="02010600030101010101" charset="-122"/>
              <a:ea typeface="等线" panose="02010600030101010101" charset="-122"/>
            </a:endParaRPr>
          </a:p>
          <a:p>
            <a:pPr marL="0" lvl="2" indent="0" algn="l" rtl="0" eaLnBrk="1" hangingPunct="1">
              <a:lnSpc>
                <a:spcPct val="105000"/>
              </a:lnSpc>
              <a:spcBef>
                <a:spcPts val="0"/>
              </a:spcBef>
              <a:spcAft>
                <a:spcPct val="0"/>
              </a:spcAft>
              <a:buClr>
                <a:schemeClr val="accent2"/>
              </a:buClr>
              <a:buNone/>
            </a:pPr>
            <a:r>
              <a:rPr lang="en-US" altLang="zh-CN" sz="2000" b="1" dirty="0">
                <a:solidFill>
                  <a:schemeClr val="tx1"/>
                </a:solidFill>
                <a:effectLst/>
                <a:latin typeface="等线" panose="02010600030101010101" charset="-122"/>
                <a:ea typeface="等线" panose="02010600030101010101" charset="-122"/>
                <a:sym typeface="+mn-ea"/>
              </a:rPr>
              <a:t>}</a:t>
            </a:r>
          </a:p>
        </p:txBody>
      </p:sp>
      <p:sp>
        <p:nvSpPr>
          <p:cNvPr id="7" name="日期占位符 6"/>
          <p:cNvSpPr>
            <a:spLocks noGrp="1"/>
          </p:cNvSpPr>
          <p:nvPr>
            <p:ph type="dt" sz="half" idx="10"/>
            <p:custDataLst>
              <p:tags r:id="rId2"/>
            </p:custDataLst>
          </p:nvPr>
        </p:nvSpPr>
        <p:spPr/>
        <p:txBody>
          <a:bodyPr/>
          <a:lstStyle/>
          <a:p>
            <a:fld id="{8BEB6EB5-CC0D-C94C-91B9-9EA1B45E848E}" type="datetime1">
              <a:rPr kumimoji="1" lang="zh-CN" altLang="en-US" smtClean="0"/>
              <a:t>2024/10/16</a:t>
            </a:fld>
            <a:endParaRPr kumimoji="1" lang="zh-CN" altLang="en-US" sz="900"/>
          </a:p>
        </p:txBody>
      </p:sp>
      <p:sp>
        <p:nvSpPr>
          <p:cNvPr id="8" name="页脚占位符 7"/>
          <p:cNvSpPr>
            <a:spLocks noGrp="1"/>
          </p:cNvSpPr>
          <p:nvPr>
            <p:ph type="ftr" sz="quarter" idx="11"/>
            <p:custDataLst>
              <p:tags r:id="rId3"/>
            </p:custDataLst>
          </p:nvPr>
        </p:nvSpPr>
        <p:spPr/>
        <p:txBody>
          <a:bodyPr/>
          <a:lstStyle/>
          <a:p>
            <a:r>
              <a:rPr kumimoji="1" lang="zh-CN" altLang="en-US" dirty="0"/>
              <a:t>西北工业大学软件学院</a:t>
            </a:r>
            <a:endParaRPr kumimoji="1" lang="zh-CN" altLang="en-US" sz="900" dirty="0"/>
          </a:p>
        </p:txBody>
      </p:sp>
      <p:sp>
        <p:nvSpPr>
          <p:cNvPr id="9" name="灯片编号占位符 8"/>
          <p:cNvSpPr>
            <a:spLocks noGrp="1"/>
          </p:cNvSpPr>
          <p:nvPr>
            <p:ph type="sldNum" sz="quarter" idx="12"/>
            <p:custDataLst>
              <p:tags r:id="rId4"/>
            </p:custDataLst>
          </p:nvPr>
        </p:nvSpPr>
        <p:spPr/>
        <p:txBody>
          <a:bodyPr/>
          <a:lstStyle/>
          <a:p>
            <a:fld id="{5A1A6423-77BD-D842-A714-25250E903C41}" type="slidenum">
              <a:rPr kumimoji="1" lang="zh-CN" altLang="en-US" smtClean="0"/>
              <a:t>162</a:t>
            </a:fld>
            <a:endParaRPr kumimoji="1" lang="zh-CN" altLang="en-US" sz="9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6" fill="hold" grpId="0" nodeType="clickEffect">
                                  <p:stCondLst>
                                    <p:cond delay="0"/>
                                  </p:stCondLst>
                                  <p:childTnLst>
                                    <p:set>
                                      <p:cBhvr>
                                        <p:cTn id="6" dur="1" fill="hold">
                                          <p:stCondLst>
                                            <p:cond delay="0"/>
                                          </p:stCondLst>
                                        </p:cTn>
                                        <p:tgtEl>
                                          <p:spTgt spid="134149"/>
                                        </p:tgtEl>
                                        <p:attrNameLst>
                                          <p:attrName>style.visibility</p:attrName>
                                        </p:attrNameLst>
                                      </p:cBhvr>
                                      <p:to>
                                        <p:strVal val="visible"/>
                                      </p:to>
                                    </p:set>
                                    <p:animEffect transition="in" filter="barn(inHorizontal)">
                                      <p:cBhvr>
                                        <p:cTn id="7" dur="500"/>
                                        <p:tgtEl>
                                          <p:spTgt spid="134149"/>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
                                            <p:txEl>
                                              <p:pRg st="5" end="5"/>
                                            </p:txEl>
                                          </p:spTgt>
                                        </p:tgtEl>
                                        <p:attrNameLst>
                                          <p:attrName>style.visibility</p:attrName>
                                        </p:attrNameLst>
                                      </p:cBhvr>
                                      <p:to>
                                        <p:strVal val="visible"/>
                                      </p:to>
                                    </p:set>
                                    <p:animEffect transition="in" filter="dissolve">
                                      <p:cBhvr>
                                        <p:cTn id="12" dur="500"/>
                                        <p:tgtEl>
                                          <p:spTgt spid="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4149" grpId="0" bldLvl="0" animBg="1"/>
    </p:bld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fontScale="70000"/>
          </a:bodyPr>
          <a:lstStyle/>
          <a:p>
            <a:pPr>
              <a:lnSpc>
                <a:spcPct val="120000"/>
              </a:lnSpc>
            </a:pPr>
            <a:r>
              <a:rPr lang="zh-CN" altLang="en-US" sz="4000">
                <a:solidFill>
                  <a:srgbClr val="034DA0"/>
                </a:solidFill>
              </a:rPr>
              <a:t>迭代器</a:t>
            </a:r>
            <a:r>
              <a:rPr lang="en-US" altLang="zh-CN" sz="4000">
                <a:solidFill>
                  <a:srgbClr val="034DA0"/>
                </a:solidFill>
                <a:sym typeface="+mn-ea"/>
              </a:rPr>
              <a:t>Iterators</a:t>
            </a:r>
            <a:endParaRPr lang="en-US" altLang="zh-CN" sz="4000">
              <a:solidFill>
                <a:srgbClr val="034DA0"/>
              </a:solidFill>
            </a:endParaRPr>
          </a:p>
          <a:p>
            <a:pPr>
              <a:lnSpc>
                <a:spcPct val="140000"/>
              </a:lnSpc>
            </a:pPr>
            <a:r>
              <a:rPr lang="zh-CN" altLang="en-US" sz="3400"/>
              <a:t>迭代器对象用于在一个对象序列中移动并访问序列中的每个对象从而实现对序列元素的遍历，对于程序员而言无需知道，亦无需关心该序列底层的结构</a:t>
            </a:r>
            <a:endParaRPr lang="en-US" altLang="zh-CN" sz="3400"/>
          </a:p>
          <a:p>
            <a:pPr>
              <a:lnSpc>
                <a:spcPct val="140000"/>
              </a:lnSpc>
            </a:pPr>
            <a:r>
              <a:rPr lang="zh-CN" altLang="en-US" sz="3400"/>
              <a:t>所有继承</a:t>
            </a:r>
            <a:r>
              <a:rPr lang="en-US" altLang="zh-CN" sz="3400"/>
              <a:t>Collection&lt;E&gt;</a:t>
            </a:r>
            <a:r>
              <a:rPr lang="zh-CN" altLang="en-US" sz="3400"/>
              <a:t>的容器（例如：</a:t>
            </a:r>
            <a:r>
              <a:rPr lang="en-US" altLang="zh-CN" sz="3400"/>
              <a:t> ArrayList&lt;E&gt; </a:t>
            </a:r>
            <a:r>
              <a:rPr lang="zh-CN" altLang="en-US" sz="3400"/>
              <a:t>）都提供了一个方法可以返回一个</a:t>
            </a:r>
            <a:r>
              <a:rPr lang="en-US" altLang="zh-CN" sz="3400"/>
              <a:t>Iterator&lt;E&gt; </a:t>
            </a:r>
            <a:r>
              <a:rPr lang="zh-CN" altLang="en-US" sz="3400"/>
              <a:t>对象，通过该迭代器对象可以实现遍历</a:t>
            </a:r>
            <a:r>
              <a:rPr lang="en-US" altLang="zh-CN" sz="3400"/>
              <a:t>Collection&lt;E&gt;</a:t>
            </a:r>
            <a:r>
              <a:rPr lang="zh-CN" altLang="en-US" sz="3400"/>
              <a:t>容器：</a:t>
            </a:r>
          </a:p>
          <a:p>
            <a:pPr lvl="1"/>
            <a:r>
              <a:rPr lang="en-US" altLang="zh-CN" sz="3145"/>
              <a:t>public Iterator&lt;E&gt;  iterator() </a:t>
            </a:r>
          </a:p>
          <a:p>
            <a:endParaRPr lang="en-US" altLang="zh-CN" sz="3145"/>
          </a:p>
        </p:txBody>
      </p:sp>
      <p:sp>
        <p:nvSpPr>
          <p:cNvPr id="3" name="标题 2"/>
          <p:cNvSpPr>
            <a:spLocks noGrp="1"/>
          </p:cNvSpPr>
          <p:nvPr>
            <p:ph type="title"/>
          </p:nvPr>
        </p:nvSpPr>
        <p:spPr/>
        <p:txBody>
          <a:bodyPr/>
          <a:lstStyle/>
          <a:p>
            <a:r>
              <a:rPr lang="en-US" altLang="zh-CN">
                <a:sym typeface="+mn-ea"/>
              </a:rPr>
              <a:t>2.5.2 ArrayList </a:t>
            </a:r>
            <a:r>
              <a:rPr lang="zh-CN" altLang="en-US">
                <a:sym typeface="+mn-ea"/>
              </a:rPr>
              <a:t>与</a:t>
            </a:r>
            <a:r>
              <a:rPr lang="en-US" altLang="zh-CN">
                <a:sym typeface="+mn-ea"/>
              </a:rPr>
              <a:t> Iterators </a:t>
            </a:r>
            <a:r>
              <a:rPr lang="en-US" altLang="zh-CN" sz="2400">
                <a:sym typeface="+mn-ea"/>
              </a:rPr>
              <a:t>4/9</a:t>
            </a:r>
          </a:p>
        </p:txBody>
      </p:sp>
      <p:sp>
        <p:nvSpPr>
          <p:cNvPr id="7" name="日期占位符 6"/>
          <p:cNvSpPr>
            <a:spLocks noGrp="1"/>
          </p:cNvSpPr>
          <p:nvPr>
            <p:ph type="dt" sz="half" idx="10"/>
            <p:custDataLst>
              <p:tags r:id="rId1"/>
            </p:custDataLst>
          </p:nvPr>
        </p:nvSpPr>
        <p:spPr/>
        <p:txBody>
          <a:bodyPr/>
          <a:lstStyle/>
          <a:p>
            <a:fld id="{8BEB6EB5-CC0D-C94C-91B9-9EA1B45E848E}" type="datetime1">
              <a:rPr kumimoji="1" lang="zh-CN" altLang="en-US" smtClean="0"/>
              <a:t>2024/10/16</a:t>
            </a:fld>
            <a:endParaRPr kumimoji="1" lang="zh-CN" altLang="en-US" sz="900"/>
          </a:p>
        </p:txBody>
      </p:sp>
      <p:sp>
        <p:nvSpPr>
          <p:cNvPr id="8" name="页脚占位符 7"/>
          <p:cNvSpPr>
            <a:spLocks noGrp="1"/>
          </p:cNvSpPr>
          <p:nvPr>
            <p:ph type="ftr" sz="quarter" idx="11"/>
            <p:custDataLst>
              <p:tags r:id="rId2"/>
            </p:custDataLst>
          </p:nvPr>
        </p:nvSpPr>
        <p:spPr/>
        <p:txBody>
          <a:bodyPr/>
          <a:lstStyle/>
          <a:p>
            <a:r>
              <a:rPr kumimoji="1" lang="zh-CN" altLang="en-US" dirty="0"/>
              <a:t>西北工业大学软件学院</a:t>
            </a:r>
            <a:endParaRPr kumimoji="1" lang="zh-CN" altLang="en-US" sz="900" dirty="0"/>
          </a:p>
        </p:txBody>
      </p:sp>
      <p:sp>
        <p:nvSpPr>
          <p:cNvPr id="9" name="灯片编号占位符 8"/>
          <p:cNvSpPr>
            <a:spLocks noGrp="1"/>
          </p:cNvSpPr>
          <p:nvPr>
            <p:ph type="sldNum" sz="quarter" idx="12"/>
            <p:custDataLst>
              <p:tags r:id="rId3"/>
            </p:custDataLst>
          </p:nvPr>
        </p:nvSpPr>
        <p:spPr/>
        <p:txBody>
          <a:bodyPr/>
          <a:lstStyle/>
          <a:p>
            <a:fld id="{5A1A6423-77BD-D842-A714-25250E903C41}" type="slidenum">
              <a:rPr kumimoji="1" lang="zh-CN" altLang="en-US" smtClean="0"/>
              <a:t>163</a:t>
            </a:fld>
            <a:endParaRPr kumimoji="1" lang="zh-CN" altLang="en-US" sz="900"/>
          </a:p>
        </p:txBody>
      </p:sp>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fontScale="70000"/>
          </a:bodyPr>
          <a:lstStyle/>
          <a:p>
            <a:pPr>
              <a:lnSpc>
                <a:spcPct val="110000"/>
              </a:lnSpc>
            </a:pPr>
            <a:r>
              <a:rPr lang="en-US" altLang="zh-CN" sz="4000">
                <a:solidFill>
                  <a:srgbClr val="034DA0"/>
                </a:solidFill>
                <a:effectLst/>
                <a:sym typeface="+mn-ea"/>
              </a:rPr>
              <a:t>Iterator API</a:t>
            </a:r>
            <a:endParaRPr lang="en-US" altLang="zh-CN" sz="4000">
              <a:solidFill>
                <a:srgbClr val="034DA0"/>
              </a:solidFill>
              <a:effectLst/>
            </a:endParaRPr>
          </a:p>
          <a:p>
            <a:pPr lvl="0">
              <a:lnSpc>
                <a:spcPct val="110000"/>
              </a:lnSpc>
            </a:pPr>
            <a:r>
              <a:rPr lang="en-US" altLang="zh-CN" sz="3400">
                <a:solidFill>
                  <a:srgbClr val="034DA0"/>
                </a:solidFill>
                <a:effectLst/>
              </a:rPr>
              <a:t>Boolean  hasNext()</a:t>
            </a:r>
            <a:r>
              <a:rPr lang="en-US" altLang="zh-CN" sz="3400"/>
              <a:t>. </a:t>
            </a:r>
            <a:r>
              <a:rPr lang="zh-CN" altLang="en-US" sz="3400"/>
              <a:t>判断是否有后续元素</a:t>
            </a:r>
          </a:p>
          <a:p>
            <a:pPr lvl="0">
              <a:lnSpc>
                <a:spcPct val="110000"/>
              </a:lnSpc>
            </a:pPr>
            <a:r>
              <a:rPr lang="en-US" altLang="zh-CN" sz="3400">
                <a:solidFill>
                  <a:srgbClr val="034DA0"/>
                </a:solidFill>
                <a:effectLst/>
              </a:rPr>
              <a:t>E next()</a:t>
            </a:r>
            <a:r>
              <a:rPr lang="en-US" altLang="zh-CN" sz="3400"/>
              <a:t>. </a:t>
            </a:r>
            <a:r>
              <a:rPr lang="zh-CN" altLang="en-US" sz="3400"/>
              <a:t>返回下一个元素</a:t>
            </a:r>
            <a:endParaRPr lang="en-US" altLang="zh-CN" sz="3400"/>
          </a:p>
          <a:p>
            <a:pPr lvl="0">
              <a:lnSpc>
                <a:spcPct val="110000"/>
              </a:lnSpc>
            </a:pPr>
            <a:r>
              <a:rPr lang="en-US" altLang="zh-CN" sz="3400">
                <a:solidFill>
                  <a:srgbClr val="034DA0"/>
                </a:solidFill>
                <a:effectLst/>
              </a:rPr>
              <a:t>void  remove()</a:t>
            </a:r>
            <a:r>
              <a:rPr lang="en-US" altLang="zh-CN" sz="3400">
                <a:solidFill>
                  <a:schemeClr val="tx1"/>
                </a:solidFill>
                <a:effectLst/>
              </a:rPr>
              <a:t>. </a:t>
            </a:r>
            <a:r>
              <a:rPr lang="zh-CN" altLang="en-US" sz="3400">
                <a:solidFill>
                  <a:schemeClr val="tx1"/>
                </a:solidFill>
                <a:effectLst/>
              </a:rPr>
              <a:t>从序列中删除迭代器上一次访问的元素</a:t>
            </a:r>
            <a:endParaRPr lang="en-US" altLang="zh-CN" sz="3400"/>
          </a:p>
          <a:p>
            <a:pPr lvl="1"/>
            <a:r>
              <a:rPr lang="zh-CN" altLang="en-US" sz="3145"/>
              <a:t>在使用调用</a:t>
            </a:r>
            <a:r>
              <a:rPr lang="en-US" altLang="zh-CN" sz="3145"/>
              <a:t>remove</a:t>
            </a:r>
            <a:r>
              <a:rPr lang="zh-CN" altLang="en-US" sz="3145"/>
              <a:t>之前必须先调用一次</a:t>
            </a:r>
            <a:r>
              <a:rPr lang="en-US" altLang="zh-CN" sz="3145"/>
              <a:t>next</a:t>
            </a:r>
            <a:r>
              <a:rPr lang="zh-CN" altLang="en-US" sz="3145"/>
              <a:t>方法，因为</a:t>
            </a:r>
            <a:r>
              <a:rPr lang="en-US" altLang="zh-CN" sz="3145"/>
              <a:t>next</a:t>
            </a:r>
            <a:r>
              <a:rPr lang="zh-CN" altLang="en-US" sz="3145"/>
              <a:t>就像是在移动一个指针，</a:t>
            </a:r>
            <a:r>
              <a:rPr lang="en-US" altLang="zh-CN" sz="3145"/>
              <a:t>remove</a:t>
            </a:r>
            <a:r>
              <a:rPr lang="zh-CN" altLang="en-US" sz="3145"/>
              <a:t>删掉的就是指针刚刚跳过去的元素。即使是你想连续删掉两个相邻的元素，也必须在每次删除之前调用</a:t>
            </a:r>
            <a:r>
              <a:rPr lang="en-US" altLang="zh-CN" sz="3145"/>
              <a:t>next</a:t>
            </a:r>
            <a:r>
              <a:rPr lang="zh-CN" altLang="en-US" sz="3145"/>
              <a:t>。</a:t>
            </a:r>
            <a:endParaRPr lang="zh-CN" altLang="en-US"/>
          </a:p>
          <a:p>
            <a:pPr marL="0" indent="0">
              <a:buNone/>
            </a:pPr>
            <a:endParaRPr lang="en-US" altLang="zh-CN"/>
          </a:p>
        </p:txBody>
      </p:sp>
      <p:sp>
        <p:nvSpPr>
          <p:cNvPr id="3" name="标题 2"/>
          <p:cNvSpPr>
            <a:spLocks noGrp="1"/>
          </p:cNvSpPr>
          <p:nvPr>
            <p:ph type="title"/>
          </p:nvPr>
        </p:nvSpPr>
        <p:spPr/>
        <p:txBody>
          <a:bodyPr/>
          <a:lstStyle/>
          <a:p>
            <a:r>
              <a:rPr lang="en-US" altLang="zh-CN">
                <a:sym typeface="+mn-ea"/>
              </a:rPr>
              <a:t>2.5.2 ArrayList </a:t>
            </a:r>
            <a:r>
              <a:rPr lang="zh-CN" altLang="en-US">
                <a:sym typeface="+mn-ea"/>
              </a:rPr>
              <a:t>与</a:t>
            </a:r>
            <a:r>
              <a:rPr lang="en-US" altLang="zh-CN">
                <a:sym typeface="+mn-ea"/>
              </a:rPr>
              <a:t> Iterators </a:t>
            </a:r>
            <a:r>
              <a:rPr lang="en-US" altLang="zh-CN" sz="2400">
                <a:sym typeface="+mn-ea"/>
              </a:rPr>
              <a:t>5/9</a:t>
            </a:r>
          </a:p>
        </p:txBody>
      </p:sp>
      <p:sp>
        <p:nvSpPr>
          <p:cNvPr id="7" name="日期占位符 6"/>
          <p:cNvSpPr>
            <a:spLocks noGrp="1"/>
          </p:cNvSpPr>
          <p:nvPr>
            <p:ph type="dt" sz="half" idx="10"/>
            <p:custDataLst>
              <p:tags r:id="rId1"/>
            </p:custDataLst>
          </p:nvPr>
        </p:nvSpPr>
        <p:spPr/>
        <p:txBody>
          <a:bodyPr/>
          <a:lstStyle/>
          <a:p>
            <a:fld id="{8BEB6EB5-CC0D-C94C-91B9-9EA1B45E848E}" type="datetime1">
              <a:rPr kumimoji="1" lang="zh-CN" altLang="en-US" smtClean="0"/>
              <a:t>2024/10/16</a:t>
            </a:fld>
            <a:endParaRPr kumimoji="1" lang="zh-CN" altLang="en-US" sz="900"/>
          </a:p>
        </p:txBody>
      </p:sp>
      <p:sp>
        <p:nvSpPr>
          <p:cNvPr id="8" name="页脚占位符 7"/>
          <p:cNvSpPr>
            <a:spLocks noGrp="1"/>
          </p:cNvSpPr>
          <p:nvPr>
            <p:ph type="ftr" sz="quarter" idx="11"/>
            <p:custDataLst>
              <p:tags r:id="rId2"/>
            </p:custDataLst>
          </p:nvPr>
        </p:nvSpPr>
        <p:spPr/>
        <p:txBody>
          <a:bodyPr/>
          <a:lstStyle/>
          <a:p>
            <a:r>
              <a:rPr kumimoji="1" lang="zh-CN" altLang="en-US" dirty="0"/>
              <a:t>西北工业大学软件学院</a:t>
            </a:r>
            <a:endParaRPr kumimoji="1" lang="zh-CN" altLang="en-US" sz="900" dirty="0"/>
          </a:p>
        </p:txBody>
      </p:sp>
      <p:sp>
        <p:nvSpPr>
          <p:cNvPr id="9" name="灯片编号占位符 8"/>
          <p:cNvSpPr>
            <a:spLocks noGrp="1"/>
          </p:cNvSpPr>
          <p:nvPr>
            <p:ph type="sldNum" sz="quarter" idx="12"/>
            <p:custDataLst>
              <p:tags r:id="rId3"/>
            </p:custDataLst>
          </p:nvPr>
        </p:nvSpPr>
        <p:spPr/>
        <p:txBody>
          <a:bodyPr/>
          <a:lstStyle/>
          <a:p>
            <a:fld id="{5A1A6423-77BD-D842-A714-25250E903C41}" type="slidenum">
              <a:rPr kumimoji="1" lang="zh-CN" altLang="en-US" smtClean="0"/>
              <a:t>164</a:t>
            </a:fld>
            <a:endParaRPr kumimoji="1" lang="zh-CN" altLang="en-US" sz="900"/>
          </a:p>
        </p:txBody>
      </p:sp>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Autofit/>
          </a:bodyPr>
          <a:lstStyle/>
          <a:p>
            <a:pPr marL="0" indent="0" fontAlgn="auto">
              <a:lnSpc>
                <a:spcPct val="120000"/>
              </a:lnSpc>
              <a:spcBef>
                <a:spcPts val="0"/>
              </a:spcBef>
              <a:buNone/>
            </a:pPr>
            <a:r>
              <a:rPr lang="en-US" altLang="zh-CN" sz="1800">
                <a:solidFill>
                  <a:srgbClr val="034DA0"/>
                </a:solidFill>
                <a:latin typeface="等线" panose="02010600030101010101" charset="-122"/>
                <a:ea typeface="等线" panose="02010600030101010101" charset="-122"/>
                <a:cs typeface="等线" panose="02010600030101010101" charset="-122"/>
              </a:rPr>
              <a:t>import </a:t>
            </a:r>
            <a:r>
              <a:rPr lang="en-US" altLang="zh-CN" sz="1800">
                <a:latin typeface="等线" panose="02010600030101010101" charset="-122"/>
                <a:ea typeface="等线" panose="02010600030101010101" charset="-122"/>
                <a:cs typeface="等线" panose="02010600030101010101" charset="-122"/>
              </a:rPr>
              <a:t>java.util.*;</a:t>
            </a:r>
          </a:p>
          <a:p>
            <a:pPr marL="0" indent="0" fontAlgn="auto">
              <a:lnSpc>
                <a:spcPct val="120000"/>
              </a:lnSpc>
              <a:spcBef>
                <a:spcPts val="0"/>
              </a:spcBef>
              <a:buNone/>
            </a:pPr>
            <a:r>
              <a:rPr lang="en-US" altLang="zh-CN" sz="1800">
                <a:solidFill>
                  <a:srgbClr val="034DA0"/>
                </a:solidFill>
                <a:latin typeface="等线" panose="02010600030101010101" charset="-122"/>
                <a:ea typeface="等线" panose="02010600030101010101" charset="-122"/>
                <a:cs typeface="等线" panose="02010600030101010101" charset="-122"/>
              </a:rPr>
              <a:t>public class </a:t>
            </a:r>
            <a:r>
              <a:rPr lang="en-US" altLang="zh-CN" sz="1800">
                <a:latin typeface="等线" panose="02010600030101010101" charset="-122"/>
                <a:ea typeface="等线" panose="02010600030101010101" charset="-122"/>
                <a:cs typeface="等线" panose="02010600030101010101" charset="-122"/>
              </a:rPr>
              <a:t>Test {	</a:t>
            </a:r>
          </a:p>
          <a:p>
            <a:pPr marL="0" indent="457200" fontAlgn="auto">
              <a:lnSpc>
                <a:spcPct val="120000"/>
              </a:lnSpc>
              <a:spcBef>
                <a:spcPts val="0"/>
              </a:spcBef>
              <a:buNone/>
            </a:pPr>
            <a:r>
              <a:rPr lang="en-US" altLang="zh-CN" sz="1800">
                <a:solidFill>
                  <a:srgbClr val="034DA0"/>
                </a:solidFill>
                <a:latin typeface="等线" panose="02010600030101010101" charset="-122"/>
                <a:ea typeface="等线" panose="02010600030101010101" charset="-122"/>
                <a:cs typeface="等线" panose="02010600030101010101" charset="-122"/>
              </a:rPr>
              <a:t>public static void </a:t>
            </a:r>
            <a:r>
              <a:rPr lang="en-US" altLang="zh-CN" sz="1800">
                <a:latin typeface="等线" panose="02010600030101010101" charset="-122"/>
                <a:ea typeface="等线" panose="02010600030101010101" charset="-122"/>
                <a:cs typeface="等线" panose="02010600030101010101" charset="-122"/>
              </a:rPr>
              <a:t>main(String[] args){</a:t>
            </a:r>
          </a:p>
          <a:p>
            <a:pPr marL="457200" lvl="2" indent="457200" fontAlgn="auto">
              <a:lnSpc>
                <a:spcPct val="120000"/>
              </a:lnSpc>
              <a:spcBef>
                <a:spcPts val="0"/>
              </a:spcBef>
              <a:buNone/>
            </a:pPr>
            <a:r>
              <a:rPr lang="en-US" altLang="zh-CN" sz="1800">
                <a:latin typeface="等线" panose="02010600030101010101" charset="-122"/>
                <a:ea typeface="等线" panose="02010600030101010101" charset="-122"/>
                <a:cs typeface="等线" panose="02010600030101010101" charset="-122"/>
              </a:rPr>
              <a:t>ArrayList&lt;String&gt;  list= </a:t>
            </a:r>
            <a:r>
              <a:rPr lang="en-US" altLang="zh-CN" sz="1800">
                <a:solidFill>
                  <a:srgbClr val="034DA0"/>
                </a:solidFill>
                <a:latin typeface="等线" panose="02010600030101010101" charset="-122"/>
                <a:ea typeface="等线" panose="02010600030101010101" charset="-122"/>
                <a:cs typeface="等线" panose="02010600030101010101" charset="-122"/>
              </a:rPr>
              <a:t>new </a:t>
            </a:r>
            <a:r>
              <a:rPr lang="en-US" altLang="zh-CN" sz="1800">
                <a:latin typeface="等线" panose="02010600030101010101" charset="-122"/>
                <a:ea typeface="等线" panose="02010600030101010101" charset="-122"/>
                <a:cs typeface="等线" panose="02010600030101010101" charset="-122"/>
              </a:rPr>
              <a:t>ArrayList&lt;String&gt;();</a:t>
            </a:r>
          </a:p>
          <a:p>
            <a:pPr marL="457200" lvl="2" indent="457200" fontAlgn="auto">
              <a:lnSpc>
                <a:spcPct val="120000"/>
              </a:lnSpc>
              <a:spcBef>
                <a:spcPts val="0"/>
              </a:spcBef>
              <a:buNone/>
            </a:pPr>
            <a:r>
              <a:rPr lang="en-US" altLang="zh-CN" sz="1800">
                <a:latin typeface="等线" panose="02010600030101010101" charset="-122"/>
                <a:ea typeface="等线" panose="02010600030101010101" charset="-122"/>
                <a:cs typeface="等线" panose="02010600030101010101" charset="-122"/>
              </a:rPr>
              <a:t>list.add("Vectors"); list.add(" and "); list.add("Iterators");		</a:t>
            </a:r>
          </a:p>
          <a:p>
            <a:pPr marL="457200" lvl="2" indent="457200" fontAlgn="auto">
              <a:lnSpc>
                <a:spcPct val="120000"/>
              </a:lnSpc>
              <a:spcBef>
                <a:spcPts val="0"/>
              </a:spcBef>
              <a:buNone/>
            </a:pPr>
            <a:r>
              <a:rPr lang="en-US" altLang="zh-CN" sz="1800">
                <a:latin typeface="等线" panose="02010600030101010101" charset="-122"/>
                <a:ea typeface="等线" panose="02010600030101010101" charset="-122"/>
                <a:cs typeface="等线" panose="02010600030101010101" charset="-122"/>
              </a:rPr>
              <a:t>String result = ""; </a:t>
            </a:r>
          </a:p>
          <a:p>
            <a:pPr marL="0" indent="0" fontAlgn="auto">
              <a:lnSpc>
                <a:spcPct val="120000"/>
              </a:lnSpc>
              <a:spcBef>
                <a:spcPts val="0"/>
              </a:spcBef>
              <a:buNone/>
            </a:pPr>
            <a:r>
              <a:rPr lang="en-US" altLang="zh-CN" sz="1800">
                <a:latin typeface="等线" panose="02010600030101010101" charset="-122"/>
                <a:ea typeface="等线" panose="02010600030101010101" charset="-122"/>
                <a:cs typeface="等线" panose="02010600030101010101" charset="-122"/>
              </a:rPr>
              <a:t>	Iterator&lt;String&gt;  iterator = list.iterator() ;</a:t>
            </a:r>
          </a:p>
          <a:p>
            <a:pPr marL="0" indent="0" fontAlgn="auto">
              <a:lnSpc>
                <a:spcPct val="120000"/>
              </a:lnSpc>
              <a:spcBef>
                <a:spcPts val="0"/>
              </a:spcBef>
              <a:buNone/>
            </a:pPr>
            <a:r>
              <a:rPr lang="en-US" altLang="zh-CN" sz="1800">
                <a:latin typeface="等线" panose="02010600030101010101" charset="-122"/>
                <a:ea typeface="等线" panose="02010600030101010101" charset="-122"/>
                <a:cs typeface="等线" panose="02010600030101010101" charset="-122"/>
              </a:rPr>
              <a:t>	</a:t>
            </a:r>
            <a:r>
              <a:rPr lang="en-US" altLang="zh-CN" sz="1800">
                <a:solidFill>
                  <a:srgbClr val="034DA0"/>
                </a:solidFill>
                <a:latin typeface="等线" panose="02010600030101010101" charset="-122"/>
                <a:ea typeface="等线" panose="02010600030101010101" charset="-122"/>
                <a:cs typeface="等线" panose="02010600030101010101" charset="-122"/>
              </a:rPr>
              <a:t>while </a:t>
            </a:r>
            <a:r>
              <a:rPr lang="en-US" altLang="zh-CN" sz="1800">
                <a:latin typeface="等线" panose="02010600030101010101" charset="-122"/>
                <a:ea typeface="等线" panose="02010600030101010101" charset="-122"/>
                <a:cs typeface="等线" panose="02010600030101010101" charset="-122"/>
              </a:rPr>
              <a:t>(iterator.hasNext()) {</a:t>
            </a:r>
          </a:p>
          <a:p>
            <a:pPr marL="0" indent="0" fontAlgn="auto">
              <a:lnSpc>
                <a:spcPct val="120000"/>
              </a:lnSpc>
              <a:spcBef>
                <a:spcPts val="0"/>
              </a:spcBef>
              <a:buNone/>
            </a:pPr>
            <a:r>
              <a:rPr lang="en-US" altLang="zh-CN" sz="1800">
                <a:latin typeface="等线" panose="02010600030101010101" charset="-122"/>
                <a:ea typeface="等线" panose="02010600030101010101" charset="-122"/>
                <a:cs typeface="等线" panose="02010600030101010101" charset="-122"/>
              </a:rPr>
              <a:t>          		result =  iterator.next(); </a:t>
            </a:r>
          </a:p>
          <a:p>
            <a:pPr marL="0" indent="0" fontAlgn="auto">
              <a:lnSpc>
                <a:spcPct val="120000"/>
              </a:lnSpc>
              <a:spcBef>
                <a:spcPts val="0"/>
              </a:spcBef>
              <a:buNone/>
            </a:pPr>
            <a:r>
              <a:rPr lang="en-US" altLang="zh-CN" sz="1800">
                <a:latin typeface="等线" panose="02010600030101010101" charset="-122"/>
                <a:ea typeface="等线" panose="02010600030101010101" charset="-122"/>
                <a:cs typeface="等线" panose="02010600030101010101" charset="-122"/>
              </a:rPr>
              <a:t>		iterator.remove();   </a:t>
            </a:r>
            <a:r>
              <a:rPr lang="en-US" altLang="zh-CN" sz="1800">
                <a:solidFill>
                  <a:schemeClr val="accent6">
                    <a:lumMod val="75000"/>
                  </a:schemeClr>
                </a:solidFill>
                <a:latin typeface="等线" panose="02010600030101010101" charset="-122"/>
                <a:ea typeface="等线" panose="02010600030101010101" charset="-122"/>
                <a:cs typeface="等线" panose="02010600030101010101" charset="-122"/>
              </a:rPr>
              <a:t>//</a:t>
            </a:r>
            <a:r>
              <a:rPr lang="zh-CN" altLang="en-US" sz="1800">
                <a:solidFill>
                  <a:schemeClr val="accent6">
                    <a:lumMod val="75000"/>
                  </a:schemeClr>
                </a:solidFill>
                <a:latin typeface="等线" panose="02010600030101010101" charset="-122"/>
                <a:ea typeface="等线" panose="02010600030101010101" charset="-122"/>
                <a:cs typeface="等线" panose="02010600030101010101" charset="-122"/>
              </a:rPr>
              <a:t>允许</a:t>
            </a:r>
          </a:p>
          <a:p>
            <a:pPr marL="0" indent="0" fontAlgn="auto">
              <a:lnSpc>
                <a:spcPct val="120000"/>
              </a:lnSpc>
              <a:spcBef>
                <a:spcPts val="0"/>
              </a:spcBef>
              <a:buNone/>
            </a:pPr>
            <a:r>
              <a:rPr lang="en-US" altLang="zh-CN" sz="1800">
                <a:latin typeface="等线" panose="02010600030101010101" charset="-122"/>
                <a:ea typeface="等线" panose="02010600030101010101" charset="-122"/>
                <a:cs typeface="等线" panose="02010600030101010101" charset="-122"/>
              </a:rPr>
              <a:t>		</a:t>
            </a:r>
            <a:r>
              <a:rPr lang="en-US" altLang="zh-CN" sz="1800" strike="sngStrike">
                <a:latin typeface="等线" panose="02010600030101010101" charset="-122"/>
                <a:ea typeface="等线" panose="02010600030101010101" charset="-122"/>
                <a:cs typeface="等线" panose="02010600030101010101" charset="-122"/>
              </a:rPr>
              <a:t>list.add(“cat”);</a:t>
            </a:r>
            <a:r>
              <a:rPr lang="en-US" altLang="zh-CN" sz="1800">
                <a:latin typeface="等线" panose="02010600030101010101" charset="-122"/>
                <a:ea typeface="等线" panose="02010600030101010101" charset="-122"/>
                <a:cs typeface="等线" panose="02010600030101010101" charset="-122"/>
              </a:rPr>
              <a:t>        </a:t>
            </a:r>
            <a:r>
              <a:rPr lang="en-US" altLang="zh-CN" sz="1800">
                <a:solidFill>
                  <a:schemeClr val="accent6">
                    <a:lumMod val="75000"/>
                  </a:schemeClr>
                </a:solidFill>
                <a:latin typeface="等线" panose="02010600030101010101" charset="-122"/>
                <a:ea typeface="等线" panose="02010600030101010101" charset="-122"/>
                <a:cs typeface="等线" panose="02010600030101010101" charset="-122"/>
              </a:rPr>
              <a:t>//</a:t>
            </a:r>
            <a:r>
              <a:rPr lang="zh-CN" altLang="en-US" sz="1800">
                <a:solidFill>
                  <a:schemeClr val="accent6">
                    <a:lumMod val="75000"/>
                  </a:schemeClr>
                </a:solidFill>
                <a:latin typeface="等线" panose="02010600030101010101" charset="-122"/>
                <a:ea typeface="等线" panose="02010600030101010101" charset="-122"/>
                <a:cs typeface="等线" panose="02010600030101010101" charset="-122"/>
              </a:rPr>
              <a:t>不允许 迭代过程中不能修改</a:t>
            </a:r>
            <a:endParaRPr lang="zh-CN" altLang="en-US" sz="1800">
              <a:latin typeface="等线" panose="02010600030101010101" charset="-122"/>
              <a:ea typeface="等线" panose="02010600030101010101" charset="-122"/>
              <a:cs typeface="等线" panose="02010600030101010101" charset="-122"/>
            </a:endParaRPr>
          </a:p>
          <a:p>
            <a:pPr marL="0" indent="0" fontAlgn="auto">
              <a:lnSpc>
                <a:spcPct val="120000"/>
              </a:lnSpc>
              <a:spcBef>
                <a:spcPts val="0"/>
              </a:spcBef>
              <a:buNone/>
            </a:pPr>
            <a:r>
              <a:rPr lang="en-US" altLang="zh-CN" sz="1800">
                <a:latin typeface="等线" panose="02010600030101010101" charset="-122"/>
                <a:ea typeface="等线" panose="02010600030101010101" charset="-122"/>
                <a:cs typeface="等线" panose="02010600030101010101" charset="-122"/>
              </a:rPr>
              <a:t> 	}</a:t>
            </a:r>
          </a:p>
          <a:p>
            <a:pPr marL="0" indent="0" fontAlgn="auto">
              <a:lnSpc>
                <a:spcPct val="120000"/>
              </a:lnSpc>
              <a:spcBef>
                <a:spcPts val="0"/>
              </a:spcBef>
              <a:buNone/>
            </a:pPr>
            <a:r>
              <a:rPr lang="en-US" altLang="zh-CN" sz="1800">
                <a:latin typeface="等线" panose="02010600030101010101" charset="-122"/>
                <a:ea typeface="等线" panose="02010600030101010101" charset="-122"/>
                <a:cs typeface="等线" panose="02010600030101010101" charset="-122"/>
              </a:rPr>
              <a:t>	</a:t>
            </a:r>
            <a:r>
              <a:rPr lang="en-US" altLang="en-US" sz="1800">
                <a:latin typeface="等线" panose="02010600030101010101" charset="-122"/>
                <a:ea typeface="等线" panose="02010600030101010101" charset="-122"/>
                <a:cs typeface="等线" panose="02010600030101010101" charset="-122"/>
              </a:rPr>
              <a:t>System.out.println</a:t>
            </a:r>
            <a:r>
              <a:rPr lang="en-US" altLang="zh-CN" sz="1800">
                <a:latin typeface="等线" panose="02010600030101010101" charset="-122"/>
                <a:ea typeface="等线" panose="02010600030101010101" charset="-122"/>
                <a:cs typeface="等线" panose="02010600030101010101" charset="-122"/>
              </a:rPr>
              <a:t>(result);</a:t>
            </a:r>
            <a:endParaRPr lang="zh-CN" altLang="en-US" sz="1800">
              <a:latin typeface="等线" panose="02010600030101010101" charset="-122"/>
              <a:ea typeface="等线" panose="02010600030101010101" charset="-122"/>
              <a:cs typeface="等线" panose="02010600030101010101" charset="-122"/>
            </a:endParaRPr>
          </a:p>
          <a:p>
            <a:pPr marL="0" indent="457200" fontAlgn="auto">
              <a:lnSpc>
                <a:spcPct val="120000"/>
              </a:lnSpc>
              <a:spcBef>
                <a:spcPts val="0"/>
              </a:spcBef>
              <a:buNone/>
            </a:pPr>
            <a:r>
              <a:rPr lang="en-US" altLang="zh-CN" sz="1800">
                <a:latin typeface="等线" panose="02010600030101010101" charset="-122"/>
                <a:ea typeface="等线" panose="02010600030101010101" charset="-122"/>
                <a:cs typeface="等线" panose="02010600030101010101" charset="-122"/>
              </a:rPr>
              <a:t>}</a:t>
            </a:r>
          </a:p>
          <a:p>
            <a:pPr marL="0" indent="0" fontAlgn="auto">
              <a:lnSpc>
                <a:spcPct val="120000"/>
              </a:lnSpc>
              <a:spcBef>
                <a:spcPts val="0"/>
              </a:spcBef>
              <a:buNone/>
            </a:pPr>
            <a:r>
              <a:rPr lang="en-US" altLang="zh-CN" sz="1800">
                <a:latin typeface="等线" panose="02010600030101010101" charset="-122"/>
                <a:ea typeface="等线" panose="02010600030101010101" charset="-122"/>
                <a:cs typeface="等线" panose="02010600030101010101" charset="-122"/>
              </a:rPr>
              <a:t>}</a:t>
            </a:r>
          </a:p>
          <a:p>
            <a:endParaRPr lang="en-US" altLang="zh-CN" sz="1800">
              <a:latin typeface="等线" panose="02010600030101010101" charset="-122"/>
              <a:ea typeface="等线" panose="02010600030101010101" charset="-122"/>
              <a:cs typeface="等线" panose="02010600030101010101" charset="-122"/>
            </a:endParaRPr>
          </a:p>
        </p:txBody>
      </p:sp>
      <p:sp>
        <p:nvSpPr>
          <p:cNvPr id="3" name="标题 2"/>
          <p:cNvSpPr>
            <a:spLocks noGrp="1"/>
          </p:cNvSpPr>
          <p:nvPr>
            <p:ph type="title"/>
          </p:nvPr>
        </p:nvSpPr>
        <p:spPr/>
        <p:txBody>
          <a:bodyPr/>
          <a:lstStyle/>
          <a:p>
            <a:r>
              <a:rPr lang="en-US" altLang="zh-CN">
                <a:sym typeface="+mn-ea"/>
              </a:rPr>
              <a:t>2.5.2 ArrayList </a:t>
            </a:r>
            <a:r>
              <a:rPr lang="zh-CN" altLang="en-US">
                <a:sym typeface="+mn-ea"/>
              </a:rPr>
              <a:t>与</a:t>
            </a:r>
            <a:r>
              <a:rPr lang="en-US" altLang="zh-CN">
                <a:sym typeface="+mn-ea"/>
              </a:rPr>
              <a:t> Iterators </a:t>
            </a:r>
            <a:r>
              <a:rPr lang="en-US" altLang="zh-CN" sz="2400">
                <a:sym typeface="+mn-ea"/>
              </a:rPr>
              <a:t>6/9</a:t>
            </a:r>
          </a:p>
        </p:txBody>
      </p:sp>
      <p:sp>
        <p:nvSpPr>
          <p:cNvPr id="7" name="日期占位符 6"/>
          <p:cNvSpPr>
            <a:spLocks noGrp="1"/>
          </p:cNvSpPr>
          <p:nvPr>
            <p:ph type="dt" sz="half" idx="10"/>
            <p:custDataLst>
              <p:tags r:id="rId1"/>
            </p:custDataLst>
          </p:nvPr>
        </p:nvSpPr>
        <p:spPr/>
        <p:txBody>
          <a:bodyPr/>
          <a:lstStyle/>
          <a:p>
            <a:fld id="{8BEB6EB5-CC0D-C94C-91B9-9EA1B45E848E}" type="datetime1">
              <a:rPr kumimoji="1" lang="zh-CN" altLang="en-US" smtClean="0"/>
              <a:t>2024/10/16</a:t>
            </a:fld>
            <a:endParaRPr kumimoji="1" lang="zh-CN" altLang="en-US" sz="900"/>
          </a:p>
        </p:txBody>
      </p:sp>
      <p:sp>
        <p:nvSpPr>
          <p:cNvPr id="8" name="页脚占位符 7"/>
          <p:cNvSpPr>
            <a:spLocks noGrp="1"/>
          </p:cNvSpPr>
          <p:nvPr>
            <p:ph type="ftr" sz="quarter" idx="11"/>
            <p:custDataLst>
              <p:tags r:id="rId2"/>
            </p:custDataLst>
          </p:nvPr>
        </p:nvSpPr>
        <p:spPr/>
        <p:txBody>
          <a:bodyPr/>
          <a:lstStyle/>
          <a:p>
            <a:r>
              <a:rPr kumimoji="1" lang="zh-CN" altLang="en-US" dirty="0"/>
              <a:t>西北工业大学软件学院</a:t>
            </a:r>
            <a:endParaRPr kumimoji="1" lang="zh-CN" altLang="en-US" sz="900" dirty="0"/>
          </a:p>
        </p:txBody>
      </p:sp>
      <p:sp>
        <p:nvSpPr>
          <p:cNvPr id="9" name="灯片编号占位符 8"/>
          <p:cNvSpPr>
            <a:spLocks noGrp="1"/>
          </p:cNvSpPr>
          <p:nvPr>
            <p:ph type="sldNum" sz="quarter" idx="12"/>
            <p:custDataLst>
              <p:tags r:id="rId3"/>
            </p:custDataLst>
          </p:nvPr>
        </p:nvSpPr>
        <p:spPr/>
        <p:txBody>
          <a:bodyPr/>
          <a:lstStyle/>
          <a:p>
            <a:fld id="{5A1A6423-77BD-D842-A714-25250E903C41}" type="slidenum">
              <a:rPr kumimoji="1" lang="zh-CN" altLang="en-US" smtClean="0"/>
              <a:t>165</a:t>
            </a:fld>
            <a:endParaRPr kumimoji="1" lang="zh-CN" altLang="en-US" sz="900"/>
          </a:p>
        </p:txBody>
      </p:sp>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fontScale="60000"/>
          </a:bodyPr>
          <a:lstStyle/>
          <a:p>
            <a:pPr>
              <a:lnSpc>
                <a:spcPct val="100000"/>
              </a:lnSpc>
            </a:pPr>
            <a:r>
              <a:rPr lang="en-US" altLang="zh-CN" sz="4700">
                <a:solidFill>
                  <a:srgbClr val="034DA0"/>
                </a:solidFill>
              </a:rPr>
              <a:t>for-each</a:t>
            </a:r>
            <a:r>
              <a:rPr lang="zh-CN" altLang="en-US" sz="4700">
                <a:solidFill>
                  <a:srgbClr val="034DA0"/>
                </a:solidFill>
              </a:rPr>
              <a:t>循环</a:t>
            </a:r>
            <a:endParaRPr lang="en-US" altLang="zh-CN" sz="4700">
              <a:solidFill>
                <a:srgbClr val="034DA0"/>
              </a:solidFill>
            </a:endParaRPr>
          </a:p>
          <a:p>
            <a:pPr>
              <a:lnSpc>
                <a:spcPct val="110000"/>
              </a:lnSpc>
            </a:pPr>
            <a:r>
              <a:rPr lang="zh-CN" altLang="en-US" sz="3665"/>
              <a:t>通过</a:t>
            </a:r>
            <a:r>
              <a:rPr lang="en-US" altLang="zh-CN" sz="3665"/>
              <a:t>for-each</a:t>
            </a:r>
            <a:r>
              <a:rPr lang="zh-CN" altLang="en-US" sz="3665"/>
              <a:t>循环可以更加简便的遍历一个集合中的元素，其语法为：</a:t>
            </a:r>
            <a:endParaRPr lang="en-US" altLang="zh-CN" sz="3665"/>
          </a:p>
          <a:p>
            <a:pPr>
              <a:lnSpc>
                <a:spcPct val="110000"/>
              </a:lnSpc>
            </a:pPr>
            <a:endParaRPr lang="en-US" altLang="zh-CN" sz="3300"/>
          </a:p>
          <a:p>
            <a:pPr>
              <a:lnSpc>
                <a:spcPct val="110000"/>
              </a:lnSpc>
            </a:pPr>
            <a:endParaRPr lang="en-US" altLang="zh-CN" sz="3300"/>
          </a:p>
          <a:p>
            <a:pPr>
              <a:lnSpc>
                <a:spcPct val="110000"/>
              </a:lnSpc>
            </a:pPr>
            <a:endParaRPr lang="en-US" altLang="zh-CN" sz="3300"/>
          </a:p>
          <a:p>
            <a:pPr>
              <a:lnSpc>
                <a:spcPct val="130000"/>
              </a:lnSpc>
            </a:pPr>
            <a:endParaRPr lang="en-US" altLang="zh-CN" sz="3300"/>
          </a:p>
          <a:p>
            <a:pPr>
              <a:lnSpc>
                <a:spcPct val="110000"/>
              </a:lnSpc>
            </a:pPr>
            <a:endParaRPr lang="en-US" altLang="zh-CN" sz="3300"/>
          </a:p>
          <a:p>
            <a:pPr>
              <a:lnSpc>
                <a:spcPct val="100000"/>
              </a:lnSpc>
            </a:pPr>
            <a:r>
              <a:rPr lang="en-US" altLang="zh-CN" sz="3665"/>
              <a:t>c:</a:t>
            </a:r>
            <a:r>
              <a:rPr lang="zh-CN" altLang="en-US" sz="3665"/>
              <a:t>容器类型的变量</a:t>
            </a:r>
          </a:p>
          <a:p>
            <a:pPr>
              <a:lnSpc>
                <a:spcPct val="110000"/>
              </a:lnSpc>
            </a:pPr>
            <a:r>
              <a:rPr lang="en-US" altLang="zh-CN" sz="3665"/>
              <a:t>point</a:t>
            </a:r>
            <a:r>
              <a:rPr lang="zh-CN" altLang="en-US" sz="3665"/>
              <a:t>：</a:t>
            </a:r>
            <a:r>
              <a:rPr lang="en-US" altLang="zh-CN" sz="3665"/>
              <a:t>Point2D</a:t>
            </a:r>
            <a:r>
              <a:rPr lang="zh-CN" altLang="en-US" sz="3665"/>
              <a:t>类型的变量，每次循环的执行都从容器中取出对象并赋给该变量</a:t>
            </a:r>
            <a:endParaRPr lang="en-US" altLang="zh-CN" sz="3665"/>
          </a:p>
          <a:p>
            <a:endParaRPr lang="en-US" altLang="zh-CN" sz="3665"/>
          </a:p>
        </p:txBody>
      </p:sp>
      <p:sp>
        <p:nvSpPr>
          <p:cNvPr id="3" name="标题 2"/>
          <p:cNvSpPr>
            <a:spLocks noGrp="1"/>
          </p:cNvSpPr>
          <p:nvPr>
            <p:ph type="title"/>
          </p:nvPr>
        </p:nvSpPr>
        <p:spPr/>
        <p:txBody>
          <a:bodyPr/>
          <a:lstStyle/>
          <a:p>
            <a:r>
              <a:rPr lang="en-US" altLang="zh-CN">
                <a:sym typeface="+mn-ea"/>
              </a:rPr>
              <a:t>2.5.2 ArrayList </a:t>
            </a:r>
            <a:r>
              <a:rPr lang="zh-CN" altLang="en-US">
                <a:sym typeface="+mn-ea"/>
              </a:rPr>
              <a:t>与</a:t>
            </a:r>
            <a:r>
              <a:rPr lang="en-US" altLang="zh-CN">
                <a:sym typeface="+mn-ea"/>
              </a:rPr>
              <a:t> Iterators </a:t>
            </a:r>
            <a:r>
              <a:rPr lang="en-US" altLang="zh-CN" sz="2400">
                <a:sym typeface="+mn-ea"/>
              </a:rPr>
              <a:t>7/9</a:t>
            </a:r>
          </a:p>
        </p:txBody>
      </p:sp>
      <p:sp>
        <p:nvSpPr>
          <p:cNvPr id="7" name="日期占位符 6"/>
          <p:cNvSpPr>
            <a:spLocks noGrp="1"/>
          </p:cNvSpPr>
          <p:nvPr>
            <p:ph type="dt" sz="half" idx="10"/>
            <p:custDataLst>
              <p:tags r:id="rId1"/>
            </p:custDataLst>
          </p:nvPr>
        </p:nvSpPr>
        <p:spPr/>
        <p:txBody>
          <a:bodyPr/>
          <a:lstStyle/>
          <a:p>
            <a:fld id="{8BEB6EB5-CC0D-C94C-91B9-9EA1B45E848E}" type="datetime1">
              <a:rPr kumimoji="1" lang="zh-CN" altLang="en-US" smtClean="0"/>
              <a:t>2024/10/16</a:t>
            </a:fld>
            <a:endParaRPr kumimoji="1" lang="zh-CN" altLang="en-US" sz="900"/>
          </a:p>
        </p:txBody>
      </p:sp>
      <p:sp>
        <p:nvSpPr>
          <p:cNvPr id="8" name="页脚占位符 7"/>
          <p:cNvSpPr>
            <a:spLocks noGrp="1"/>
          </p:cNvSpPr>
          <p:nvPr>
            <p:ph type="ftr" sz="quarter" idx="11"/>
            <p:custDataLst>
              <p:tags r:id="rId2"/>
            </p:custDataLst>
          </p:nvPr>
        </p:nvSpPr>
        <p:spPr/>
        <p:txBody>
          <a:bodyPr/>
          <a:lstStyle/>
          <a:p>
            <a:r>
              <a:rPr kumimoji="1" lang="zh-CN" altLang="en-US" dirty="0"/>
              <a:t>西北工业大学软件学院</a:t>
            </a:r>
            <a:endParaRPr kumimoji="1" lang="zh-CN" altLang="en-US" sz="900" dirty="0"/>
          </a:p>
        </p:txBody>
      </p:sp>
      <p:sp>
        <p:nvSpPr>
          <p:cNvPr id="9" name="灯片编号占位符 8"/>
          <p:cNvSpPr>
            <a:spLocks noGrp="1"/>
          </p:cNvSpPr>
          <p:nvPr>
            <p:ph type="sldNum" sz="quarter" idx="12"/>
            <p:custDataLst>
              <p:tags r:id="rId3"/>
            </p:custDataLst>
          </p:nvPr>
        </p:nvSpPr>
        <p:spPr/>
        <p:txBody>
          <a:bodyPr/>
          <a:lstStyle/>
          <a:p>
            <a:fld id="{5A1A6423-77BD-D842-A714-25250E903C41}" type="slidenum">
              <a:rPr kumimoji="1" lang="zh-CN" altLang="en-US" smtClean="0"/>
              <a:t>166</a:t>
            </a:fld>
            <a:endParaRPr kumimoji="1" lang="zh-CN" altLang="en-US" sz="900"/>
          </a:p>
        </p:txBody>
      </p:sp>
      <p:sp>
        <p:nvSpPr>
          <p:cNvPr id="134149" name="AutoShape 5"/>
          <p:cNvSpPr/>
          <p:nvPr>
            <p:custDataLst>
              <p:tags r:id="rId4"/>
            </p:custDataLst>
          </p:nvPr>
        </p:nvSpPr>
        <p:spPr>
          <a:xfrm>
            <a:off x="505460" y="2573020"/>
            <a:ext cx="7576185" cy="2356485"/>
          </a:xfrm>
          <a:prstGeom prst="roundRect">
            <a:avLst>
              <a:gd name="adj" fmla="val 16667"/>
            </a:avLst>
          </a:prstGeom>
          <a:noFill/>
          <a:ln w="12700" cap="flat" cmpd="sng">
            <a:solidFill>
              <a:schemeClr val="hlink"/>
            </a:solidFill>
            <a:prstDash val="dash"/>
            <a:headEnd type="none" w="med" len="med"/>
            <a:tailEnd type="none" w="med" len="med"/>
          </a:ln>
        </p:spPr>
        <p:txBody>
          <a:bodyPr wrap="none" anchor="ctr" anchorCtr="0"/>
          <a:lstStyle>
            <a:lvl1pPr marL="469900" indent="-469900" algn="l" rtl="0" eaLnBrk="0" fontAlgn="base" hangingPunct="0">
              <a:spcBef>
                <a:spcPct val="20000"/>
              </a:spcBef>
              <a:spcAft>
                <a:spcPct val="0"/>
              </a:spcAft>
              <a:buClr>
                <a:schemeClr val="accent2"/>
              </a:buClr>
              <a:buFont typeface="Wingdings" panose="05000000000000000000" pitchFamily="2" charset="2"/>
              <a:buChar char="o"/>
              <a:defRPr sz="3000" b="0">
                <a:solidFill>
                  <a:schemeClr val="tx1"/>
                </a:solidFill>
                <a:latin typeface="+mn-lt"/>
                <a:ea typeface="+mn-ea"/>
                <a:cs typeface="+mn-cs"/>
              </a:defRPr>
            </a:lvl1pPr>
            <a:lvl2pPr marL="908050" indent="-436880" algn="l" rtl="0" eaLnBrk="0" fontAlgn="base" hangingPunct="0">
              <a:spcBef>
                <a:spcPct val="20000"/>
              </a:spcBef>
              <a:spcAft>
                <a:spcPct val="0"/>
              </a:spcAft>
              <a:buClr>
                <a:schemeClr val="accent2"/>
              </a:buClr>
              <a:buFont typeface="Wingdings" panose="05000000000000000000" pitchFamily="2" charset="2"/>
              <a:buChar char="n"/>
              <a:defRPr sz="2600">
                <a:solidFill>
                  <a:schemeClr val="tx1"/>
                </a:solidFill>
                <a:latin typeface="Verdana" panose="020B0604030504040204" pitchFamily="34" charset="0"/>
                <a:ea typeface="+mn-ea"/>
              </a:defRPr>
            </a:lvl2pPr>
            <a:lvl3pPr marL="1304925" indent="-395605" algn="l" rtl="0" eaLnBrk="0" fontAlgn="base" hangingPunct="0">
              <a:spcBef>
                <a:spcPct val="20000"/>
              </a:spcBef>
              <a:spcAft>
                <a:spcPct val="0"/>
              </a:spcAft>
              <a:buClr>
                <a:schemeClr val="accent2"/>
              </a:buClr>
              <a:buFont typeface="Wingdings" panose="05000000000000000000" pitchFamily="2" charset="2"/>
              <a:buChar char="o"/>
              <a:defRPr sz="2300">
                <a:solidFill>
                  <a:schemeClr val="tx1"/>
                </a:solidFill>
                <a:latin typeface="Verdana" panose="020B0604030504040204" pitchFamily="34" charset="0"/>
                <a:ea typeface="+mn-ea"/>
              </a:defRPr>
            </a:lvl3pPr>
            <a:lvl4pPr marL="1694180" indent="-387350" algn="l" rtl="0" eaLnBrk="0" fontAlgn="base" hangingPunct="0">
              <a:spcBef>
                <a:spcPct val="20000"/>
              </a:spcBef>
              <a:spcAft>
                <a:spcPct val="0"/>
              </a:spcAft>
              <a:buClr>
                <a:schemeClr val="accent2"/>
              </a:buClr>
              <a:buFont typeface="Wingdings" panose="05000000000000000000" pitchFamily="2" charset="2"/>
              <a:buChar char="n"/>
              <a:defRPr sz="2000">
                <a:solidFill>
                  <a:schemeClr val="tx1"/>
                </a:solidFill>
                <a:latin typeface="Verdana" panose="020B0604030504040204" pitchFamily="34" charset="0"/>
                <a:ea typeface="+mn-ea"/>
              </a:defRPr>
            </a:lvl4pPr>
            <a:lvl5pPr marL="2094230" indent="-398780" algn="l" rtl="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mn-ea"/>
              </a:defRPr>
            </a:lvl5pPr>
          </a:lstStyle>
          <a:p>
            <a:pPr marL="0" lvl="1" indent="0" algn="l">
              <a:lnSpc>
                <a:spcPct val="120000"/>
              </a:lnSpc>
              <a:spcBef>
                <a:spcPts val="0"/>
              </a:spcBef>
              <a:buNone/>
            </a:pPr>
            <a:r>
              <a:rPr lang="en-US" altLang="zh-CN" sz="2000" b="1">
                <a:solidFill>
                  <a:schemeClr val="tx1"/>
                </a:solidFill>
                <a:effectLst/>
                <a:latin typeface="等线" panose="02010600030101010101" charset="-122"/>
                <a:ea typeface="等线" panose="02010600030101010101" charset="-122"/>
                <a:cs typeface="等线" panose="02010600030101010101" charset="-122"/>
                <a:sym typeface="+mn-ea"/>
              </a:rPr>
              <a:t>Collection&lt;Point2D&gt; c;</a:t>
            </a:r>
            <a:endParaRPr lang="en-US" altLang="zh-CN" sz="2000" b="1">
              <a:solidFill>
                <a:schemeClr val="tx1"/>
              </a:solidFill>
              <a:effectLst/>
              <a:latin typeface="等线" panose="02010600030101010101" charset="-122"/>
              <a:ea typeface="等线" panose="02010600030101010101" charset="-122"/>
              <a:cs typeface="等线" panose="02010600030101010101" charset="-122"/>
            </a:endParaRPr>
          </a:p>
          <a:p>
            <a:pPr marL="0" lvl="1" indent="0" algn="l">
              <a:lnSpc>
                <a:spcPct val="120000"/>
              </a:lnSpc>
              <a:spcBef>
                <a:spcPts val="0"/>
              </a:spcBef>
              <a:buNone/>
            </a:pPr>
            <a:r>
              <a:rPr lang="en-US" altLang="zh-CN" sz="2000" b="1">
                <a:solidFill>
                  <a:srgbClr val="034EA2"/>
                </a:solidFill>
                <a:effectLst/>
                <a:latin typeface="等线" panose="02010600030101010101" charset="-122"/>
                <a:ea typeface="等线" panose="02010600030101010101" charset="-122"/>
                <a:cs typeface="等线" panose="02010600030101010101" charset="-122"/>
                <a:sym typeface="+mn-ea"/>
              </a:rPr>
              <a:t>for </a:t>
            </a:r>
            <a:r>
              <a:rPr lang="en-US" altLang="zh-CN" sz="2000" b="1">
                <a:solidFill>
                  <a:schemeClr val="tx1"/>
                </a:solidFill>
                <a:effectLst/>
                <a:latin typeface="等线" panose="02010600030101010101" charset="-122"/>
                <a:ea typeface="等线" panose="02010600030101010101" charset="-122"/>
                <a:cs typeface="等线" panose="02010600030101010101" charset="-122"/>
                <a:sym typeface="+mn-ea"/>
              </a:rPr>
              <a:t>(Point2D point : c) {</a:t>
            </a:r>
          </a:p>
          <a:p>
            <a:pPr marL="0" lvl="1" indent="457200" algn="l">
              <a:lnSpc>
                <a:spcPct val="120000"/>
              </a:lnSpc>
              <a:spcBef>
                <a:spcPts val="0"/>
              </a:spcBef>
              <a:buNone/>
            </a:pPr>
            <a:r>
              <a:rPr lang="en-US" altLang="zh-CN" sz="2000" b="1">
                <a:solidFill>
                  <a:schemeClr val="tx1"/>
                </a:solidFill>
                <a:effectLst/>
                <a:latin typeface="等线" panose="02010600030101010101" charset="-122"/>
                <a:ea typeface="等线" panose="02010600030101010101" charset="-122"/>
                <a:cs typeface="等线" panose="02010600030101010101" charset="-122"/>
                <a:sym typeface="+mn-ea"/>
              </a:rPr>
              <a:t> </a:t>
            </a:r>
            <a:r>
              <a:rPr lang="en-US" altLang="zh-CN" sz="2000" b="1">
                <a:solidFill>
                  <a:schemeClr val="accent6">
                    <a:lumMod val="75000"/>
                  </a:schemeClr>
                </a:solidFill>
                <a:effectLst/>
                <a:latin typeface="等线" panose="02010600030101010101" charset="-122"/>
                <a:ea typeface="等线" panose="02010600030101010101" charset="-122"/>
                <a:cs typeface="等线" panose="02010600030101010101" charset="-122"/>
                <a:sym typeface="+mn-ea"/>
              </a:rPr>
              <a:t>//</a:t>
            </a:r>
            <a:r>
              <a:rPr lang="zh-CN" altLang="en-US" sz="2000" b="1">
                <a:solidFill>
                  <a:schemeClr val="accent6">
                    <a:lumMod val="75000"/>
                  </a:schemeClr>
                </a:solidFill>
                <a:effectLst/>
                <a:latin typeface="等线" panose="02010600030101010101" charset="-122"/>
                <a:ea typeface="等线" panose="02010600030101010101" charset="-122"/>
                <a:cs typeface="等线" panose="02010600030101010101" charset="-122"/>
                <a:sym typeface="+mn-ea"/>
              </a:rPr>
              <a:t>容器</a:t>
            </a:r>
            <a:r>
              <a:rPr lang="en-US" altLang="zh-CN" sz="2000" b="1">
                <a:solidFill>
                  <a:schemeClr val="accent6">
                    <a:lumMod val="75000"/>
                  </a:schemeClr>
                </a:solidFill>
                <a:effectLst/>
                <a:latin typeface="等线" panose="02010600030101010101" charset="-122"/>
                <a:ea typeface="等线" panose="02010600030101010101" charset="-122"/>
                <a:cs typeface="等线" panose="02010600030101010101" charset="-122"/>
                <a:sym typeface="+mn-ea"/>
              </a:rPr>
              <a:t> c</a:t>
            </a:r>
            <a:r>
              <a:rPr lang="zh-CN" altLang="en-US" sz="2000" b="1">
                <a:solidFill>
                  <a:schemeClr val="accent6">
                    <a:lumMod val="75000"/>
                  </a:schemeClr>
                </a:solidFill>
                <a:effectLst/>
                <a:latin typeface="等线" panose="02010600030101010101" charset="-122"/>
                <a:ea typeface="等线" panose="02010600030101010101" charset="-122"/>
                <a:cs typeface="等线" panose="02010600030101010101" charset="-122"/>
                <a:sym typeface="+mn-ea"/>
              </a:rPr>
              <a:t>中存储的每一个元素</a:t>
            </a:r>
            <a:r>
              <a:rPr lang="en-US" altLang="zh-CN" sz="2000" b="1">
                <a:solidFill>
                  <a:schemeClr val="accent6">
                    <a:lumMod val="75000"/>
                  </a:schemeClr>
                </a:solidFill>
                <a:effectLst/>
                <a:latin typeface="等线" panose="02010600030101010101" charset="-122"/>
                <a:ea typeface="等线" panose="02010600030101010101" charset="-122"/>
                <a:cs typeface="等线" panose="02010600030101010101" charset="-122"/>
                <a:sym typeface="+mn-ea"/>
              </a:rPr>
              <a:t>point</a:t>
            </a:r>
            <a:r>
              <a:rPr lang="zh-CN" altLang="en-US" sz="2000" b="1">
                <a:solidFill>
                  <a:schemeClr val="accent6">
                    <a:lumMod val="75000"/>
                  </a:schemeClr>
                </a:solidFill>
                <a:effectLst/>
                <a:latin typeface="等线" panose="02010600030101010101" charset="-122"/>
                <a:ea typeface="等线" panose="02010600030101010101" charset="-122"/>
                <a:cs typeface="等线" panose="02010600030101010101" charset="-122"/>
                <a:sym typeface="+mn-ea"/>
              </a:rPr>
              <a:t>，作如下处理</a:t>
            </a:r>
            <a:endParaRPr lang="en-US" altLang="zh-CN" sz="2000" b="1">
              <a:solidFill>
                <a:schemeClr val="tx1"/>
              </a:solidFill>
              <a:effectLst/>
              <a:latin typeface="等线" panose="02010600030101010101" charset="-122"/>
              <a:ea typeface="等线" panose="02010600030101010101" charset="-122"/>
              <a:cs typeface="等线" panose="02010600030101010101" charset="-122"/>
            </a:endParaRPr>
          </a:p>
          <a:p>
            <a:pPr marL="0" lvl="1" indent="457200" algn="l">
              <a:lnSpc>
                <a:spcPct val="120000"/>
              </a:lnSpc>
              <a:spcBef>
                <a:spcPts val="0"/>
              </a:spcBef>
              <a:buNone/>
            </a:pPr>
            <a:r>
              <a:rPr lang="en-US" altLang="zh-CN" sz="2000" b="1">
                <a:solidFill>
                  <a:schemeClr val="tx1"/>
                </a:solidFill>
                <a:effectLst/>
                <a:latin typeface="等线" panose="02010600030101010101" charset="-122"/>
                <a:ea typeface="等线" panose="02010600030101010101" charset="-122"/>
                <a:cs typeface="等线" panose="02010600030101010101" charset="-122"/>
                <a:sym typeface="+mn-ea"/>
              </a:rPr>
              <a:t>int x = point.getX(); </a:t>
            </a:r>
            <a:endParaRPr lang="zh-CN" altLang="en-US" sz="2000" b="1">
              <a:solidFill>
                <a:schemeClr val="tx1"/>
              </a:solidFill>
              <a:effectLst/>
              <a:latin typeface="等线" panose="02010600030101010101" charset="-122"/>
              <a:ea typeface="等线" panose="02010600030101010101" charset="-122"/>
              <a:cs typeface="等线" panose="02010600030101010101" charset="-122"/>
            </a:endParaRPr>
          </a:p>
          <a:p>
            <a:pPr marL="0" lvl="1" indent="457200" algn="l">
              <a:lnSpc>
                <a:spcPct val="120000"/>
              </a:lnSpc>
              <a:spcBef>
                <a:spcPts val="0"/>
              </a:spcBef>
              <a:buNone/>
            </a:pPr>
            <a:r>
              <a:rPr lang="en-US" altLang="zh-CN" sz="2000" b="1">
                <a:solidFill>
                  <a:schemeClr val="tx1"/>
                </a:solidFill>
                <a:effectLst/>
                <a:latin typeface="等线" panose="02010600030101010101" charset="-122"/>
                <a:ea typeface="等线" panose="02010600030101010101" charset="-122"/>
                <a:cs typeface="等线" panose="02010600030101010101" charset="-122"/>
                <a:sym typeface="+mn-ea"/>
              </a:rPr>
              <a:t>…… </a:t>
            </a:r>
            <a:endParaRPr lang="en-US" altLang="zh-CN" sz="2000" b="1">
              <a:solidFill>
                <a:schemeClr val="tx1"/>
              </a:solidFill>
              <a:effectLst/>
              <a:latin typeface="等线" panose="02010600030101010101" charset="-122"/>
              <a:ea typeface="等线" panose="02010600030101010101" charset="-122"/>
              <a:cs typeface="等线" panose="02010600030101010101" charset="-122"/>
            </a:endParaRPr>
          </a:p>
          <a:p>
            <a:pPr marL="0" lvl="1" indent="0" algn="l">
              <a:lnSpc>
                <a:spcPct val="120000"/>
              </a:lnSpc>
              <a:spcBef>
                <a:spcPts val="0"/>
              </a:spcBef>
              <a:buNone/>
            </a:pPr>
            <a:r>
              <a:rPr lang="en-US" altLang="zh-CN" sz="2000" b="1">
                <a:solidFill>
                  <a:schemeClr val="tx1"/>
                </a:solidFill>
                <a:effectLst/>
                <a:latin typeface="等线" panose="02010600030101010101" charset="-122"/>
                <a:ea typeface="等线" panose="02010600030101010101" charset="-122"/>
                <a:cs typeface="等线" panose="02010600030101010101" charset="-122"/>
                <a:sym typeface="+mn-ea"/>
              </a:rPr>
              <a:t>}</a:t>
            </a:r>
            <a:r>
              <a:rPr lang="zh-CN" altLang="en-US" sz="2000" b="1">
                <a:solidFill>
                  <a:schemeClr val="tx1"/>
                </a:solidFill>
                <a:effectLst/>
                <a:latin typeface="等线" panose="02010600030101010101" charset="-122"/>
                <a:ea typeface="等线" panose="02010600030101010101" charset="-122"/>
                <a:cs typeface="等线" panose="02010600030101010101" charset="-122"/>
                <a:sym typeface="+mn-ea"/>
              </a:rPr>
              <a:t>　</a:t>
            </a:r>
            <a:r>
              <a:rPr lang="zh-CN" altLang="en-US" sz="2000">
                <a:solidFill>
                  <a:schemeClr val="accent1"/>
                </a:solidFill>
                <a:effectLst>
                  <a:outerShdw blurRad="38100" dist="25400" dir="5400000" algn="ctr" rotWithShape="0">
                    <a:srgbClr val="6E747A">
                      <a:alpha val="43000"/>
                    </a:srgbClr>
                  </a:outerShdw>
                </a:effectLst>
                <a:sym typeface="+mn-ea"/>
              </a:rPr>
              <a:t>　</a:t>
            </a:r>
            <a:endParaRPr lang="en-US" altLang="zh-CN" sz="2000" b="1" dirty="0">
              <a:solidFill>
                <a:schemeClr val="tx1"/>
              </a:solidFill>
              <a:effectLst/>
              <a:latin typeface="等线" panose="02010600030101010101" charset="-122"/>
              <a:ea typeface="等线" panose="02010600030101010101" charset="-122"/>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6" fill="hold" grpId="0" nodeType="clickEffect">
                                  <p:stCondLst>
                                    <p:cond delay="0"/>
                                  </p:stCondLst>
                                  <p:childTnLst>
                                    <p:set>
                                      <p:cBhvr>
                                        <p:cTn id="6" dur="1" fill="hold">
                                          <p:stCondLst>
                                            <p:cond delay="0"/>
                                          </p:stCondLst>
                                        </p:cTn>
                                        <p:tgtEl>
                                          <p:spTgt spid="134149"/>
                                        </p:tgtEl>
                                        <p:attrNameLst>
                                          <p:attrName>style.visibility</p:attrName>
                                        </p:attrNameLst>
                                      </p:cBhvr>
                                      <p:to>
                                        <p:strVal val="visible"/>
                                      </p:to>
                                    </p:set>
                                    <p:animEffect transition="in" filter="barn(inHorizontal)">
                                      <p:cBhvr>
                                        <p:cTn id="7" dur="500"/>
                                        <p:tgtEl>
                                          <p:spTgt spid="134149"/>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
                                            <p:txEl>
                                              <p:pRg st="7" end="7"/>
                                            </p:txEl>
                                          </p:spTgt>
                                        </p:tgtEl>
                                        <p:attrNameLst>
                                          <p:attrName>style.visibility</p:attrName>
                                        </p:attrNameLst>
                                      </p:cBhvr>
                                      <p:to>
                                        <p:strVal val="visible"/>
                                      </p:to>
                                    </p:set>
                                    <p:animEffect transition="in" filter="dissolve">
                                      <p:cBhvr>
                                        <p:cTn id="12" dur="500"/>
                                        <p:tgtEl>
                                          <p:spTgt spid="2">
                                            <p:txEl>
                                              <p:pRg st="7" end="7"/>
                                            </p:txEl>
                                          </p:spTgt>
                                        </p:tgtEl>
                                      </p:cBhvr>
                                    </p:animEffect>
                                  </p:childTnLst>
                                </p:cTn>
                              </p:par>
                              <p:par>
                                <p:cTn id="13" presetID="9" presetClass="entr" presetSubtype="0" fill="hold" nodeType="withEffect">
                                  <p:stCondLst>
                                    <p:cond delay="0"/>
                                  </p:stCondLst>
                                  <p:childTnLst>
                                    <p:set>
                                      <p:cBhvr>
                                        <p:cTn id="14" dur="1" fill="hold">
                                          <p:stCondLst>
                                            <p:cond delay="0"/>
                                          </p:stCondLst>
                                        </p:cTn>
                                        <p:tgtEl>
                                          <p:spTgt spid="2">
                                            <p:txEl>
                                              <p:pRg st="8" end="8"/>
                                            </p:txEl>
                                          </p:spTgt>
                                        </p:tgtEl>
                                        <p:attrNameLst>
                                          <p:attrName>style.visibility</p:attrName>
                                        </p:attrNameLst>
                                      </p:cBhvr>
                                      <p:to>
                                        <p:strVal val="visible"/>
                                      </p:to>
                                    </p:set>
                                    <p:animEffect transition="in" filter="dissolve">
                                      <p:cBhvr>
                                        <p:cTn id="15" dur="500"/>
                                        <p:tgtEl>
                                          <p:spTgt spid="2">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4149" grpId="0" bldLvl="0" animBg="1"/>
    </p:bld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a:scene3d>
              <a:camera prst="orthographicFront"/>
              <a:lightRig rig="threePt" dir="t"/>
            </a:scene3d>
          </a:bodyPr>
          <a:lstStyle/>
          <a:p>
            <a:pPr eaLnBrk="1" hangingPunct="1">
              <a:lnSpc>
                <a:spcPct val="110000"/>
              </a:lnSpc>
              <a:buSzTx/>
              <a:buNone/>
            </a:pPr>
            <a:r>
              <a:rPr lang="en-US" altLang="zh-CN" sz="2000" dirty="0">
                <a:solidFill>
                  <a:schemeClr val="tx1"/>
                </a:solidFill>
                <a:effectLst/>
                <a:latin typeface="等线" panose="02010600030101010101" charset="-122"/>
                <a:ea typeface="等线" panose="02010600030101010101" charset="-122"/>
                <a:sym typeface="+mn-ea"/>
              </a:rPr>
              <a:t>ArrayList&lt;String&gt; list = </a:t>
            </a:r>
            <a:r>
              <a:rPr lang="en-US" altLang="zh-CN" sz="2000" dirty="0">
                <a:solidFill>
                  <a:srgbClr val="034DA0"/>
                </a:solidFill>
                <a:effectLst/>
                <a:latin typeface="等线" panose="02010600030101010101" charset="-122"/>
                <a:ea typeface="等线" panose="02010600030101010101" charset="-122"/>
                <a:sym typeface="+mn-ea"/>
              </a:rPr>
              <a:t>new </a:t>
            </a:r>
            <a:r>
              <a:rPr lang="en-US" altLang="zh-CN" sz="2000" dirty="0">
                <a:solidFill>
                  <a:schemeClr val="tx1"/>
                </a:solidFill>
                <a:effectLst/>
                <a:latin typeface="等线" panose="02010600030101010101" charset="-122"/>
                <a:ea typeface="等线" panose="02010600030101010101" charset="-122"/>
                <a:sym typeface="+mn-ea"/>
              </a:rPr>
              <a:t>ArrayList&lt;String&gt;(); </a:t>
            </a:r>
            <a:endParaRPr lang="en-US" altLang="zh-CN" sz="2000" b="1" dirty="0">
              <a:solidFill>
                <a:schemeClr val="tx1"/>
              </a:solidFill>
              <a:effectLst/>
              <a:latin typeface="等线" panose="02010600030101010101" charset="-122"/>
              <a:ea typeface="等线" panose="02010600030101010101" charset="-122"/>
            </a:endParaRPr>
          </a:p>
          <a:p>
            <a:pPr eaLnBrk="1" hangingPunct="1">
              <a:lnSpc>
                <a:spcPct val="110000"/>
              </a:lnSpc>
              <a:buSzTx/>
              <a:buNone/>
            </a:pPr>
            <a:r>
              <a:rPr lang="en-US" altLang="zh-CN" sz="2000" dirty="0">
                <a:solidFill>
                  <a:schemeClr val="tx1"/>
                </a:solidFill>
                <a:effectLst/>
                <a:latin typeface="等线" panose="02010600030101010101" charset="-122"/>
                <a:ea typeface="等线" panose="02010600030101010101" charset="-122"/>
                <a:sym typeface="+mn-ea"/>
              </a:rPr>
              <a:t>list.add("ArrayList");    list.add(" and ");     list.add("for-each");</a:t>
            </a:r>
          </a:p>
          <a:p>
            <a:pPr algn="l" eaLnBrk="1" hangingPunct="1">
              <a:lnSpc>
                <a:spcPct val="110000"/>
              </a:lnSpc>
              <a:buSzTx/>
              <a:buNone/>
            </a:pPr>
            <a:r>
              <a:rPr lang="en-US" altLang="zh-CN" sz="2000" b="1" dirty="0">
                <a:solidFill>
                  <a:schemeClr val="accent6">
                    <a:lumMod val="75000"/>
                  </a:schemeClr>
                </a:solidFill>
                <a:effectLst/>
                <a:latin typeface="等线" panose="02010600030101010101" charset="-122"/>
                <a:ea typeface="等线" panose="02010600030101010101" charset="-122"/>
              </a:rPr>
              <a:t>//</a:t>
            </a:r>
            <a:r>
              <a:rPr lang="zh-CN" altLang="en-US" sz="2000" b="1" dirty="0">
                <a:solidFill>
                  <a:schemeClr val="accent6">
                    <a:lumMod val="75000"/>
                  </a:schemeClr>
                </a:solidFill>
                <a:effectLst/>
                <a:latin typeface="等线" panose="02010600030101010101" charset="-122"/>
                <a:ea typeface="等线" panose="02010600030101010101" charset="-122"/>
              </a:rPr>
              <a:t>使用</a:t>
            </a:r>
            <a:r>
              <a:rPr lang="en-US" altLang="zh-CN" sz="2000" b="1" dirty="0">
                <a:solidFill>
                  <a:schemeClr val="accent6">
                    <a:lumMod val="75000"/>
                  </a:schemeClr>
                </a:solidFill>
                <a:effectLst/>
                <a:latin typeface="等线" panose="02010600030101010101" charset="-122"/>
                <a:ea typeface="等线" panose="02010600030101010101" charset="-122"/>
              </a:rPr>
              <a:t>for-each</a:t>
            </a:r>
            <a:r>
              <a:rPr lang="zh-CN" altLang="en-US" sz="2000" b="1" dirty="0">
                <a:solidFill>
                  <a:schemeClr val="accent6">
                    <a:lumMod val="75000"/>
                  </a:schemeClr>
                </a:solidFill>
                <a:effectLst/>
                <a:latin typeface="等线" panose="02010600030101010101" charset="-122"/>
                <a:ea typeface="等线" panose="02010600030101010101" charset="-122"/>
              </a:rPr>
              <a:t>循环</a:t>
            </a:r>
            <a:endParaRPr lang="en-US" altLang="zh-CN" sz="2000" b="1" dirty="0">
              <a:solidFill>
                <a:schemeClr val="accent6">
                  <a:lumMod val="75000"/>
                </a:schemeClr>
              </a:solidFill>
              <a:effectLst/>
              <a:latin typeface="等线" panose="02010600030101010101" charset="-122"/>
              <a:ea typeface="等线" panose="02010600030101010101" charset="-122"/>
            </a:endParaRPr>
          </a:p>
          <a:p>
            <a:pPr eaLnBrk="1" hangingPunct="1">
              <a:lnSpc>
                <a:spcPct val="110000"/>
              </a:lnSpc>
              <a:buSzTx/>
              <a:buNone/>
            </a:pPr>
            <a:r>
              <a:rPr lang="en-US" altLang="zh-CN" sz="2000" dirty="0">
                <a:solidFill>
                  <a:schemeClr val="tx1"/>
                </a:solidFill>
                <a:effectLst/>
                <a:latin typeface="等线" panose="02010600030101010101" charset="-122"/>
                <a:ea typeface="等线" panose="02010600030101010101" charset="-122"/>
                <a:sym typeface="+mn-ea"/>
              </a:rPr>
              <a:t>String result = ""; </a:t>
            </a:r>
            <a:endParaRPr lang="en-US" altLang="zh-CN" sz="2000" b="1" dirty="0">
              <a:solidFill>
                <a:schemeClr val="tx1"/>
              </a:solidFill>
              <a:effectLst/>
              <a:latin typeface="等线" panose="02010600030101010101" charset="-122"/>
              <a:ea typeface="等线" panose="02010600030101010101" charset="-122"/>
            </a:endParaRPr>
          </a:p>
          <a:p>
            <a:pPr eaLnBrk="1" hangingPunct="1">
              <a:lnSpc>
                <a:spcPct val="110000"/>
              </a:lnSpc>
              <a:buSzTx/>
              <a:buNone/>
            </a:pPr>
            <a:r>
              <a:rPr lang="en-US" altLang="zh-CN" sz="2000" dirty="0">
                <a:solidFill>
                  <a:srgbClr val="034DA0"/>
                </a:solidFill>
                <a:effectLst/>
                <a:latin typeface="等线" panose="02010600030101010101" charset="-122"/>
                <a:ea typeface="等线" panose="02010600030101010101" charset="-122"/>
                <a:sym typeface="+mn-ea"/>
              </a:rPr>
              <a:t>for </a:t>
            </a:r>
            <a:r>
              <a:rPr lang="en-US" altLang="zh-CN" sz="2000" dirty="0">
                <a:solidFill>
                  <a:schemeClr val="tx1"/>
                </a:solidFill>
                <a:effectLst/>
                <a:latin typeface="等线" panose="02010600030101010101" charset="-122"/>
                <a:ea typeface="等线" panose="02010600030101010101" charset="-122"/>
                <a:sym typeface="+mn-ea"/>
              </a:rPr>
              <a:t>(String element : list) { result += element; }</a:t>
            </a:r>
            <a:endParaRPr lang="en-US" altLang="zh-CN" sz="2000" b="1" dirty="0">
              <a:solidFill>
                <a:schemeClr val="tx1"/>
              </a:solidFill>
              <a:effectLst/>
              <a:latin typeface="等线" panose="02010600030101010101" charset="-122"/>
              <a:ea typeface="等线" panose="02010600030101010101" charset="-122"/>
            </a:endParaRPr>
          </a:p>
          <a:p>
            <a:pPr eaLnBrk="1" hangingPunct="1">
              <a:lnSpc>
                <a:spcPct val="110000"/>
              </a:lnSpc>
              <a:buSzTx/>
              <a:buNone/>
            </a:pPr>
            <a:r>
              <a:rPr lang="en-US" altLang="zh-CN" sz="2000" dirty="0">
                <a:solidFill>
                  <a:schemeClr val="tx1"/>
                </a:solidFill>
                <a:effectLst/>
                <a:latin typeface="等线" panose="02010600030101010101" charset="-122"/>
                <a:ea typeface="等线" panose="02010600030101010101" charset="-122"/>
                <a:sym typeface="+mn-ea"/>
              </a:rPr>
              <a:t>System.out.println(result); </a:t>
            </a:r>
          </a:p>
          <a:p>
            <a:pPr eaLnBrk="1" hangingPunct="1">
              <a:lnSpc>
                <a:spcPct val="110000"/>
              </a:lnSpc>
              <a:buSzTx/>
              <a:buNone/>
            </a:pPr>
            <a:r>
              <a:rPr lang="en-US" altLang="zh-CN" sz="2000" dirty="0">
                <a:solidFill>
                  <a:schemeClr val="accent6">
                    <a:lumMod val="75000"/>
                  </a:schemeClr>
                </a:solidFill>
                <a:effectLst/>
                <a:latin typeface="等线" panose="02010600030101010101" charset="-122"/>
                <a:ea typeface="等线" panose="02010600030101010101" charset="-122"/>
                <a:sym typeface="+mn-ea"/>
              </a:rPr>
              <a:t>//</a:t>
            </a:r>
            <a:r>
              <a:rPr lang="zh-CN" altLang="en-US" sz="2000" dirty="0">
                <a:solidFill>
                  <a:schemeClr val="accent6">
                    <a:lumMod val="75000"/>
                  </a:schemeClr>
                </a:solidFill>
                <a:effectLst/>
                <a:latin typeface="等线" panose="02010600030101010101" charset="-122"/>
                <a:ea typeface="等线" panose="02010600030101010101" charset="-122"/>
                <a:sym typeface="+mn-ea"/>
              </a:rPr>
              <a:t>使用</a:t>
            </a:r>
            <a:r>
              <a:rPr lang="en-US" altLang="zh-CN" sz="2000" dirty="0">
                <a:solidFill>
                  <a:schemeClr val="accent6">
                    <a:lumMod val="75000"/>
                  </a:schemeClr>
                </a:solidFill>
                <a:effectLst/>
                <a:latin typeface="等线" panose="02010600030101010101" charset="-122"/>
                <a:ea typeface="等线" panose="02010600030101010101" charset="-122"/>
                <a:sym typeface="+mn-ea"/>
              </a:rPr>
              <a:t>forEach</a:t>
            </a:r>
            <a:r>
              <a:rPr lang="zh-CN" altLang="en-US" sz="2000" dirty="0">
                <a:solidFill>
                  <a:schemeClr val="accent6">
                    <a:lumMod val="75000"/>
                  </a:schemeClr>
                </a:solidFill>
                <a:effectLst/>
                <a:latin typeface="等线" panose="02010600030101010101" charset="-122"/>
                <a:ea typeface="等线" panose="02010600030101010101" charset="-122"/>
                <a:sym typeface="+mn-ea"/>
              </a:rPr>
              <a:t>方法</a:t>
            </a:r>
            <a:endParaRPr lang="en-US" altLang="zh-CN" sz="2000" dirty="0">
              <a:solidFill>
                <a:schemeClr val="accent6">
                  <a:lumMod val="75000"/>
                </a:schemeClr>
              </a:solidFill>
              <a:effectLst/>
              <a:latin typeface="等线" panose="02010600030101010101" charset="-122"/>
              <a:ea typeface="等线" panose="02010600030101010101" charset="-122"/>
              <a:sym typeface="+mn-ea"/>
            </a:endParaRPr>
          </a:p>
          <a:p>
            <a:pPr eaLnBrk="1" hangingPunct="1">
              <a:lnSpc>
                <a:spcPct val="110000"/>
              </a:lnSpc>
              <a:buSzTx/>
              <a:buNone/>
            </a:pPr>
            <a:r>
              <a:rPr lang="zh-CN" altLang="en-US" sz="2000" b="1" dirty="0">
                <a:solidFill>
                  <a:schemeClr val="tx1"/>
                </a:solidFill>
                <a:effectLst/>
                <a:latin typeface="等线" panose="02010600030101010101" charset="-122"/>
                <a:ea typeface="等线" panose="02010600030101010101" charset="-122"/>
              </a:rPr>
              <a:t>StringBuilder sb = new StringBuilder();</a:t>
            </a:r>
          </a:p>
          <a:p>
            <a:pPr eaLnBrk="1" hangingPunct="1">
              <a:lnSpc>
                <a:spcPct val="110000"/>
              </a:lnSpc>
              <a:buSzTx/>
              <a:buNone/>
            </a:pPr>
            <a:r>
              <a:rPr lang="en-US" altLang="zh-CN" sz="2000" b="1" dirty="0">
                <a:solidFill>
                  <a:schemeClr val="tx1"/>
                </a:solidFill>
                <a:effectLst/>
                <a:latin typeface="等线" panose="02010600030101010101" charset="-122"/>
                <a:ea typeface="等线" panose="02010600030101010101" charset="-122"/>
              </a:rPr>
              <a:t>l</a:t>
            </a:r>
            <a:r>
              <a:rPr lang="zh-CN" altLang="en-US" sz="2000" b="1" dirty="0">
                <a:solidFill>
                  <a:schemeClr val="tx1"/>
                </a:solidFill>
                <a:effectLst/>
                <a:latin typeface="等线" panose="02010600030101010101" charset="-122"/>
                <a:ea typeface="等线" panose="02010600030101010101" charset="-122"/>
              </a:rPr>
              <a:t>ist.forEach(</a:t>
            </a:r>
            <a:r>
              <a:rPr lang="en-US" altLang="zh-CN" sz="2000" b="1" dirty="0">
                <a:solidFill>
                  <a:schemeClr val="tx1"/>
                </a:solidFill>
                <a:effectLst/>
                <a:latin typeface="等线" panose="02010600030101010101" charset="-122"/>
                <a:ea typeface="等线" panose="02010600030101010101" charset="-122"/>
              </a:rPr>
              <a:t>e</a:t>
            </a:r>
            <a:r>
              <a:rPr lang="zh-CN" altLang="en-US" sz="2000" b="1" dirty="0">
                <a:solidFill>
                  <a:schemeClr val="tx1"/>
                </a:solidFill>
                <a:effectLst/>
                <a:latin typeface="等线" panose="02010600030101010101" charset="-122"/>
                <a:ea typeface="等线" panose="02010600030101010101" charset="-122"/>
              </a:rPr>
              <a:t> -&gt; sb.append(</a:t>
            </a:r>
            <a:r>
              <a:rPr lang="en-US" altLang="zh-CN" sz="2000" b="1" dirty="0">
                <a:solidFill>
                  <a:schemeClr val="tx1"/>
                </a:solidFill>
                <a:effectLst/>
                <a:latin typeface="等线" panose="02010600030101010101" charset="-122"/>
                <a:ea typeface="等线" panose="02010600030101010101" charset="-122"/>
              </a:rPr>
              <a:t>e</a:t>
            </a:r>
            <a:r>
              <a:rPr lang="zh-CN" altLang="en-US" sz="2000" b="1" dirty="0">
                <a:solidFill>
                  <a:schemeClr val="tx1"/>
                </a:solidFill>
                <a:effectLst/>
                <a:latin typeface="等线" panose="02010600030101010101" charset="-122"/>
                <a:ea typeface="等线" panose="02010600030101010101" charset="-122"/>
              </a:rPr>
              <a:t>));</a:t>
            </a:r>
          </a:p>
          <a:p>
            <a:pPr eaLnBrk="1" hangingPunct="1">
              <a:lnSpc>
                <a:spcPct val="110000"/>
              </a:lnSpc>
              <a:buSzTx/>
              <a:buNone/>
            </a:pPr>
            <a:r>
              <a:rPr lang="en-US" altLang="zh-CN" sz="2000" dirty="0">
                <a:effectLst/>
                <a:latin typeface="等线" panose="02010600030101010101" charset="-122"/>
                <a:ea typeface="等线" panose="02010600030101010101" charset="-122"/>
                <a:sym typeface="+mn-ea"/>
              </a:rPr>
              <a:t>System.out.println(sb.toString());</a:t>
            </a:r>
            <a:endParaRPr lang="zh-CN" altLang="en-US" sz="2000" b="1" dirty="0">
              <a:solidFill>
                <a:schemeClr val="tx1"/>
              </a:solidFill>
              <a:effectLst/>
              <a:latin typeface="等线" panose="02010600030101010101" charset="-122"/>
              <a:ea typeface="等线" panose="02010600030101010101" charset="-122"/>
            </a:endParaRPr>
          </a:p>
          <a:p>
            <a:pPr>
              <a:lnSpc>
                <a:spcPct val="110000"/>
              </a:lnSpc>
            </a:pPr>
            <a:endParaRPr lang="zh-CN" altLang="en-US" sz="2000" b="1" dirty="0">
              <a:solidFill>
                <a:schemeClr val="tx1"/>
              </a:solidFill>
              <a:effectLst/>
              <a:latin typeface="等线" panose="02010600030101010101" charset="-122"/>
              <a:ea typeface="等线" panose="02010600030101010101" charset="-122"/>
            </a:endParaRPr>
          </a:p>
        </p:txBody>
      </p:sp>
      <p:sp>
        <p:nvSpPr>
          <p:cNvPr id="3" name="标题 2"/>
          <p:cNvSpPr>
            <a:spLocks noGrp="1"/>
          </p:cNvSpPr>
          <p:nvPr>
            <p:ph type="title"/>
          </p:nvPr>
        </p:nvSpPr>
        <p:spPr/>
        <p:txBody>
          <a:bodyPr/>
          <a:lstStyle/>
          <a:p>
            <a:r>
              <a:rPr lang="en-US" altLang="zh-CN">
                <a:sym typeface="+mn-ea"/>
              </a:rPr>
              <a:t>2.5.2 ArrayList </a:t>
            </a:r>
            <a:r>
              <a:rPr lang="zh-CN" altLang="en-US">
                <a:sym typeface="+mn-ea"/>
              </a:rPr>
              <a:t>与</a:t>
            </a:r>
            <a:r>
              <a:rPr lang="en-US" altLang="zh-CN">
                <a:sym typeface="+mn-ea"/>
              </a:rPr>
              <a:t> Iterators </a:t>
            </a:r>
            <a:r>
              <a:rPr lang="en-US" altLang="zh-CN" sz="2400">
                <a:sym typeface="+mn-ea"/>
              </a:rPr>
              <a:t>8/9</a:t>
            </a:r>
          </a:p>
        </p:txBody>
      </p:sp>
      <p:sp>
        <p:nvSpPr>
          <p:cNvPr id="4" name="日期占位符 3"/>
          <p:cNvSpPr>
            <a:spLocks noGrp="1"/>
          </p:cNvSpPr>
          <p:nvPr>
            <p:ph type="dt" sz="half" idx="10"/>
          </p:nvPr>
        </p:nvSpPr>
        <p:spPr/>
        <p:txBody>
          <a:bodyPr/>
          <a:lstStyle/>
          <a:p>
            <a:fld id="{8BEB6EB5-CC0D-C94C-91B9-9EA1B45E848E}" type="datetime1">
              <a:rPr kumimoji="1" lang="zh-CN" altLang="en-US" smtClean="0"/>
              <a:t>2024/10/16</a:t>
            </a:fld>
            <a:endParaRPr kumimoji="1" lang="zh-CN" altLang="en-US" sz="900"/>
          </a:p>
        </p:txBody>
      </p:sp>
      <p:sp>
        <p:nvSpPr>
          <p:cNvPr id="5" name="页脚占位符 4"/>
          <p:cNvSpPr>
            <a:spLocks noGrp="1"/>
          </p:cNvSpPr>
          <p:nvPr>
            <p:ph type="ftr" sz="quarter" idx="11"/>
          </p:nvPr>
        </p:nvSpPr>
        <p:spPr/>
        <p:txBody>
          <a:bodyPr/>
          <a:lstStyle/>
          <a:p>
            <a:r>
              <a:rPr kumimoji="1" lang="zh-CN" altLang="en-US" dirty="0"/>
              <a:t>西北工业大学软件学院</a:t>
            </a:r>
            <a:endParaRPr kumimoji="1" lang="zh-CN" altLang="en-US" sz="900" dirty="0"/>
          </a:p>
        </p:txBody>
      </p:sp>
      <p:sp>
        <p:nvSpPr>
          <p:cNvPr id="6" name="灯片编号占位符 5"/>
          <p:cNvSpPr>
            <a:spLocks noGrp="1"/>
          </p:cNvSpPr>
          <p:nvPr>
            <p:ph type="sldNum" sz="quarter" idx="12"/>
          </p:nvPr>
        </p:nvSpPr>
        <p:spPr/>
        <p:txBody>
          <a:bodyPr/>
          <a:lstStyle/>
          <a:p>
            <a:fld id="{5A1A6423-77BD-D842-A714-25250E903C41}" type="slidenum">
              <a:rPr kumimoji="1" lang="zh-CN" altLang="en-US" smtClean="0"/>
              <a:t>167</a:t>
            </a:fld>
            <a:endParaRPr kumimoji="1" lang="zh-CN" altLang="en-US" sz="900"/>
          </a:p>
        </p:txBody>
      </p:sp>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fontScale="90000"/>
          </a:bodyPr>
          <a:lstStyle/>
          <a:p>
            <a:pPr lvl="0">
              <a:lnSpc>
                <a:spcPct val="120000"/>
              </a:lnSpc>
            </a:pPr>
            <a:r>
              <a:rPr lang="zh-CN" altLang="en-US" sz="3100">
                <a:solidFill>
                  <a:srgbClr val="034DA0"/>
                </a:solidFill>
              </a:rPr>
              <a:t>使用</a:t>
            </a:r>
            <a:r>
              <a:rPr lang="en-US" altLang="zh-CN" sz="3100">
                <a:solidFill>
                  <a:srgbClr val="034DA0"/>
                </a:solidFill>
                <a:sym typeface="+mn-ea"/>
              </a:rPr>
              <a:t>for-each</a:t>
            </a:r>
            <a:r>
              <a:rPr lang="zh-CN" altLang="en-US" sz="3100">
                <a:solidFill>
                  <a:srgbClr val="034DA0"/>
                </a:solidFill>
              </a:rPr>
              <a:t>循环的两种情况</a:t>
            </a:r>
            <a:endParaRPr lang="en-US" altLang="zh-CN" sz="3100"/>
          </a:p>
          <a:p>
            <a:pPr lvl="1"/>
            <a:r>
              <a:rPr lang="zh-CN" altLang="en-US" sz="2700"/>
              <a:t>对数组的遍历可以使用</a:t>
            </a:r>
            <a:r>
              <a:rPr lang="en-US" altLang="zh-CN" sz="2700"/>
              <a:t>for-each</a:t>
            </a:r>
            <a:r>
              <a:rPr lang="zh-CN" altLang="en-US" sz="2700"/>
              <a:t>循环</a:t>
            </a:r>
            <a:endParaRPr lang="en-US" altLang="zh-CN" sz="2700"/>
          </a:p>
          <a:p>
            <a:pPr lvl="1"/>
            <a:r>
              <a:rPr lang="zh-CN" altLang="en-US" sz="2700"/>
              <a:t>实现接口</a:t>
            </a:r>
            <a:r>
              <a:rPr lang="en-US" altLang="zh-CN" sz="2700">
                <a:solidFill>
                  <a:srgbClr val="034DA0"/>
                </a:solidFill>
                <a:sym typeface="+mn-ea"/>
              </a:rPr>
              <a:t> </a:t>
            </a:r>
            <a:r>
              <a:rPr lang="en-US" altLang="zh-CN" sz="2700">
                <a:solidFill>
                  <a:srgbClr val="034DA0"/>
                </a:solidFill>
                <a:effectLst/>
                <a:sym typeface="+mn-ea"/>
              </a:rPr>
              <a:t>Iterable&lt;T&gt;</a:t>
            </a:r>
            <a:r>
              <a:rPr lang="en-US" altLang="zh-CN" sz="2700">
                <a:sym typeface="+mn-ea"/>
              </a:rPr>
              <a:t>的</a:t>
            </a:r>
            <a:r>
              <a:rPr lang="zh-CN" altLang="en-US" sz="2700">
                <a:sym typeface="+mn-ea"/>
              </a:rPr>
              <a:t>类可以使用</a:t>
            </a:r>
            <a:r>
              <a:rPr lang="en-US" altLang="zh-CN" sz="2700">
                <a:sym typeface="+mn-ea"/>
              </a:rPr>
              <a:t>for-each</a:t>
            </a:r>
            <a:r>
              <a:rPr lang="zh-CN" altLang="en-US" sz="2700">
                <a:sym typeface="+mn-ea"/>
              </a:rPr>
              <a:t>循环和和forEach方法</a:t>
            </a:r>
            <a:endParaRPr lang="zh-CN" altLang="en-US" sz="2700"/>
          </a:p>
          <a:p>
            <a:pPr lvl="2"/>
            <a:r>
              <a:rPr lang="zh-CN" altLang="en-US">
                <a:latin typeface="等线" panose="02010600030101010101" charset="-122"/>
                <a:ea typeface="等线" panose="02010600030101010101" charset="-122"/>
                <a:cs typeface="等线" panose="02010600030101010101" charset="-122"/>
                <a:sym typeface="+mn-ea"/>
              </a:rPr>
              <a:t>例如：</a:t>
            </a:r>
            <a:r>
              <a:rPr lang="en-US" altLang="zh-CN">
                <a:latin typeface="等线" panose="02010600030101010101" charset="-122"/>
                <a:ea typeface="等线" panose="02010600030101010101" charset="-122"/>
                <a:cs typeface="等线" panose="02010600030101010101" charset="-122"/>
                <a:sym typeface="+mn-ea"/>
              </a:rPr>
              <a:t>Collection</a:t>
            </a:r>
            <a:r>
              <a:rPr lang="zh-CN" altLang="en-US">
                <a:latin typeface="等线" panose="02010600030101010101" charset="-122"/>
                <a:ea typeface="等线" panose="02010600030101010101" charset="-122"/>
                <a:cs typeface="等线" panose="02010600030101010101" charset="-122"/>
                <a:sym typeface="+mn-ea"/>
              </a:rPr>
              <a:t>容器类：</a:t>
            </a:r>
            <a:r>
              <a:rPr lang="en-US" altLang="zh-CN">
                <a:latin typeface="等线" panose="02010600030101010101" charset="-122"/>
                <a:ea typeface="等线" panose="02010600030101010101" charset="-122"/>
                <a:cs typeface="等线" panose="02010600030101010101" charset="-122"/>
                <a:sym typeface="+mn-ea"/>
              </a:rPr>
              <a:t>ArrayList</a:t>
            </a:r>
            <a:r>
              <a:rPr lang="zh-CN" altLang="en-US">
                <a:latin typeface="等线" panose="02010600030101010101" charset="-122"/>
                <a:ea typeface="等线" panose="02010600030101010101" charset="-122"/>
                <a:cs typeface="等线" panose="02010600030101010101" charset="-122"/>
                <a:sym typeface="+mn-ea"/>
              </a:rPr>
              <a:t>、</a:t>
            </a:r>
            <a:r>
              <a:rPr lang="en-US" altLang="zh-CN">
                <a:latin typeface="等线" panose="02010600030101010101" charset="-122"/>
                <a:ea typeface="等线" panose="02010600030101010101" charset="-122"/>
                <a:cs typeface="等线" panose="02010600030101010101" charset="-122"/>
                <a:sym typeface="+mn-ea"/>
              </a:rPr>
              <a:t>HashSet</a:t>
            </a:r>
            <a:r>
              <a:rPr lang="zh-CN" altLang="en-US">
                <a:latin typeface="等线" panose="02010600030101010101" charset="-122"/>
                <a:ea typeface="等线" panose="02010600030101010101" charset="-122"/>
                <a:cs typeface="等线" panose="02010600030101010101" charset="-122"/>
                <a:sym typeface="+mn-ea"/>
              </a:rPr>
              <a:t>等</a:t>
            </a:r>
          </a:p>
          <a:p>
            <a:pPr lvl="0" algn="l">
              <a:lnSpc>
                <a:spcPct val="120000"/>
              </a:lnSpc>
              <a:buSzTx/>
            </a:pPr>
            <a:r>
              <a:rPr lang="zh-CN" altLang="en-US" sz="3100">
                <a:solidFill>
                  <a:srgbClr val="034DA0"/>
                </a:solidFill>
              </a:rPr>
              <a:t>stream API中的foreach</a:t>
            </a:r>
          </a:p>
          <a:p>
            <a:pPr marL="457200" lvl="1" indent="0" algn="l">
              <a:lnSpc>
                <a:spcPct val="120000"/>
              </a:lnSpc>
              <a:buSzTx/>
              <a:buNone/>
            </a:pPr>
            <a:r>
              <a:rPr lang="en-US" altLang="zh-CN" sz="2700" dirty="0">
                <a:effectLst/>
                <a:latin typeface="等线" panose="02010600030101010101" charset="-122"/>
                <a:ea typeface="等线" panose="02010600030101010101" charset="-122"/>
                <a:sym typeface="+mn-ea"/>
              </a:rPr>
              <a:t>ArrayList&lt;String&gt; list = </a:t>
            </a:r>
            <a:r>
              <a:rPr lang="en-US" altLang="zh-CN" sz="2700" dirty="0">
                <a:solidFill>
                  <a:srgbClr val="034DA0"/>
                </a:solidFill>
                <a:effectLst/>
                <a:latin typeface="等线" panose="02010600030101010101" charset="-122"/>
                <a:ea typeface="等线" panose="02010600030101010101" charset="-122"/>
                <a:sym typeface="+mn-ea"/>
              </a:rPr>
              <a:t>new </a:t>
            </a:r>
            <a:r>
              <a:rPr lang="en-US" altLang="zh-CN" sz="2700" dirty="0">
                <a:effectLst/>
                <a:latin typeface="等线" panose="02010600030101010101" charset="-122"/>
                <a:ea typeface="等线" panose="02010600030101010101" charset="-122"/>
                <a:sym typeface="+mn-ea"/>
              </a:rPr>
              <a:t>ArrayList&lt;String&gt;(); </a:t>
            </a:r>
          </a:p>
          <a:p>
            <a:pPr marL="457200" lvl="1" indent="0" algn="l">
              <a:lnSpc>
                <a:spcPct val="120000"/>
              </a:lnSpc>
              <a:buSzTx/>
              <a:buNone/>
            </a:pPr>
            <a:r>
              <a:rPr lang="en-US" altLang="zh-CN" sz="2700" dirty="0">
                <a:effectLst/>
                <a:latin typeface="等线" panose="02010600030101010101" charset="-122"/>
                <a:ea typeface="等线" panose="02010600030101010101" charset="-122"/>
                <a:sym typeface="+mn-ea"/>
              </a:rPr>
              <a:t>list.</a:t>
            </a:r>
            <a:r>
              <a:rPr lang="zh-CN" altLang="en-US" sz="2700">
                <a:solidFill>
                  <a:srgbClr val="034DA0"/>
                </a:solidFill>
                <a:sym typeface="+mn-ea"/>
              </a:rPr>
              <a:t>stream</a:t>
            </a:r>
            <a:r>
              <a:rPr lang="en-US" altLang="zh-CN" sz="2700">
                <a:solidFill>
                  <a:srgbClr val="034DA0"/>
                </a:solidFill>
                <a:sym typeface="+mn-ea"/>
              </a:rPr>
              <a:t>()</a:t>
            </a:r>
            <a:r>
              <a:rPr lang="en-US" altLang="zh-CN" sz="2700" dirty="0">
                <a:effectLst/>
                <a:latin typeface="等线" panose="02010600030101010101" charset="-122"/>
                <a:ea typeface="等线" panose="02010600030101010101" charset="-122"/>
                <a:sym typeface="+mn-ea"/>
              </a:rPr>
              <a:t>.</a:t>
            </a:r>
            <a:r>
              <a:rPr lang="zh-CN" altLang="en-US" sz="2700">
                <a:solidFill>
                  <a:srgbClr val="034DA0"/>
                </a:solidFill>
                <a:sym typeface="+mn-ea"/>
              </a:rPr>
              <a:t>for</a:t>
            </a:r>
            <a:r>
              <a:rPr lang="en-US" altLang="zh-CN" sz="2700">
                <a:solidFill>
                  <a:srgbClr val="034DA0"/>
                </a:solidFill>
                <a:sym typeface="+mn-ea"/>
              </a:rPr>
              <a:t>E</a:t>
            </a:r>
            <a:r>
              <a:rPr lang="zh-CN" altLang="en-US" sz="2700">
                <a:solidFill>
                  <a:srgbClr val="034DA0"/>
                </a:solidFill>
                <a:sym typeface="+mn-ea"/>
              </a:rPr>
              <a:t>ach</a:t>
            </a:r>
            <a:r>
              <a:rPr lang="en-US" altLang="zh-CN" sz="2700" dirty="0">
                <a:effectLst/>
                <a:latin typeface="等线" panose="02010600030101010101" charset="-122"/>
                <a:ea typeface="等线" panose="02010600030101010101" charset="-122"/>
                <a:sym typeface="+mn-ea"/>
              </a:rPr>
              <a:t>(System.out::println);</a:t>
            </a:r>
          </a:p>
        </p:txBody>
      </p:sp>
      <p:sp>
        <p:nvSpPr>
          <p:cNvPr id="3" name="标题 2"/>
          <p:cNvSpPr>
            <a:spLocks noGrp="1"/>
          </p:cNvSpPr>
          <p:nvPr>
            <p:ph type="title"/>
          </p:nvPr>
        </p:nvSpPr>
        <p:spPr/>
        <p:txBody>
          <a:bodyPr/>
          <a:lstStyle/>
          <a:p>
            <a:r>
              <a:rPr lang="en-US" altLang="zh-CN">
                <a:sym typeface="+mn-ea"/>
              </a:rPr>
              <a:t>2.5.2 ArrayList </a:t>
            </a:r>
            <a:r>
              <a:rPr lang="zh-CN" altLang="en-US">
                <a:sym typeface="+mn-ea"/>
              </a:rPr>
              <a:t>与</a:t>
            </a:r>
            <a:r>
              <a:rPr lang="en-US" altLang="zh-CN">
                <a:sym typeface="+mn-ea"/>
              </a:rPr>
              <a:t> Iterators </a:t>
            </a:r>
            <a:r>
              <a:rPr lang="en-US" altLang="zh-CN" sz="2400">
                <a:sym typeface="+mn-ea"/>
              </a:rPr>
              <a:t>9/9</a:t>
            </a:r>
          </a:p>
        </p:txBody>
      </p:sp>
      <p:sp>
        <p:nvSpPr>
          <p:cNvPr id="7" name="日期占位符 6"/>
          <p:cNvSpPr>
            <a:spLocks noGrp="1"/>
          </p:cNvSpPr>
          <p:nvPr>
            <p:ph type="dt" sz="half" idx="10"/>
            <p:custDataLst>
              <p:tags r:id="rId1"/>
            </p:custDataLst>
          </p:nvPr>
        </p:nvSpPr>
        <p:spPr/>
        <p:txBody>
          <a:bodyPr/>
          <a:lstStyle/>
          <a:p>
            <a:fld id="{8BEB6EB5-CC0D-C94C-91B9-9EA1B45E848E}" type="datetime1">
              <a:rPr kumimoji="1" lang="zh-CN" altLang="en-US" smtClean="0"/>
              <a:t>2024/10/16</a:t>
            </a:fld>
            <a:endParaRPr kumimoji="1" lang="zh-CN" altLang="en-US" sz="900"/>
          </a:p>
        </p:txBody>
      </p:sp>
      <p:sp>
        <p:nvSpPr>
          <p:cNvPr id="8" name="页脚占位符 7"/>
          <p:cNvSpPr>
            <a:spLocks noGrp="1"/>
          </p:cNvSpPr>
          <p:nvPr>
            <p:ph type="ftr" sz="quarter" idx="11"/>
            <p:custDataLst>
              <p:tags r:id="rId2"/>
            </p:custDataLst>
          </p:nvPr>
        </p:nvSpPr>
        <p:spPr/>
        <p:txBody>
          <a:bodyPr/>
          <a:lstStyle/>
          <a:p>
            <a:r>
              <a:rPr kumimoji="1" lang="zh-CN" altLang="en-US" dirty="0"/>
              <a:t>西北工业大学软件学院</a:t>
            </a:r>
            <a:endParaRPr kumimoji="1" lang="zh-CN" altLang="en-US" sz="900" dirty="0"/>
          </a:p>
        </p:txBody>
      </p:sp>
      <p:sp>
        <p:nvSpPr>
          <p:cNvPr id="9" name="灯片编号占位符 8"/>
          <p:cNvSpPr>
            <a:spLocks noGrp="1"/>
          </p:cNvSpPr>
          <p:nvPr>
            <p:ph type="sldNum" sz="quarter" idx="12"/>
            <p:custDataLst>
              <p:tags r:id="rId3"/>
            </p:custDataLst>
          </p:nvPr>
        </p:nvSpPr>
        <p:spPr/>
        <p:txBody>
          <a:bodyPr/>
          <a:lstStyle/>
          <a:p>
            <a:fld id="{5A1A6423-77BD-D842-A714-25250E903C41}" type="slidenum">
              <a:rPr kumimoji="1" lang="zh-CN" altLang="en-US" smtClean="0"/>
              <a:t>168</a:t>
            </a:fld>
            <a:endParaRPr kumimoji="1" lang="zh-CN" altLang="en-US" sz="900"/>
          </a:p>
        </p:txBody>
      </p:sp>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fontScale="70000"/>
          </a:bodyPr>
          <a:lstStyle/>
          <a:p>
            <a:pPr>
              <a:lnSpc>
                <a:spcPct val="110000"/>
              </a:lnSpc>
            </a:pPr>
            <a:r>
              <a:rPr lang="en-US" altLang="zh-CN" sz="4000">
                <a:solidFill>
                  <a:srgbClr val="034DA0"/>
                </a:solidFill>
                <a:sym typeface="+mn-ea"/>
              </a:rPr>
              <a:t>Java</a:t>
            </a:r>
            <a:r>
              <a:rPr lang="zh-CN" altLang="en-US" sz="4000">
                <a:solidFill>
                  <a:srgbClr val="034DA0"/>
                </a:solidFill>
                <a:sym typeface="+mn-ea"/>
              </a:rPr>
              <a:t>数组</a:t>
            </a:r>
            <a:endParaRPr lang="en-US" altLang="zh-CN" sz="4000">
              <a:solidFill>
                <a:srgbClr val="034DA0"/>
              </a:solidFill>
              <a:sym typeface="+mn-ea"/>
            </a:endParaRPr>
          </a:p>
          <a:p>
            <a:r>
              <a:rPr lang="zh-CN" altLang="en-US" sz="3400">
                <a:sym typeface="+mn-ea"/>
              </a:rPr>
              <a:t>在</a:t>
            </a:r>
            <a:r>
              <a:rPr lang="en-US" altLang="zh-CN" sz="3400">
                <a:sym typeface="+mn-ea"/>
              </a:rPr>
              <a:t>Java</a:t>
            </a:r>
            <a:r>
              <a:rPr lang="zh-CN" altLang="en-US" sz="3400">
                <a:sym typeface="+mn-ea"/>
              </a:rPr>
              <a:t>语言中，数组的长度是不可变，数组为引用类型</a:t>
            </a:r>
          </a:p>
          <a:p>
            <a:r>
              <a:rPr lang="zh-CN" altLang="en-US" sz="3400"/>
              <a:t>长度为</a:t>
            </a:r>
            <a:r>
              <a:rPr lang="en-US" altLang="zh-CN" sz="3400"/>
              <a:t>n</a:t>
            </a:r>
            <a:r>
              <a:rPr lang="zh-CN" altLang="en-US" sz="3400"/>
              <a:t>的数组，其数据元素的索引值从</a:t>
            </a:r>
            <a:r>
              <a:rPr lang="en-US" altLang="zh-CN" sz="3400"/>
              <a:t>0</a:t>
            </a:r>
            <a:r>
              <a:rPr lang="zh-CN" altLang="en-US" sz="3400"/>
              <a:t>到</a:t>
            </a:r>
            <a:r>
              <a:rPr lang="en-US" altLang="zh-CN" sz="3400"/>
              <a:t>n-1</a:t>
            </a:r>
          </a:p>
          <a:p>
            <a:pPr lvl="1"/>
            <a:r>
              <a:rPr lang="zh-CN" altLang="en-US"/>
              <a:t>若越界访问，</a:t>
            </a:r>
            <a:r>
              <a:rPr lang="en-US" altLang="zh-CN"/>
              <a:t>JVM</a:t>
            </a:r>
            <a:r>
              <a:rPr lang="zh-CN" altLang="en-US"/>
              <a:t>会抛出</a:t>
            </a:r>
            <a:r>
              <a:rPr lang="en-US" altLang="zh-CN">
                <a:solidFill>
                  <a:srgbClr val="034DA0"/>
                </a:solidFill>
                <a:effectLst/>
                <a:sym typeface="+mn-ea"/>
              </a:rPr>
              <a:t>ArrayIndexOutOfBoundsException</a:t>
            </a:r>
            <a:r>
              <a:rPr lang="zh-CN" altLang="en-US">
                <a:sym typeface="+mn-ea"/>
              </a:rPr>
              <a:t>异常</a:t>
            </a:r>
            <a:endParaRPr lang="en-US" altLang="zh-CN"/>
          </a:p>
          <a:p>
            <a:pPr lvl="0"/>
            <a:r>
              <a:rPr lang="zh-CN" altLang="en-US" sz="3400"/>
              <a:t>数组中的数据元素可以是基本类型，也可以是引用类型</a:t>
            </a:r>
            <a:endParaRPr lang="en-US" altLang="zh-CN" sz="3400"/>
          </a:p>
          <a:p>
            <a:pPr lvl="0"/>
            <a:r>
              <a:rPr lang="zh-CN" altLang="en-US" sz="3400"/>
              <a:t>当管理一组对象</a:t>
            </a:r>
            <a:r>
              <a:rPr lang="en-US" altLang="zh-CN" sz="3400"/>
              <a:t>(</a:t>
            </a:r>
            <a:r>
              <a:rPr lang="zh-CN" altLang="en-US" sz="3400"/>
              <a:t>尤其是基本数据类型的数据</a:t>
            </a:r>
            <a:r>
              <a:rPr lang="en-US" altLang="zh-CN" sz="3400"/>
              <a:t>)</a:t>
            </a:r>
            <a:r>
              <a:rPr lang="zh-CN" altLang="en-US" sz="3400"/>
              <a:t>，第一选择应该是数组</a:t>
            </a:r>
            <a:r>
              <a:rPr lang="en-US" altLang="zh-CN" sz="3400"/>
              <a:t> </a:t>
            </a:r>
            <a:r>
              <a:rPr lang="zh-CN" altLang="en-US" sz="3400"/>
              <a:t>，除非不知道究竟需要多少对象</a:t>
            </a:r>
          </a:p>
        </p:txBody>
      </p:sp>
      <p:sp>
        <p:nvSpPr>
          <p:cNvPr id="3" name="标题 2"/>
          <p:cNvSpPr>
            <a:spLocks noGrp="1"/>
          </p:cNvSpPr>
          <p:nvPr>
            <p:ph type="title"/>
          </p:nvPr>
        </p:nvSpPr>
        <p:spPr/>
        <p:txBody>
          <a:bodyPr/>
          <a:lstStyle/>
          <a:p>
            <a:r>
              <a:rPr lang="en-US" altLang="zh-CN"/>
              <a:t>2.5.3 </a:t>
            </a:r>
            <a:r>
              <a:rPr lang="zh-CN" altLang="en-US"/>
              <a:t>数组</a:t>
            </a:r>
            <a:r>
              <a:rPr lang="en-US" altLang="zh-CN"/>
              <a:t> </a:t>
            </a:r>
            <a:r>
              <a:rPr lang="en-US" altLang="zh-CN" sz="2400"/>
              <a:t>1/7</a:t>
            </a:r>
          </a:p>
        </p:txBody>
      </p:sp>
      <p:sp>
        <p:nvSpPr>
          <p:cNvPr id="7" name="日期占位符 6"/>
          <p:cNvSpPr>
            <a:spLocks noGrp="1"/>
          </p:cNvSpPr>
          <p:nvPr>
            <p:ph type="dt" sz="half" idx="10"/>
            <p:custDataLst>
              <p:tags r:id="rId1"/>
            </p:custDataLst>
          </p:nvPr>
        </p:nvSpPr>
        <p:spPr/>
        <p:txBody>
          <a:bodyPr/>
          <a:lstStyle/>
          <a:p>
            <a:fld id="{8BEB6EB5-CC0D-C94C-91B9-9EA1B45E848E}" type="datetime1">
              <a:rPr kumimoji="1" lang="zh-CN" altLang="en-US" smtClean="0"/>
              <a:t>2024/10/16</a:t>
            </a:fld>
            <a:endParaRPr kumimoji="1" lang="zh-CN" altLang="en-US" sz="900"/>
          </a:p>
        </p:txBody>
      </p:sp>
      <p:sp>
        <p:nvSpPr>
          <p:cNvPr id="8" name="页脚占位符 7"/>
          <p:cNvSpPr>
            <a:spLocks noGrp="1"/>
          </p:cNvSpPr>
          <p:nvPr>
            <p:ph type="ftr" sz="quarter" idx="11"/>
            <p:custDataLst>
              <p:tags r:id="rId2"/>
            </p:custDataLst>
          </p:nvPr>
        </p:nvSpPr>
        <p:spPr/>
        <p:txBody>
          <a:bodyPr/>
          <a:lstStyle/>
          <a:p>
            <a:r>
              <a:rPr kumimoji="1" lang="zh-CN" altLang="en-US" dirty="0"/>
              <a:t>西北工业大学软件学院</a:t>
            </a:r>
            <a:endParaRPr kumimoji="1" lang="zh-CN" altLang="en-US" sz="900" dirty="0"/>
          </a:p>
        </p:txBody>
      </p:sp>
      <p:sp>
        <p:nvSpPr>
          <p:cNvPr id="9" name="灯片编号占位符 8"/>
          <p:cNvSpPr>
            <a:spLocks noGrp="1"/>
          </p:cNvSpPr>
          <p:nvPr>
            <p:ph type="sldNum" sz="quarter" idx="12"/>
            <p:custDataLst>
              <p:tags r:id="rId3"/>
            </p:custDataLst>
          </p:nvPr>
        </p:nvSpPr>
        <p:spPr/>
        <p:txBody>
          <a:bodyPr/>
          <a:lstStyle/>
          <a:p>
            <a:fld id="{5A1A6423-77BD-D842-A714-25250E903C41}" type="slidenum">
              <a:rPr kumimoji="1" lang="zh-CN" altLang="en-US" smtClean="0"/>
              <a:t>169</a:t>
            </a:fld>
            <a:endParaRPr kumimoji="1" lang="zh-CN" altLang="en-US" sz="90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lnSpcReduction="20000"/>
          </a:bodyPr>
          <a:lstStyle/>
          <a:p>
            <a:pPr>
              <a:lnSpc>
                <a:spcPct val="140000"/>
              </a:lnSpc>
            </a:pPr>
            <a:r>
              <a:rPr lang="zh-CN" altLang="en-US" sz="2800">
                <a:solidFill>
                  <a:srgbClr val="034EA2"/>
                </a:solidFill>
              </a:rPr>
              <a:t>创建一个新的数据类型：</a:t>
            </a:r>
            <a:r>
              <a:rPr lang="en-US" altLang="zh-CN" sz="2800">
                <a:solidFill>
                  <a:srgbClr val="034EA2"/>
                </a:solidFill>
              </a:rPr>
              <a:t>class</a:t>
            </a:r>
          </a:p>
          <a:p>
            <a:pPr lvl="1"/>
            <a:r>
              <a:rPr lang="zh-CN" altLang="en-US" sz="2400"/>
              <a:t>在</a:t>
            </a:r>
            <a:r>
              <a:rPr lang="en-US" altLang="zh-CN" sz="2400"/>
              <a:t>Java</a:t>
            </a:r>
            <a:r>
              <a:rPr lang="zh-CN" altLang="en-US" sz="2400"/>
              <a:t>语言中，通过关键字</a:t>
            </a:r>
            <a:r>
              <a:rPr lang="en-US" altLang="zh-CN" sz="2400"/>
              <a:t>class</a:t>
            </a:r>
            <a:r>
              <a:rPr lang="zh-CN" altLang="en-US" sz="2400"/>
              <a:t>来创建一个新的数据类型，</a:t>
            </a:r>
            <a:r>
              <a:rPr lang="en-US" altLang="zh-CN" sz="2400"/>
              <a:t>class</a:t>
            </a:r>
            <a:r>
              <a:rPr lang="zh-CN" altLang="en-US" sz="2400"/>
              <a:t>关键字之后申明该类型的名称。在面向对象的世界中，我们把这些数据类型称为</a:t>
            </a:r>
            <a:r>
              <a:rPr lang="zh-CN" altLang="en-US" sz="2400">
                <a:solidFill>
                  <a:srgbClr val="034DA0"/>
                </a:solidFill>
              </a:rPr>
              <a:t>类（</a:t>
            </a:r>
            <a:r>
              <a:rPr lang="en-US" altLang="zh-CN" sz="2400">
                <a:solidFill>
                  <a:srgbClr val="034DA0"/>
                </a:solidFill>
              </a:rPr>
              <a:t>class</a:t>
            </a:r>
            <a:r>
              <a:rPr lang="zh-CN" altLang="en-US" sz="2400">
                <a:solidFill>
                  <a:srgbClr val="034DA0"/>
                </a:solidFill>
              </a:rPr>
              <a:t>）</a:t>
            </a:r>
            <a:r>
              <a:rPr lang="zh-CN" altLang="en-US" sz="2400"/>
              <a:t>，例如：</a:t>
            </a:r>
          </a:p>
          <a:p>
            <a:pPr lvl="1"/>
            <a:endParaRPr lang="zh-CN" altLang="en-US" sz="2400"/>
          </a:p>
          <a:p>
            <a:pPr lvl="1"/>
            <a:endParaRPr lang="zh-CN" altLang="en-US" sz="2400"/>
          </a:p>
          <a:p>
            <a:pPr lvl="1"/>
            <a:r>
              <a:rPr lang="zh-CN" altLang="en-US" sz="2400"/>
              <a:t>定义的类中可以进一步申明其</a:t>
            </a:r>
            <a:r>
              <a:rPr lang="zh-CN" altLang="en-US" sz="2400">
                <a:solidFill>
                  <a:srgbClr val="034EA2"/>
                </a:solidFill>
                <a:effectLst/>
              </a:rPr>
              <a:t>成员变量</a:t>
            </a:r>
            <a:r>
              <a:rPr lang="zh-CN" altLang="en-US" sz="2400"/>
              <a:t>（</a:t>
            </a:r>
            <a:r>
              <a:rPr lang="en-US" altLang="zh-CN" sz="2400" dirty="0">
                <a:sym typeface="+mn-ea"/>
              </a:rPr>
              <a:t>data members, fields/state/attributes</a:t>
            </a:r>
            <a:r>
              <a:rPr lang="zh-CN" altLang="en-US" sz="2400"/>
              <a:t>）和</a:t>
            </a:r>
            <a:r>
              <a:rPr lang="zh-CN" altLang="en-US" sz="2400">
                <a:solidFill>
                  <a:srgbClr val="034EA2"/>
                </a:solidFill>
                <a:effectLst/>
              </a:rPr>
              <a:t>成员方法</a:t>
            </a:r>
            <a:r>
              <a:rPr lang="en-US" altLang="zh-CN" sz="2400"/>
              <a:t>(</a:t>
            </a:r>
            <a:r>
              <a:rPr lang="en-US" altLang="zh-CN" sz="2400" dirty="0">
                <a:sym typeface="+mn-ea"/>
              </a:rPr>
              <a:t>member functions, methods/operations/behavior</a:t>
            </a:r>
            <a:r>
              <a:rPr lang="en-US" altLang="zh-CN" sz="2400"/>
              <a:t>)</a:t>
            </a:r>
            <a:endParaRPr lang="zh-CN" altLang="en-US" sz="2400"/>
          </a:p>
          <a:p>
            <a:pPr lvl="1"/>
            <a:endParaRPr lang="zh-CN" altLang="en-US" sz="2400"/>
          </a:p>
        </p:txBody>
      </p:sp>
      <p:sp>
        <p:nvSpPr>
          <p:cNvPr id="3" name="标题 2"/>
          <p:cNvSpPr>
            <a:spLocks noGrp="1"/>
          </p:cNvSpPr>
          <p:nvPr>
            <p:ph type="title"/>
          </p:nvPr>
        </p:nvSpPr>
        <p:spPr/>
        <p:txBody>
          <a:bodyPr/>
          <a:lstStyle/>
          <a:p>
            <a:r>
              <a:rPr lang="en-US" altLang="zh-CN">
                <a:sym typeface="+mn-ea"/>
              </a:rPr>
              <a:t>2.1.2 Java Class </a:t>
            </a:r>
            <a:r>
              <a:rPr lang="en-US" altLang="zh-CN" sz="2400">
                <a:sym typeface="+mn-ea"/>
              </a:rPr>
              <a:t>1/16</a:t>
            </a:r>
          </a:p>
        </p:txBody>
      </p:sp>
      <p:sp>
        <p:nvSpPr>
          <p:cNvPr id="4" name="日期占位符 3"/>
          <p:cNvSpPr>
            <a:spLocks noGrp="1"/>
          </p:cNvSpPr>
          <p:nvPr>
            <p:ph type="dt" sz="half" idx="10"/>
          </p:nvPr>
        </p:nvSpPr>
        <p:spPr/>
        <p:txBody>
          <a:bodyPr/>
          <a:lstStyle/>
          <a:p>
            <a:fld id="{8BEB6EB5-CC0D-C94C-91B9-9EA1B45E848E}" type="datetime1">
              <a:rPr kumimoji="1" lang="zh-CN" altLang="en-US" smtClean="0"/>
              <a:t>2024/10/16</a:t>
            </a:fld>
            <a:endParaRPr kumimoji="1" lang="zh-CN" altLang="en-US" sz="900"/>
          </a:p>
        </p:txBody>
      </p:sp>
      <p:sp>
        <p:nvSpPr>
          <p:cNvPr id="5" name="页脚占位符 4"/>
          <p:cNvSpPr>
            <a:spLocks noGrp="1"/>
          </p:cNvSpPr>
          <p:nvPr>
            <p:ph type="ftr" sz="quarter" idx="11"/>
          </p:nvPr>
        </p:nvSpPr>
        <p:spPr/>
        <p:txBody>
          <a:bodyPr/>
          <a:lstStyle/>
          <a:p>
            <a:r>
              <a:rPr kumimoji="1" lang="zh-CN" altLang="en-US" dirty="0"/>
              <a:t>西北工业大学软件学院</a:t>
            </a:r>
            <a:endParaRPr kumimoji="1" lang="zh-CN" altLang="en-US" sz="900" dirty="0"/>
          </a:p>
        </p:txBody>
      </p:sp>
      <p:sp>
        <p:nvSpPr>
          <p:cNvPr id="6" name="灯片编号占位符 5"/>
          <p:cNvSpPr>
            <a:spLocks noGrp="1"/>
          </p:cNvSpPr>
          <p:nvPr>
            <p:ph type="sldNum" sz="quarter" idx="12"/>
          </p:nvPr>
        </p:nvSpPr>
        <p:spPr/>
        <p:txBody>
          <a:bodyPr/>
          <a:lstStyle/>
          <a:p>
            <a:fld id="{5A1A6423-77BD-D842-A714-25250E903C41}" type="slidenum">
              <a:rPr kumimoji="1" lang="zh-CN" altLang="en-US" smtClean="0"/>
              <a:t>17</a:t>
            </a:fld>
            <a:endParaRPr kumimoji="1" lang="zh-CN" altLang="en-US" sz="900"/>
          </a:p>
        </p:txBody>
      </p:sp>
      <p:sp>
        <p:nvSpPr>
          <p:cNvPr id="404489" name="AutoShape 9"/>
          <p:cNvSpPr/>
          <p:nvPr>
            <p:custDataLst>
              <p:tags r:id="rId1"/>
            </p:custDataLst>
          </p:nvPr>
        </p:nvSpPr>
        <p:spPr>
          <a:xfrm>
            <a:off x="1343660" y="3478530"/>
            <a:ext cx="3313113" cy="865188"/>
          </a:xfrm>
          <a:prstGeom prst="roundRect">
            <a:avLst>
              <a:gd name="adj" fmla="val 16667"/>
            </a:avLst>
          </a:prstGeom>
          <a:noFill/>
          <a:ln w="12700" cap="flat" cmpd="sng">
            <a:solidFill>
              <a:schemeClr val="hlink"/>
            </a:solidFill>
            <a:prstDash val="dash"/>
            <a:round/>
            <a:headEnd type="none" w="med" len="med"/>
            <a:tailEnd type="none" w="med" len="med"/>
          </a:ln>
        </p:spPr>
        <p:txBody>
          <a:bodyPr wrap="none" anchor="ctr" anchorCtr="0">
            <a:scene3d>
              <a:camera prst="orthographicFront"/>
              <a:lightRig rig="threePt" dir="t"/>
            </a:scene3d>
          </a:bodyPr>
          <a:lstStyle/>
          <a:p>
            <a:pPr>
              <a:lnSpc>
                <a:spcPct val="90000"/>
              </a:lnSpc>
              <a:spcBef>
                <a:spcPct val="20000"/>
              </a:spcBef>
              <a:buClr>
                <a:schemeClr val="accent2"/>
              </a:buClr>
              <a:buFont typeface="Wingdings" panose="05000000000000000000" pitchFamily="2" charset="2"/>
            </a:pPr>
            <a:r>
              <a:rPr lang="en-US" altLang="zh-CN" sz="2400" b="1" dirty="0">
                <a:solidFill>
                  <a:srgbClr val="034DA0"/>
                </a:solidFill>
                <a:effectLst/>
                <a:latin typeface="+mn-ea"/>
              </a:rPr>
              <a:t>public class</a:t>
            </a:r>
            <a:r>
              <a:rPr lang="en-US" altLang="zh-CN" sz="2400" b="1" dirty="0">
                <a:solidFill>
                  <a:srgbClr val="034EA2"/>
                </a:solidFill>
                <a:effectLst/>
                <a:latin typeface="+mn-ea"/>
              </a:rPr>
              <a:t> </a:t>
            </a:r>
            <a:r>
              <a:rPr lang="en-US" altLang="zh-CN" sz="2400" b="1" dirty="0">
                <a:solidFill>
                  <a:schemeClr val="tx1"/>
                </a:solidFill>
                <a:effectLst/>
                <a:latin typeface="+mn-ea"/>
              </a:rPr>
              <a:t>Name {</a:t>
            </a:r>
          </a:p>
          <a:p>
            <a:pPr>
              <a:lnSpc>
                <a:spcPct val="90000"/>
              </a:lnSpc>
              <a:spcBef>
                <a:spcPct val="20000"/>
              </a:spcBef>
              <a:buClr>
                <a:schemeClr val="accent2"/>
              </a:buClr>
              <a:buFont typeface="Wingdings" panose="05000000000000000000" pitchFamily="2" charset="2"/>
            </a:pPr>
            <a:r>
              <a:rPr lang="en-US" altLang="zh-CN" sz="2400" b="1" dirty="0">
                <a:solidFill>
                  <a:schemeClr val="tx1"/>
                </a:solidFill>
                <a:effectLst/>
                <a:latin typeface="+mn-ea"/>
              </a:rPr>
              <a:t>}  </a:t>
            </a:r>
          </a:p>
        </p:txBody>
      </p:sp>
      <p:sp>
        <p:nvSpPr>
          <p:cNvPr id="9" name="AutoShape 9"/>
          <p:cNvSpPr/>
          <p:nvPr>
            <p:custDataLst>
              <p:tags r:id="rId2"/>
            </p:custDataLst>
          </p:nvPr>
        </p:nvSpPr>
        <p:spPr>
          <a:xfrm>
            <a:off x="4944110" y="3473768"/>
            <a:ext cx="2305050" cy="865187"/>
          </a:xfrm>
          <a:prstGeom prst="roundRect">
            <a:avLst>
              <a:gd name="adj" fmla="val 16667"/>
            </a:avLst>
          </a:prstGeom>
          <a:noFill/>
          <a:ln w="12700" cap="flat" cmpd="sng">
            <a:solidFill>
              <a:schemeClr val="hlink"/>
            </a:solidFill>
            <a:prstDash val="dash"/>
            <a:round/>
            <a:headEnd type="none" w="med" len="med"/>
            <a:tailEnd type="none" w="med" len="med"/>
          </a:ln>
        </p:spPr>
        <p:txBody>
          <a:bodyPr wrap="none" anchor="ctr" anchorCtr="0"/>
          <a:lstStyle/>
          <a:p>
            <a:pPr>
              <a:lnSpc>
                <a:spcPct val="90000"/>
              </a:lnSpc>
              <a:spcBef>
                <a:spcPct val="20000"/>
              </a:spcBef>
              <a:buClr>
                <a:schemeClr val="accent2"/>
              </a:buClr>
              <a:buFont typeface="Wingdings" panose="05000000000000000000" pitchFamily="2" charset="2"/>
            </a:pPr>
            <a:r>
              <a:rPr lang="en-US" altLang="zh-CN" sz="2400" b="1" dirty="0">
                <a:solidFill>
                  <a:srgbClr val="034DA0"/>
                </a:solidFill>
                <a:effectLst/>
                <a:latin typeface="+mn-ea"/>
              </a:rPr>
              <a:t>class</a:t>
            </a:r>
            <a:r>
              <a:rPr lang="en-US" altLang="zh-CN" sz="2400" b="1" dirty="0">
                <a:solidFill>
                  <a:srgbClr val="034EA2"/>
                </a:solidFill>
                <a:effectLst/>
                <a:latin typeface="+mn-ea"/>
              </a:rPr>
              <a:t> </a:t>
            </a:r>
            <a:r>
              <a:rPr lang="en-US" altLang="zh-CN" sz="2400" b="1" dirty="0">
                <a:solidFill>
                  <a:schemeClr val="tx1"/>
                </a:solidFill>
                <a:effectLst/>
                <a:latin typeface="+mn-ea"/>
              </a:rPr>
              <a:t>Name {</a:t>
            </a:r>
          </a:p>
          <a:p>
            <a:pPr>
              <a:lnSpc>
                <a:spcPct val="90000"/>
              </a:lnSpc>
              <a:spcBef>
                <a:spcPct val="20000"/>
              </a:spcBef>
              <a:buClr>
                <a:schemeClr val="accent2"/>
              </a:buClr>
              <a:buFont typeface="Wingdings" panose="05000000000000000000" pitchFamily="2" charset="2"/>
            </a:pPr>
            <a:r>
              <a:rPr lang="en-US" altLang="zh-CN" sz="2400" b="1" dirty="0">
                <a:solidFill>
                  <a:schemeClr val="tx1"/>
                </a:solidFill>
                <a:effectLst/>
                <a:latin typeface="+mn-ea"/>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6" fill="hold" grpId="0" nodeType="clickEffect">
                                  <p:stCondLst>
                                    <p:cond delay="0"/>
                                  </p:stCondLst>
                                  <p:childTnLst>
                                    <p:set>
                                      <p:cBhvr>
                                        <p:cTn id="6" dur="1" fill="hold">
                                          <p:stCondLst>
                                            <p:cond delay="0"/>
                                          </p:stCondLst>
                                        </p:cTn>
                                        <p:tgtEl>
                                          <p:spTgt spid="404489"/>
                                        </p:tgtEl>
                                        <p:attrNameLst>
                                          <p:attrName>style.visibility</p:attrName>
                                        </p:attrNameLst>
                                      </p:cBhvr>
                                      <p:to>
                                        <p:strVal val="visible"/>
                                      </p:to>
                                    </p:set>
                                    <p:animEffect transition="in" filter="barn(inHorizontal)">
                                      <p:cBhvr>
                                        <p:cTn id="7" dur="500"/>
                                        <p:tgtEl>
                                          <p:spTgt spid="404489"/>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6"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arn(inHorizontal)">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animEffect transition="in" filter="dissolve">
                                      <p:cBhvr>
                                        <p:cTn id="17" dur="500"/>
                                        <p:tgtEl>
                                          <p:spTgt spid="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4489" grpId="0" bldLvl="0" animBg="1"/>
      <p:bldP spid="9" grpId="0" bldLvl="0" animBg="1"/>
    </p:bld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fontScale="70000"/>
          </a:bodyPr>
          <a:lstStyle/>
          <a:p>
            <a:pPr>
              <a:lnSpc>
                <a:spcPct val="110000"/>
              </a:lnSpc>
            </a:pPr>
            <a:r>
              <a:rPr lang="zh-CN" altLang="en-US" sz="4000">
                <a:solidFill>
                  <a:srgbClr val="034DA0"/>
                </a:solidFill>
                <a:effectLst/>
              </a:rPr>
              <a:t>数组的声明</a:t>
            </a:r>
          </a:p>
          <a:p>
            <a:pPr>
              <a:lnSpc>
                <a:spcPct val="140000"/>
              </a:lnSpc>
            </a:pPr>
            <a:r>
              <a:rPr lang="zh-CN" altLang="en-US" sz="3400"/>
              <a:t>声明一个存储基本类型数据或对象的数组</a:t>
            </a:r>
            <a:endParaRPr lang="en-US" altLang="zh-CN" sz="3400"/>
          </a:p>
          <a:p>
            <a:pPr lvl="1">
              <a:lnSpc>
                <a:spcPct val="140000"/>
              </a:lnSpc>
            </a:pPr>
            <a:r>
              <a:rPr lang="en-US" altLang="zh-CN" sz="3145">
                <a:solidFill>
                  <a:srgbClr val="034DA0"/>
                </a:solidFill>
                <a:effectLst/>
              </a:rPr>
              <a:t>int[]  ages;</a:t>
            </a:r>
            <a:r>
              <a:rPr lang="en-US" altLang="zh-CN" sz="3145">
                <a:solidFill>
                  <a:srgbClr val="034DA0"/>
                </a:solidFill>
              </a:rPr>
              <a:t> </a:t>
            </a:r>
          </a:p>
          <a:p>
            <a:pPr marL="1200150" lvl="2" indent="-285750">
              <a:lnSpc>
                <a:spcPct val="140000"/>
              </a:lnSpc>
              <a:buFont typeface="Arial" panose="020B0604020202020204" pitchFamily="34" charset="0"/>
              <a:buChar char="•"/>
            </a:pPr>
            <a:r>
              <a:rPr lang="en-US" altLang="zh-CN" sz="2900">
                <a:latin typeface="等线" panose="02010600030101010101" charset="-122"/>
                <a:ea typeface="等线" panose="02010600030101010101" charset="-122"/>
                <a:cs typeface="等线" panose="02010600030101010101" charset="-122"/>
              </a:rPr>
              <a:t>ages: int[ ]</a:t>
            </a:r>
            <a:r>
              <a:rPr lang="zh-CN" altLang="en-US" sz="2900">
                <a:latin typeface="等线" panose="02010600030101010101" charset="-122"/>
                <a:ea typeface="等线" panose="02010600030101010101" charset="-122"/>
                <a:cs typeface="等线" panose="02010600030101010101" charset="-122"/>
              </a:rPr>
              <a:t>类型的对象</a:t>
            </a:r>
            <a:r>
              <a:rPr lang="en-US" altLang="zh-CN" sz="2900">
                <a:latin typeface="等线" panose="02010600030101010101" charset="-122"/>
                <a:ea typeface="等线" panose="02010600030101010101" charset="-122"/>
                <a:cs typeface="等线" panose="02010600030101010101" charset="-122"/>
              </a:rPr>
              <a:t>(</a:t>
            </a:r>
            <a:r>
              <a:rPr lang="zh-CN" altLang="en-US" sz="2900">
                <a:latin typeface="等线" panose="02010600030101010101" charset="-122"/>
                <a:ea typeface="等线" panose="02010600030101010101" charset="-122"/>
                <a:cs typeface="等线" panose="02010600030101010101" charset="-122"/>
              </a:rPr>
              <a:t>变量</a:t>
            </a:r>
            <a:r>
              <a:rPr lang="en-US" altLang="zh-CN" sz="2900">
                <a:latin typeface="等线" panose="02010600030101010101" charset="-122"/>
                <a:ea typeface="等线" panose="02010600030101010101" charset="-122"/>
                <a:cs typeface="等线" panose="02010600030101010101" charset="-122"/>
              </a:rPr>
              <a:t>)</a:t>
            </a:r>
          </a:p>
          <a:p>
            <a:pPr marL="1200150" lvl="2" indent="-285750">
              <a:lnSpc>
                <a:spcPct val="140000"/>
              </a:lnSpc>
              <a:buFont typeface="Arial" panose="020B0604020202020204" pitchFamily="34" charset="0"/>
              <a:buChar char="•"/>
            </a:pPr>
            <a:r>
              <a:rPr lang="zh-CN" altLang="en-US" sz="2900">
                <a:latin typeface="等线" panose="02010600030101010101" charset="-122"/>
                <a:ea typeface="等线" panose="02010600030101010101" charset="-122"/>
                <a:cs typeface="等线" panose="02010600030101010101" charset="-122"/>
              </a:rPr>
              <a:t>数组元素的类型是</a:t>
            </a:r>
            <a:r>
              <a:rPr lang="en-US" altLang="zh-CN" sz="2900">
                <a:latin typeface="等线" panose="02010600030101010101" charset="-122"/>
                <a:ea typeface="等线" panose="02010600030101010101" charset="-122"/>
                <a:cs typeface="等线" panose="02010600030101010101" charset="-122"/>
              </a:rPr>
              <a:t>int</a:t>
            </a:r>
            <a:r>
              <a:rPr lang="zh-CN" altLang="en-US" sz="2900">
                <a:latin typeface="等线" panose="02010600030101010101" charset="-122"/>
                <a:ea typeface="等线" panose="02010600030101010101" charset="-122"/>
                <a:cs typeface="等线" panose="02010600030101010101" charset="-122"/>
              </a:rPr>
              <a:t>类型</a:t>
            </a:r>
          </a:p>
          <a:p>
            <a:pPr lvl="1" algn="l">
              <a:lnSpc>
                <a:spcPct val="140000"/>
              </a:lnSpc>
              <a:buSzTx/>
            </a:pPr>
            <a:r>
              <a:rPr lang="en-US" altLang="zh-CN" sz="3145">
                <a:solidFill>
                  <a:srgbClr val="034DA0"/>
                </a:solidFill>
                <a:effectLst/>
              </a:rPr>
              <a:t>String[]  names;  </a:t>
            </a:r>
          </a:p>
          <a:p>
            <a:pPr marL="1200150" lvl="2" indent="-285750" algn="l">
              <a:lnSpc>
                <a:spcPct val="140000"/>
              </a:lnSpc>
              <a:buSzTx/>
            </a:pPr>
            <a:r>
              <a:rPr lang="en-US" altLang="zh-CN" sz="2900">
                <a:latin typeface="等线" panose="02010600030101010101" charset="-122"/>
                <a:ea typeface="等线" panose="02010600030101010101" charset="-122"/>
                <a:cs typeface="等线" panose="02010600030101010101" charset="-122"/>
              </a:rPr>
              <a:t>names: String[ ]类型的对象 (变量)</a:t>
            </a:r>
          </a:p>
          <a:p>
            <a:pPr marL="1200150" lvl="2" indent="-285750" algn="l">
              <a:lnSpc>
                <a:spcPct val="140000"/>
              </a:lnSpc>
              <a:buSzTx/>
            </a:pPr>
            <a:r>
              <a:rPr lang="en-US" altLang="zh-CN" sz="2900">
                <a:latin typeface="等线" panose="02010600030101010101" charset="-122"/>
                <a:ea typeface="等线" panose="02010600030101010101" charset="-122"/>
                <a:cs typeface="等线" panose="02010600030101010101" charset="-122"/>
              </a:rPr>
              <a:t>数组元素的类型是 String类型的</a:t>
            </a:r>
          </a:p>
          <a:p>
            <a:pPr lvl="1" algn="l">
              <a:lnSpc>
                <a:spcPct val="140000"/>
              </a:lnSpc>
              <a:buSzTx/>
            </a:pPr>
            <a:r>
              <a:rPr lang="zh-CN" altLang="en-US" sz="3145">
                <a:solidFill>
                  <a:schemeClr val="tx1"/>
                </a:solidFill>
              </a:rPr>
              <a:t>变量</a:t>
            </a:r>
            <a:r>
              <a:rPr lang="zh-CN" altLang="en-US" sz="3145">
                <a:solidFill>
                  <a:srgbClr val="034DA0"/>
                </a:solidFill>
              </a:rPr>
              <a:t>ages</a:t>
            </a:r>
            <a:r>
              <a:rPr lang="zh-CN" altLang="en-US" sz="3145"/>
              <a:t>和</a:t>
            </a:r>
            <a:r>
              <a:rPr lang="zh-CN" altLang="en-US" sz="3145">
                <a:solidFill>
                  <a:srgbClr val="034DA0"/>
                </a:solidFill>
              </a:rPr>
              <a:t>names</a:t>
            </a:r>
            <a:r>
              <a:rPr lang="zh-CN" altLang="en-US" sz="3145">
                <a:solidFill>
                  <a:schemeClr val="tx1"/>
                </a:solidFill>
              </a:rPr>
              <a:t>为引用类型，它们的初始值为</a:t>
            </a:r>
            <a:r>
              <a:rPr lang="en-US" altLang="zh-CN" sz="3145">
                <a:solidFill>
                  <a:srgbClr val="034DA0"/>
                </a:solidFill>
              </a:rPr>
              <a:t>null</a:t>
            </a:r>
            <a:r>
              <a:rPr lang="zh-CN" altLang="en-US" sz="3145">
                <a:solidFill>
                  <a:srgbClr val="034DA0"/>
                </a:solidFill>
              </a:rPr>
              <a:t> </a:t>
            </a:r>
            <a:endParaRPr lang="zh-CN" altLang="en-US" sz="3145"/>
          </a:p>
        </p:txBody>
      </p:sp>
      <p:sp>
        <p:nvSpPr>
          <p:cNvPr id="3" name="标题 2"/>
          <p:cNvSpPr>
            <a:spLocks noGrp="1"/>
          </p:cNvSpPr>
          <p:nvPr>
            <p:ph type="title"/>
          </p:nvPr>
        </p:nvSpPr>
        <p:spPr/>
        <p:txBody>
          <a:bodyPr/>
          <a:lstStyle/>
          <a:p>
            <a:r>
              <a:rPr lang="en-US" altLang="zh-CN"/>
              <a:t>2.5.3 </a:t>
            </a:r>
            <a:r>
              <a:rPr lang="zh-CN" altLang="en-US"/>
              <a:t>数组</a:t>
            </a:r>
            <a:r>
              <a:rPr lang="en-US" altLang="zh-CN"/>
              <a:t> </a:t>
            </a:r>
            <a:r>
              <a:rPr lang="en-US" altLang="zh-CN" sz="2400">
                <a:sym typeface="+mn-ea"/>
              </a:rPr>
              <a:t>2/7</a:t>
            </a:r>
          </a:p>
        </p:txBody>
      </p:sp>
      <p:sp>
        <p:nvSpPr>
          <p:cNvPr id="7" name="日期占位符 6"/>
          <p:cNvSpPr>
            <a:spLocks noGrp="1"/>
          </p:cNvSpPr>
          <p:nvPr>
            <p:ph type="dt" sz="half" idx="10"/>
            <p:custDataLst>
              <p:tags r:id="rId1"/>
            </p:custDataLst>
          </p:nvPr>
        </p:nvSpPr>
        <p:spPr/>
        <p:txBody>
          <a:bodyPr/>
          <a:lstStyle/>
          <a:p>
            <a:fld id="{8BEB6EB5-CC0D-C94C-91B9-9EA1B45E848E}" type="datetime1">
              <a:rPr kumimoji="1" lang="zh-CN" altLang="en-US" smtClean="0"/>
              <a:t>2024/10/16</a:t>
            </a:fld>
            <a:endParaRPr kumimoji="1" lang="zh-CN" altLang="en-US" sz="900"/>
          </a:p>
        </p:txBody>
      </p:sp>
      <p:sp>
        <p:nvSpPr>
          <p:cNvPr id="8" name="页脚占位符 7"/>
          <p:cNvSpPr>
            <a:spLocks noGrp="1"/>
          </p:cNvSpPr>
          <p:nvPr>
            <p:ph type="ftr" sz="quarter" idx="11"/>
            <p:custDataLst>
              <p:tags r:id="rId2"/>
            </p:custDataLst>
          </p:nvPr>
        </p:nvSpPr>
        <p:spPr/>
        <p:txBody>
          <a:bodyPr/>
          <a:lstStyle/>
          <a:p>
            <a:r>
              <a:rPr kumimoji="1" lang="zh-CN" altLang="en-US" dirty="0"/>
              <a:t>西北工业大学软件学院</a:t>
            </a:r>
            <a:endParaRPr kumimoji="1" lang="zh-CN" altLang="en-US" sz="900" dirty="0"/>
          </a:p>
        </p:txBody>
      </p:sp>
      <p:sp>
        <p:nvSpPr>
          <p:cNvPr id="9" name="灯片编号占位符 8"/>
          <p:cNvSpPr>
            <a:spLocks noGrp="1"/>
          </p:cNvSpPr>
          <p:nvPr>
            <p:ph type="sldNum" sz="quarter" idx="12"/>
            <p:custDataLst>
              <p:tags r:id="rId3"/>
            </p:custDataLst>
          </p:nvPr>
        </p:nvSpPr>
        <p:spPr/>
        <p:txBody>
          <a:bodyPr/>
          <a:lstStyle/>
          <a:p>
            <a:fld id="{5A1A6423-77BD-D842-A714-25250E903C41}" type="slidenum">
              <a:rPr kumimoji="1" lang="zh-CN" altLang="en-US" smtClean="0"/>
              <a:t>170</a:t>
            </a:fld>
            <a:endParaRPr kumimoji="1" lang="zh-CN" altLang="en-US" sz="900"/>
          </a:p>
        </p:txBody>
      </p:sp>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a:lnSpc>
                <a:spcPct val="110000"/>
              </a:lnSpc>
            </a:pPr>
            <a:r>
              <a:rPr lang="zh-CN" altLang="en-US" sz="2800">
                <a:solidFill>
                  <a:srgbClr val="034DA0"/>
                </a:solidFill>
                <a:effectLst/>
                <a:sym typeface="+mn-ea"/>
              </a:rPr>
              <a:t>数组的实例化</a:t>
            </a:r>
            <a:endParaRPr lang="en-US" altLang="zh-CN" sz="2800"/>
          </a:p>
          <a:p>
            <a:pPr>
              <a:lnSpc>
                <a:spcPct val="120000"/>
              </a:lnSpc>
            </a:pPr>
            <a:r>
              <a:rPr lang="en-US" altLang="zh-CN" sz="2400"/>
              <a:t>Java</a:t>
            </a:r>
            <a:r>
              <a:rPr lang="zh-CN" altLang="en-US" sz="2400"/>
              <a:t>数组也是对象，因此需要通过</a:t>
            </a:r>
            <a:r>
              <a:rPr lang="en-US" altLang="zh-CN" sz="2400"/>
              <a:t>new</a:t>
            </a:r>
            <a:r>
              <a:rPr lang="zh-CN" altLang="en-US" sz="2400"/>
              <a:t>操作来实例化</a:t>
            </a:r>
            <a:endParaRPr lang="en-US" altLang="zh-CN" sz="2400"/>
          </a:p>
          <a:p>
            <a:pPr lvl="1" algn="l">
              <a:lnSpc>
                <a:spcPct val="120000"/>
              </a:lnSpc>
              <a:buSzTx/>
            </a:pPr>
            <a:r>
              <a:rPr lang="en-US" altLang="zh-CN" sz="2400">
                <a:solidFill>
                  <a:srgbClr val="034DA0"/>
                </a:solidFill>
                <a:effectLst/>
              </a:rPr>
              <a:t> int[] x = new int[20]</a:t>
            </a:r>
          </a:p>
          <a:p>
            <a:pPr>
              <a:lnSpc>
                <a:spcPct val="120000"/>
              </a:lnSpc>
            </a:pPr>
            <a:r>
              <a:rPr lang="zh-CN" altLang="en-US" sz="2400"/>
              <a:t>当数组对象被创建的时候，</a:t>
            </a:r>
            <a:r>
              <a:rPr lang="en-US" altLang="zh-CN" sz="2400"/>
              <a:t>Java</a:t>
            </a:r>
            <a:r>
              <a:rPr lang="zh-CN" altLang="en-US" sz="2400"/>
              <a:t>保证该数组的内容一定会被初始化。</a:t>
            </a:r>
          </a:p>
          <a:p>
            <a:pPr lvl="1" algn="l">
              <a:lnSpc>
                <a:spcPct val="120000"/>
              </a:lnSpc>
              <a:buSzTx/>
            </a:pPr>
            <a:r>
              <a:rPr lang="en-US" altLang="zh-CN" sz="2400">
                <a:solidFill>
                  <a:srgbClr val="034DA0"/>
                </a:solidFill>
                <a:effectLst/>
              </a:rPr>
              <a:t>int[] ages = new  int[5];</a:t>
            </a:r>
          </a:p>
          <a:p>
            <a:pPr lvl="1" algn="l">
              <a:lnSpc>
                <a:spcPct val="120000"/>
              </a:lnSpc>
              <a:buSzTx/>
            </a:pPr>
            <a:r>
              <a:rPr lang="en-US" altLang="zh-CN" sz="2400">
                <a:solidFill>
                  <a:srgbClr val="034DA0"/>
                </a:solidFill>
                <a:effectLst/>
              </a:rPr>
              <a:t>String[] names = new String[3];</a:t>
            </a:r>
          </a:p>
          <a:p>
            <a:endParaRPr lang="en-US" altLang="zh-CN" sz="2000"/>
          </a:p>
        </p:txBody>
      </p:sp>
      <p:sp>
        <p:nvSpPr>
          <p:cNvPr id="3" name="标题 2"/>
          <p:cNvSpPr>
            <a:spLocks noGrp="1"/>
          </p:cNvSpPr>
          <p:nvPr>
            <p:ph type="title"/>
          </p:nvPr>
        </p:nvSpPr>
        <p:spPr/>
        <p:txBody>
          <a:bodyPr/>
          <a:lstStyle/>
          <a:p>
            <a:r>
              <a:rPr lang="en-US" altLang="zh-CN"/>
              <a:t>2.5.3 </a:t>
            </a:r>
            <a:r>
              <a:rPr lang="zh-CN" altLang="en-US"/>
              <a:t>数组</a:t>
            </a:r>
            <a:r>
              <a:rPr lang="en-US" altLang="zh-CN"/>
              <a:t> </a:t>
            </a:r>
            <a:r>
              <a:rPr lang="en-US" altLang="zh-CN" sz="2400">
                <a:sym typeface="+mn-ea"/>
              </a:rPr>
              <a:t>3/7</a:t>
            </a:r>
          </a:p>
        </p:txBody>
      </p:sp>
      <p:sp>
        <p:nvSpPr>
          <p:cNvPr id="156676" name="AutoShape 4"/>
          <p:cNvSpPr/>
          <p:nvPr>
            <p:custDataLst>
              <p:tags r:id="rId1"/>
            </p:custDataLst>
          </p:nvPr>
        </p:nvSpPr>
        <p:spPr>
          <a:xfrm>
            <a:off x="5138420" y="3789045"/>
            <a:ext cx="2727960" cy="799465"/>
          </a:xfrm>
          <a:prstGeom prst="cloudCallout">
            <a:avLst>
              <a:gd name="adj1" fmla="val -100188"/>
              <a:gd name="adj2" fmla="val 36258"/>
            </a:avLst>
          </a:prstGeom>
          <a:solidFill>
            <a:srgbClr val="EAEAEA"/>
          </a:solidFill>
          <a:ln w="9525" cap="flat" cmpd="sng">
            <a:solidFill>
              <a:schemeClr val="tx1"/>
            </a:solidFill>
            <a:prstDash val="solid"/>
            <a:round/>
            <a:headEnd type="none" w="med" len="med"/>
            <a:tailEnd type="none" w="med" len="med"/>
          </a:ln>
        </p:spPr>
        <p:txBody>
          <a:bodyPr anchor="t" anchorCtr="0"/>
          <a:lstStyle/>
          <a:p>
            <a:pPr algn="ctr"/>
            <a:r>
              <a:rPr lang="en-US" altLang="zh-CN" sz="2400" b="1" dirty="0">
                <a:latin typeface="+mn-ea"/>
              </a:rPr>
              <a:t>Five zeroes</a:t>
            </a:r>
          </a:p>
        </p:txBody>
      </p:sp>
      <p:sp>
        <p:nvSpPr>
          <p:cNvPr id="156677" name="AutoShape 5"/>
          <p:cNvSpPr/>
          <p:nvPr>
            <p:custDataLst>
              <p:tags r:id="rId2"/>
            </p:custDataLst>
          </p:nvPr>
        </p:nvSpPr>
        <p:spPr>
          <a:xfrm>
            <a:off x="5508625" y="5013325"/>
            <a:ext cx="2589530" cy="1066800"/>
          </a:xfrm>
          <a:prstGeom prst="cloudCallout">
            <a:avLst>
              <a:gd name="adj1" fmla="val -81075"/>
              <a:gd name="adj2" fmla="val -44523"/>
            </a:avLst>
          </a:prstGeom>
          <a:solidFill>
            <a:srgbClr val="EAEAEA"/>
          </a:solidFill>
          <a:ln w="9525" cap="flat" cmpd="sng">
            <a:solidFill>
              <a:schemeClr val="tx1"/>
            </a:solidFill>
            <a:prstDash val="solid"/>
            <a:round/>
            <a:headEnd type="none" w="med" len="med"/>
            <a:tailEnd type="none" w="med" len="med"/>
          </a:ln>
        </p:spPr>
        <p:txBody>
          <a:bodyPr anchor="t" anchorCtr="0"/>
          <a:lstStyle/>
          <a:p>
            <a:pPr algn="ctr"/>
            <a:r>
              <a:rPr lang="en-US" altLang="zh-CN" sz="2400" b="1" dirty="0">
                <a:latin typeface="+mn-ea"/>
              </a:rPr>
              <a:t>Three null values</a:t>
            </a:r>
            <a:endParaRPr lang="en-US" altLang="zh-CN" sz="2400" dirty="0">
              <a:latin typeface="Times New Roman" panose="02020603050405020304" pitchFamily="18" charset="0"/>
            </a:endParaRPr>
          </a:p>
        </p:txBody>
      </p:sp>
      <p:sp>
        <p:nvSpPr>
          <p:cNvPr id="8" name="AutoShape 4"/>
          <p:cNvSpPr/>
          <p:nvPr>
            <p:custDataLst>
              <p:tags r:id="rId3"/>
            </p:custDataLst>
          </p:nvPr>
        </p:nvSpPr>
        <p:spPr>
          <a:xfrm>
            <a:off x="1091565" y="5097145"/>
            <a:ext cx="2990215" cy="1160145"/>
          </a:xfrm>
          <a:prstGeom prst="cloudCallout">
            <a:avLst>
              <a:gd name="adj1" fmla="val -902"/>
              <a:gd name="adj2" fmla="val -85796"/>
            </a:avLst>
          </a:prstGeom>
          <a:solidFill>
            <a:srgbClr val="EAEAEA"/>
          </a:solidFill>
          <a:ln w="9525" cap="flat" cmpd="sng">
            <a:solidFill>
              <a:schemeClr val="tx1"/>
            </a:solidFill>
            <a:prstDash val="solid"/>
            <a:round/>
            <a:headEnd type="none" w="med" len="med"/>
            <a:tailEnd type="none" w="med" len="med"/>
          </a:ln>
        </p:spPr>
        <p:txBody>
          <a:bodyPr anchor="t" anchorCtr="0"/>
          <a:lstStyle/>
          <a:p>
            <a:pPr indent="0" algn="ctr" fontAlgn="auto">
              <a:lnSpc>
                <a:spcPct val="115000"/>
              </a:lnSpc>
              <a:spcBef>
                <a:spcPts val="0"/>
              </a:spcBef>
              <a:buClr>
                <a:schemeClr val="accent2"/>
              </a:buClr>
            </a:pPr>
            <a:r>
              <a:rPr lang="zh-CN" altLang="en-US" sz="2000" b="1" dirty="0">
                <a:latin typeface="Times New Roman" panose="02020603050405020304" pitchFamily="18" charset="0"/>
                <a:sym typeface="+mn-ea"/>
              </a:rPr>
              <a:t>数组声明时必须指定大小</a:t>
            </a:r>
          </a:p>
        </p:txBody>
      </p:sp>
      <p:sp>
        <p:nvSpPr>
          <p:cNvPr id="7" name="日期占位符 6"/>
          <p:cNvSpPr>
            <a:spLocks noGrp="1"/>
          </p:cNvSpPr>
          <p:nvPr>
            <p:ph type="dt" sz="half" idx="10"/>
            <p:custDataLst>
              <p:tags r:id="rId4"/>
            </p:custDataLst>
          </p:nvPr>
        </p:nvSpPr>
        <p:spPr/>
        <p:txBody>
          <a:bodyPr/>
          <a:lstStyle/>
          <a:p>
            <a:fld id="{8BEB6EB5-CC0D-C94C-91B9-9EA1B45E848E}" type="datetime1">
              <a:rPr kumimoji="1" lang="zh-CN" altLang="en-US" smtClean="0"/>
              <a:t>2024/10/16</a:t>
            </a:fld>
            <a:endParaRPr kumimoji="1" lang="zh-CN" altLang="en-US" sz="900"/>
          </a:p>
        </p:txBody>
      </p:sp>
      <p:sp>
        <p:nvSpPr>
          <p:cNvPr id="9" name="页脚占位符 8"/>
          <p:cNvSpPr>
            <a:spLocks noGrp="1"/>
          </p:cNvSpPr>
          <p:nvPr>
            <p:ph type="ftr" sz="quarter" idx="11"/>
            <p:custDataLst>
              <p:tags r:id="rId5"/>
            </p:custDataLst>
          </p:nvPr>
        </p:nvSpPr>
        <p:spPr/>
        <p:txBody>
          <a:bodyPr/>
          <a:lstStyle/>
          <a:p>
            <a:r>
              <a:rPr kumimoji="1" lang="zh-CN" altLang="en-US" dirty="0"/>
              <a:t>西北工业大学软件学院</a:t>
            </a:r>
            <a:endParaRPr kumimoji="1" lang="zh-CN" altLang="en-US" sz="900" dirty="0"/>
          </a:p>
        </p:txBody>
      </p:sp>
      <p:sp>
        <p:nvSpPr>
          <p:cNvPr id="10" name="灯片编号占位符 9"/>
          <p:cNvSpPr>
            <a:spLocks noGrp="1"/>
          </p:cNvSpPr>
          <p:nvPr>
            <p:ph type="sldNum" sz="quarter" idx="12"/>
            <p:custDataLst>
              <p:tags r:id="rId6"/>
            </p:custDataLst>
          </p:nvPr>
        </p:nvSpPr>
        <p:spPr/>
        <p:txBody>
          <a:bodyPr/>
          <a:lstStyle/>
          <a:p>
            <a:fld id="{5A1A6423-77BD-D842-A714-25250E903C41}" type="slidenum">
              <a:rPr kumimoji="1" lang="zh-CN" altLang="en-US" smtClean="0"/>
              <a:t>171</a:t>
            </a:fld>
            <a:endParaRPr kumimoji="1" lang="zh-CN" altLang="en-US" sz="9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42" fill="hold" grpId="0" nodeType="clickEffect">
                                  <p:stCondLst>
                                    <p:cond delay="0"/>
                                  </p:stCondLst>
                                  <p:childTnLst>
                                    <p:set>
                                      <p:cBhvr>
                                        <p:cTn id="6" dur="1" fill="hold">
                                          <p:stCondLst>
                                            <p:cond delay="0"/>
                                          </p:stCondLst>
                                        </p:cTn>
                                        <p:tgtEl>
                                          <p:spTgt spid="156676"/>
                                        </p:tgtEl>
                                        <p:attrNameLst>
                                          <p:attrName>style.visibility</p:attrName>
                                        </p:attrNameLst>
                                      </p:cBhvr>
                                      <p:to>
                                        <p:strVal val="visible"/>
                                      </p:to>
                                    </p:set>
                                    <p:animEffect transition="in" filter="barn(outHorizontal)">
                                      <p:cBhvr>
                                        <p:cTn id="7" dur="500"/>
                                        <p:tgtEl>
                                          <p:spTgt spid="156676"/>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42" fill="hold" grpId="0" nodeType="clickEffect">
                                  <p:stCondLst>
                                    <p:cond delay="0"/>
                                  </p:stCondLst>
                                  <p:childTnLst>
                                    <p:set>
                                      <p:cBhvr>
                                        <p:cTn id="11" dur="1" fill="hold">
                                          <p:stCondLst>
                                            <p:cond delay="0"/>
                                          </p:stCondLst>
                                        </p:cTn>
                                        <p:tgtEl>
                                          <p:spTgt spid="156677"/>
                                        </p:tgtEl>
                                        <p:attrNameLst>
                                          <p:attrName>style.visibility</p:attrName>
                                        </p:attrNameLst>
                                      </p:cBhvr>
                                      <p:to>
                                        <p:strVal val="visible"/>
                                      </p:to>
                                    </p:set>
                                    <p:animEffect transition="in" filter="barn(outHorizontal)">
                                      <p:cBhvr>
                                        <p:cTn id="12" dur="500"/>
                                        <p:tgtEl>
                                          <p:spTgt spid="156677"/>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42"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barn(outHorizontal)">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6676" grpId="0" bldLvl="0" animBg="1"/>
      <p:bldP spid="156677" grpId="0" bldLvl="0" animBg="1"/>
      <p:bldP spid="8" grpId="0" bldLvl="0" animBg="1"/>
    </p:bld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Autofit/>
          </a:bodyPr>
          <a:lstStyle/>
          <a:p>
            <a:pPr>
              <a:lnSpc>
                <a:spcPct val="120000"/>
              </a:lnSpc>
            </a:pPr>
            <a:r>
              <a:rPr lang="zh-CN" altLang="en-US" sz="2800">
                <a:solidFill>
                  <a:srgbClr val="034DA0"/>
                </a:solidFill>
                <a:effectLst/>
                <a:sym typeface="+mn-ea"/>
              </a:rPr>
              <a:t>数组的实例化</a:t>
            </a:r>
            <a:endParaRPr lang="en-US" altLang="zh-CN" sz="2800"/>
          </a:p>
          <a:p>
            <a:pPr>
              <a:lnSpc>
                <a:spcPct val="120000"/>
              </a:lnSpc>
            </a:pPr>
            <a:r>
              <a:rPr lang="zh-CN" altLang="en-US" sz="2400"/>
              <a:t>数组在声明的同时，可以执行实例化和初始元素的赋值操作</a:t>
            </a:r>
            <a:endParaRPr lang="en-US" altLang="zh-CN" sz="2400"/>
          </a:p>
          <a:p>
            <a:pPr>
              <a:lnSpc>
                <a:spcPct val="120000"/>
              </a:lnSpc>
            </a:pPr>
            <a:endParaRPr lang="zh-CN" altLang="en-US" sz="2400"/>
          </a:p>
          <a:p>
            <a:pPr>
              <a:lnSpc>
                <a:spcPct val="120000"/>
              </a:lnSpc>
            </a:pPr>
            <a:endParaRPr lang="zh-CN" altLang="en-US" sz="2400"/>
          </a:p>
          <a:p>
            <a:pPr>
              <a:lnSpc>
                <a:spcPct val="120000"/>
              </a:lnSpc>
            </a:pPr>
            <a:endParaRPr lang="zh-CN" altLang="en-US" sz="2400"/>
          </a:p>
          <a:p>
            <a:pPr>
              <a:lnSpc>
                <a:spcPct val="120000"/>
              </a:lnSpc>
            </a:pPr>
            <a:endParaRPr lang="zh-CN" altLang="en-US" sz="2400"/>
          </a:p>
          <a:p>
            <a:pPr>
              <a:lnSpc>
                <a:spcPct val="120000"/>
              </a:lnSpc>
            </a:pPr>
            <a:r>
              <a:rPr lang="zh-CN" altLang="en-US" sz="2400"/>
              <a:t>对数组元素的操作</a:t>
            </a:r>
          </a:p>
          <a:p>
            <a:pPr lvl="1">
              <a:lnSpc>
                <a:spcPct val="120000"/>
              </a:lnSpc>
            </a:pPr>
            <a:r>
              <a:rPr lang="zh-CN" altLang="en-US" sz="2000"/>
              <a:t>排序：</a:t>
            </a:r>
            <a:r>
              <a:rPr lang="en-US" altLang="zh-CN" sz="2000">
                <a:solidFill>
                  <a:schemeClr val="accent1"/>
                </a:solidFill>
                <a:effectLst>
                  <a:outerShdw blurRad="38100" dist="25400" dir="5400000" algn="ctr" rotWithShape="0">
                    <a:srgbClr val="6E747A">
                      <a:alpha val="43000"/>
                    </a:srgbClr>
                  </a:outerShdw>
                </a:effectLst>
              </a:rPr>
              <a:t>Arrays</a:t>
            </a:r>
            <a:r>
              <a:rPr lang="en-US" altLang="zh-CN" sz="2000"/>
              <a:t>.sort( …),</a:t>
            </a:r>
          </a:p>
          <a:p>
            <a:pPr lvl="1">
              <a:lnSpc>
                <a:spcPct val="120000"/>
              </a:lnSpc>
            </a:pPr>
            <a:r>
              <a:rPr lang="zh-CN" altLang="en-US" sz="2000"/>
              <a:t>复制：</a:t>
            </a:r>
            <a:r>
              <a:rPr lang="en-US" altLang="zh-CN" sz="2000">
                <a:solidFill>
                  <a:schemeClr val="accent1"/>
                </a:solidFill>
                <a:effectLst>
                  <a:outerShdw blurRad="38100" dist="25400" dir="5400000" algn="ctr" rotWithShape="0">
                    <a:srgbClr val="6E747A">
                      <a:alpha val="43000"/>
                    </a:srgbClr>
                  </a:outerShdw>
                </a:effectLst>
              </a:rPr>
              <a:t>System</a:t>
            </a:r>
            <a:r>
              <a:rPr lang="en-US" altLang="zh-CN" sz="2000"/>
              <a:t>.arrayCopy(…)</a:t>
            </a:r>
          </a:p>
        </p:txBody>
      </p:sp>
      <p:sp>
        <p:nvSpPr>
          <p:cNvPr id="3" name="标题 2"/>
          <p:cNvSpPr>
            <a:spLocks noGrp="1"/>
          </p:cNvSpPr>
          <p:nvPr>
            <p:ph type="title"/>
          </p:nvPr>
        </p:nvSpPr>
        <p:spPr/>
        <p:txBody>
          <a:bodyPr/>
          <a:lstStyle/>
          <a:p>
            <a:r>
              <a:rPr lang="en-US" altLang="zh-CN">
                <a:sym typeface="+mn-ea"/>
              </a:rPr>
              <a:t>2.5.3 </a:t>
            </a:r>
            <a:r>
              <a:rPr lang="zh-CN" altLang="en-US">
                <a:sym typeface="+mn-ea"/>
              </a:rPr>
              <a:t>数组</a:t>
            </a:r>
            <a:r>
              <a:rPr lang="en-US" altLang="zh-CN">
                <a:sym typeface="+mn-ea"/>
              </a:rPr>
              <a:t> </a:t>
            </a:r>
            <a:r>
              <a:rPr lang="en-US" altLang="zh-CN" sz="2400">
                <a:sym typeface="+mn-ea"/>
              </a:rPr>
              <a:t>4/7</a:t>
            </a:r>
          </a:p>
        </p:txBody>
      </p:sp>
      <p:sp>
        <p:nvSpPr>
          <p:cNvPr id="7" name="日期占位符 6"/>
          <p:cNvSpPr>
            <a:spLocks noGrp="1"/>
          </p:cNvSpPr>
          <p:nvPr>
            <p:ph type="dt" sz="half" idx="10"/>
            <p:custDataLst>
              <p:tags r:id="rId1"/>
            </p:custDataLst>
          </p:nvPr>
        </p:nvSpPr>
        <p:spPr/>
        <p:txBody>
          <a:bodyPr/>
          <a:lstStyle/>
          <a:p>
            <a:fld id="{8BEB6EB5-CC0D-C94C-91B9-9EA1B45E848E}" type="datetime1">
              <a:rPr kumimoji="1" lang="zh-CN" altLang="en-US" smtClean="0"/>
              <a:t>2024/10/16</a:t>
            </a:fld>
            <a:endParaRPr kumimoji="1" lang="zh-CN" altLang="en-US" sz="900"/>
          </a:p>
        </p:txBody>
      </p:sp>
      <p:sp>
        <p:nvSpPr>
          <p:cNvPr id="8" name="页脚占位符 7"/>
          <p:cNvSpPr>
            <a:spLocks noGrp="1"/>
          </p:cNvSpPr>
          <p:nvPr>
            <p:ph type="ftr" sz="quarter" idx="11"/>
            <p:custDataLst>
              <p:tags r:id="rId2"/>
            </p:custDataLst>
          </p:nvPr>
        </p:nvSpPr>
        <p:spPr/>
        <p:txBody>
          <a:bodyPr/>
          <a:lstStyle/>
          <a:p>
            <a:r>
              <a:rPr kumimoji="1" lang="zh-CN" altLang="en-US" dirty="0"/>
              <a:t>西北工业大学软件学院</a:t>
            </a:r>
            <a:endParaRPr kumimoji="1" lang="zh-CN" altLang="en-US" sz="900" dirty="0"/>
          </a:p>
        </p:txBody>
      </p:sp>
      <p:sp>
        <p:nvSpPr>
          <p:cNvPr id="9" name="灯片编号占位符 8"/>
          <p:cNvSpPr>
            <a:spLocks noGrp="1"/>
          </p:cNvSpPr>
          <p:nvPr>
            <p:ph type="sldNum" sz="quarter" idx="12"/>
            <p:custDataLst>
              <p:tags r:id="rId3"/>
            </p:custDataLst>
          </p:nvPr>
        </p:nvSpPr>
        <p:spPr/>
        <p:txBody>
          <a:bodyPr/>
          <a:lstStyle/>
          <a:p>
            <a:fld id="{5A1A6423-77BD-D842-A714-25250E903C41}" type="slidenum">
              <a:rPr kumimoji="1" lang="zh-CN" altLang="en-US" smtClean="0"/>
              <a:t>172</a:t>
            </a:fld>
            <a:endParaRPr kumimoji="1" lang="zh-CN" altLang="en-US" sz="900"/>
          </a:p>
        </p:txBody>
      </p:sp>
      <p:sp>
        <p:nvSpPr>
          <p:cNvPr id="10" name="AutoShape 5"/>
          <p:cNvSpPr/>
          <p:nvPr>
            <p:custDataLst>
              <p:tags r:id="rId4"/>
            </p:custDataLst>
          </p:nvPr>
        </p:nvSpPr>
        <p:spPr>
          <a:xfrm>
            <a:off x="413385" y="2551430"/>
            <a:ext cx="8381365" cy="1939925"/>
          </a:xfrm>
          <a:prstGeom prst="roundRect">
            <a:avLst>
              <a:gd name="adj" fmla="val 5531"/>
            </a:avLst>
          </a:prstGeom>
          <a:solidFill>
            <a:schemeClr val="bg1"/>
          </a:solidFill>
          <a:ln w="12700" cap="flat" cmpd="sng">
            <a:solidFill>
              <a:schemeClr val="hlink"/>
            </a:solidFill>
            <a:prstDash val="dash"/>
            <a:headEnd type="none" w="med" len="med"/>
            <a:tailEnd type="none" w="med" len="med"/>
          </a:ln>
        </p:spPr>
        <p:txBody>
          <a:bodyPr wrap="none" anchor="ctr" anchorCtr="0"/>
          <a:lstStyle>
            <a:lvl1pPr marL="469900" indent="-469900" algn="l" rtl="0" eaLnBrk="0" fontAlgn="base" hangingPunct="0">
              <a:spcBef>
                <a:spcPct val="20000"/>
              </a:spcBef>
              <a:spcAft>
                <a:spcPct val="0"/>
              </a:spcAft>
              <a:buClr>
                <a:schemeClr val="accent2"/>
              </a:buClr>
              <a:buFont typeface="Wingdings" panose="05000000000000000000" pitchFamily="2" charset="2"/>
              <a:buChar char="o"/>
              <a:defRPr sz="3000" b="0">
                <a:solidFill>
                  <a:schemeClr val="tx1"/>
                </a:solidFill>
                <a:latin typeface="+mn-lt"/>
                <a:ea typeface="+mn-ea"/>
                <a:cs typeface="+mn-cs"/>
              </a:defRPr>
            </a:lvl1pPr>
            <a:lvl2pPr marL="908050" indent="-436880" algn="l" rtl="0" eaLnBrk="0" fontAlgn="base" hangingPunct="0">
              <a:spcBef>
                <a:spcPct val="20000"/>
              </a:spcBef>
              <a:spcAft>
                <a:spcPct val="0"/>
              </a:spcAft>
              <a:buClr>
                <a:schemeClr val="accent2"/>
              </a:buClr>
              <a:buFont typeface="Wingdings" panose="05000000000000000000" pitchFamily="2" charset="2"/>
              <a:buChar char="n"/>
              <a:defRPr sz="2600">
                <a:solidFill>
                  <a:schemeClr val="tx1"/>
                </a:solidFill>
                <a:latin typeface="Verdana" panose="020B0604030504040204" pitchFamily="34" charset="0"/>
                <a:ea typeface="+mn-ea"/>
              </a:defRPr>
            </a:lvl2pPr>
            <a:lvl3pPr marL="1304925" indent="-395605" algn="l" rtl="0" eaLnBrk="0" fontAlgn="base" hangingPunct="0">
              <a:spcBef>
                <a:spcPct val="20000"/>
              </a:spcBef>
              <a:spcAft>
                <a:spcPct val="0"/>
              </a:spcAft>
              <a:buClr>
                <a:schemeClr val="accent2"/>
              </a:buClr>
              <a:buFont typeface="Wingdings" panose="05000000000000000000" pitchFamily="2" charset="2"/>
              <a:buChar char="o"/>
              <a:defRPr sz="2300">
                <a:solidFill>
                  <a:schemeClr val="tx1"/>
                </a:solidFill>
                <a:latin typeface="Verdana" panose="020B0604030504040204" pitchFamily="34" charset="0"/>
                <a:ea typeface="+mn-ea"/>
              </a:defRPr>
            </a:lvl3pPr>
            <a:lvl4pPr marL="1694180" indent="-387350" algn="l" rtl="0" eaLnBrk="0" fontAlgn="base" hangingPunct="0">
              <a:spcBef>
                <a:spcPct val="20000"/>
              </a:spcBef>
              <a:spcAft>
                <a:spcPct val="0"/>
              </a:spcAft>
              <a:buClr>
                <a:schemeClr val="accent2"/>
              </a:buClr>
              <a:buFont typeface="Wingdings" panose="05000000000000000000" pitchFamily="2" charset="2"/>
              <a:buChar char="n"/>
              <a:defRPr sz="2000">
                <a:solidFill>
                  <a:schemeClr val="tx1"/>
                </a:solidFill>
                <a:latin typeface="Verdana" panose="020B0604030504040204" pitchFamily="34" charset="0"/>
                <a:ea typeface="+mn-ea"/>
              </a:defRPr>
            </a:lvl4pPr>
            <a:lvl5pPr marL="2094230" indent="-398780" algn="l" rtl="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mn-ea"/>
              </a:defRPr>
            </a:lvl5pPr>
          </a:lstStyle>
          <a:p>
            <a:pPr marL="0" lvl="1" indent="0" algn="l">
              <a:lnSpc>
                <a:spcPct val="140000"/>
              </a:lnSpc>
              <a:spcBef>
                <a:spcPts val="0"/>
              </a:spcBef>
              <a:buNone/>
            </a:pPr>
            <a:r>
              <a:rPr lang="en-US" altLang="zh-CN" sz="2000" b="1">
                <a:latin typeface="等线" panose="02010600030101010101" charset="-122"/>
                <a:ea typeface="等线" panose="02010600030101010101" charset="-122"/>
                <a:sym typeface="+mn-ea"/>
              </a:rPr>
              <a:t>int[]  ages = {21, 19, 35, 27, 55};</a:t>
            </a:r>
            <a:endParaRPr lang="en-US" altLang="zh-CN" sz="2000" b="1">
              <a:latin typeface="等线" panose="02010600030101010101" charset="-122"/>
              <a:ea typeface="等线" panose="02010600030101010101" charset="-122"/>
            </a:endParaRPr>
          </a:p>
          <a:p>
            <a:pPr marL="0" lvl="1" indent="0" algn="l">
              <a:lnSpc>
                <a:spcPct val="140000"/>
              </a:lnSpc>
              <a:spcBef>
                <a:spcPts val="0"/>
              </a:spcBef>
              <a:buNone/>
            </a:pPr>
            <a:r>
              <a:rPr lang="en-US" altLang="zh-CN" sz="2000" b="1">
                <a:latin typeface="等线" panose="02010600030101010101" charset="-122"/>
                <a:ea typeface="等线" panose="02010600030101010101" charset="-122"/>
                <a:sym typeface="+mn-ea"/>
              </a:rPr>
              <a:t>String[] names = {"Bob", "Achebe", null}; </a:t>
            </a:r>
            <a:endParaRPr lang="en-US" altLang="zh-CN" sz="2000" b="1">
              <a:latin typeface="等线" panose="02010600030101010101" charset="-122"/>
              <a:ea typeface="等线" panose="02010600030101010101" charset="-122"/>
            </a:endParaRPr>
          </a:p>
          <a:p>
            <a:pPr marL="0" lvl="1" indent="0" algn="l">
              <a:lnSpc>
                <a:spcPct val="140000"/>
              </a:lnSpc>
              <a:spcBef>
                <a:spcPts val="0"/>
              </a:spcBef>
              <a:buNone/>
            </a:pPr>
            <a:r>
              <a:rPr lang="en-US" altLang="zh-CN" sz="2000" b="1">
                <a:latin typeface="等线" panose="02010600030101010101" charset="-122"/>
                <a:ea typeface="等线" panose="02010600030101010101" charset="-122"/>
                <a:sym typeface="+mn-ea"/>
              </a:rPr>
              <a:t>String[] names = </a:t>
            </a:r>
            <a:r>
              <a:rPr lang="en-US" altLang="zh-CN" sz="2000" b="1">
                <a:solidFill>
                  <a:srgbClr val="034DA0"/>
                </a:solidFill>
                <a:latin typeface="等线" panose="02010600030101010101" charset="-122"/>
                <a:ea typeface="等线" panose="02010600030101010101" charset="-122"/>
                <a:sym typeface="+mn-ea"/>
              </a:rPr>
              <a:t>new </a:t>
            </a:r>
            <a:r>
              <a:rPr lang="en-US" altLang="zh-CN" sz="2000" b="1">
                <a:latin typeface="等线" panose="02010600030101010101" charset="-122"/>
                <a:ea typeface="等线" panose="02010600030101010101" charset="-122"/>
                <a:sym typeface="+mn-ea"/>
              </a:rPr>
              <a:t>String[] {"Bob", "Achebe", null }</a:t>
            </a:r>
            <a:endParaRPr lang="en-US" altLang="zh-CN" sz="2000" b="1">
              <a:latin typeface="等线" panose="02010600030101010101" charset="-122"/>
              <a:ea typeface="等线" panose="02010600030101010101" charset="-122"/>
            </a:endParaRPr>
          </a:p>
          <a:p>
            <a:pPr marL="0" lvl="1" indent="0" algn="l">
              <a:lnSpc>
                <a:spcPct val="140000"/>
              </a:lnSpc>
              <a:spcBef>
                <a:spcPts val="0"/>
              </a:spcBef>
              <a:buNone/>
            </a:pPr>
            <a:r>
              <a:rPr lang="en-US" altLang="zh-CN" sz="2000" b="1">
                <a:latin typeface="等线" panose="02010600030101010101" charset="-122"/>
                <a:ea typeface="等线" panose="02010600030101010101" charset="-122"/>
                <a:sym typeface="+mn-ea"/>
              </a:rPr>
              <a:t>Point2D[]  points = </a:t>
            </a:r>
            <a:r>
              <a:rPr lang="en-US" altLang="zh-CN" sz="2000" b="1">
                <a:solidFill>
                  <a:srgbClr val="034DA0"/>
                </a:solidFill>
                <a:latin typeface="等线" panose="02010600030101010101" charset="-122"/>
                <a:ea typeface="等线" panose="02010600030101010101" charset="-122"/>
                <a:sym typeface="+mn-ea"/>
              </a:rPr>
              <a:t>new </a:t>
            </a:r>
            <a:r>
              <a:rPr lang="en-US" altLang="zh-CN" sz="2000" b="1">
                <a:latin typeface="等线" panose="02010600030101010101" charset="-122"/>
                <a:ea typeface="等线" panose="02010600030101010101" charset="-122"/>
                <a:sym typeface="+mn-ea"/>
              </a:rPr>
              <a:t>Point2D[]{new Point2D(1,1),new Point2D(2,3)}</a:t>
            </a:r>
            <a:endParaRPr lang="en-US" sz="2000" b="1">
              <a:solidFill>
                <a:schemeClr val="tx1"/>
              </a:solidFill>
              <a:latin typeface="等线" panose="02010600030101010101" charset="-122"/>
              <a:ea typeface="等线" panose="02010600030101010101" charset="-122"/>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6"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arn(inHorizontal)">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
                                            <p:txEl>
                                              <p:pRg st="6" end="6"/>
                                            </p:txEl>
                                          </p:spTgt>
                                        </p:tgtEl>
                                        <p:attrNameLst>
                                          <p:attrName>style.visibility</p:attrName>
                                        </p:attrNameLst>
                                      </p:cBhvr>
                                      <p:to>
                                        <p:strVal val="visible"/>
                                      </p:to>
                                    </p:set>
                                    <p:animEffect transition="in" filter="dissolve">
                                      <p:cBhvr>
                                        <p:cTn id="12" dur="500"/>
                                        <p:tgtEl>
                                          <p:spTgt spid="2">
                                            <p:txEl>
                                              <p:pRg st="6" end="6"/>
                                            </p:txEl>
                                          </p:spTgt>
                                        </p:tgtEl>
                                      </p:cBhvr>
                                    </p:animEffect>
                                  </p:childTnLst>
                                </p:cTn>
                              </p:par>
                              <p:par>
                                <p:cTn id="13" presetID="9" presetClass="entr" presetSubtype="0" fill="hold" nodeType="withEffect">
                                  <p:stCondLst>
                                    <p:cond delay="0"/>
                                  </p:stCondLst>
                                  <p:childTnLst>
                                    <p:set>
                                      <p:cBhvr>
                                        <p:cTn id="14" dur="1" fill="hold">
                                          <p:stCondLst>
                                            <p:cond delay="0"/>
                                          </p:stCondLst>
                                        </p:cTn>
                                        <p:tgtEl>
                                          <p:spTgt spid="2">
                                            <p:txEl>
                                              <p:pRg st="7" end="7"/>
                                            </p:txEl>
                                          </p:spTgt>
                                        </p:tgtEl>
                                        <p:attrNameLst>
                                          <p:attrName>style.visibility</p:attrName>
                                        </p:attrNameLst>
                                      </p:cBhvr>
                                      <p:to>
                                        <p:strVal val="visible"/>
                                      </p:to>
                                    </p:set>
                                    <p:animEffect transition="in" filter="dissolve">
                                      <p:cBhvr>
                                        <p:cTn id="15" dur="500"/>
                                        <p:tgtEl>
                                          <p:spTgt spid="2">
                                            <p:txEl>
                                              <p:pRg st="7" end="7"/>
                                            </p:txEl>
                                          </p:spTgt>
                                        </p:tgtEl>
                                      </p:cBhvr>
                                    </p:animEffect>
                                  </p:childTnLst>
                                </p:cTn>
                              </p:par>
                              <p:par>
                                <p:cTn id="16" presetID="9" presetClass="entr" presetSubtype="0" fill="hold" nodeType="withEffect">
                                  <p:stCondLst>
                                    <p:cond delay="0"/>
                                  </p:stCondLst>
                                  <p:childTnLst>
                                    <p:set>
                                      <p:cBhvr>
                                        <p:cTn id="17" dur="1" fill="hold">
                                          <p:stCondLst>
                                            <p:cond delay="0"/>
                                          </p:stCondLst>
                                        </p:cTn>
                                        <p:tgtEl>
                                          <p:spTgt spid="2">
                                            <p:txEl>
                                              <p:pRg st="8" end="8"/>
                                            </p:txEl>
                                          </p:spTgt>
                                        </p:tgtEl>
                                        <p:attrNameLst>
                                          <p:attrName>style.visibility</p:attrName>
                                        </p:attrNameLst>
                                      </p:cBhvr>
                                      <p:to>
                                        <p:strVal val="visible"/>
                                      </p:to>
                                    </p:set>
                                    <p:animEffect transition="in" filter="dissolve">
                                      <p:cBhvr>
                                        <p:cTn id="18" dur="500"/>
                                        <p:tgtEl>
                                          <p:spTgt spid="2">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ldLvl="0" animBg="1"/>
    </p:bld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03530" y="1236345"/>
            <a:ext cx="8573770" cy="5081905"/>
          </a:xfrm>
        </p:spPr>
        <p:txBody>
          <a:bodyPr>
            <a:normAutofit fontScale="70000"/>
          </a:bodyPr>
          <a:lstStyle/>
          <a:p>
            <a:pPr lvl="0">
              <a:lnSpc>
                <a:spcPct val="100000"/>
              </a:lnSpc>
            </a:pPr>
            <a:r>
              <a:rPr lang="zh-CN" altLang="en-US" sz="4000">
                <a:solidFill>
                  <a:srgbClr val="034DA0"/>
                </a:solidFill>
              </a:rPr>
              <a:t>数组的访问</a:t>
            </a:r>
            <a:endParaRPr lang="en-US" altLang="zh-CN" sz="4000">
              <a:solidFill>
                <a:srgbClr val="034DA0"/>
              </a:solidFill>
            </a:endParaRPr>
          </a:p>
          <a:p>
            <a:pPr lvl="0">
              <a:lnSpc>
                <a:spcPct val="120000"/>
              </a:lnSpc>
            </a:pPr>
            <a:r>
              <a:rPr lang="zh-CN" altLang="en-US" sz="3335"/>
              <a:t>数组对象有一个</a:t>
            </a:r>
            <a:r>
              <a:rPr lang="en-US" altLang="zh-CN" sz="3335"/>
              <a:t>public</a:t>
            </a:r>
            <a:r>
              <a:rPr lang="zh-CN" altLang="en-US" sz="3335"/>
              <a:t>的实例变量</a:t>
            </a:r>
            <a:r>
              <a:rPr lang="en-US" altLang="zh-CN" sz="3335">
                <a:solidFill>
                  <a:srgbClr val="034DA0"/>
                </a:solidFill>
              </a:rPr>
              <a:t>length</a:t>
            </a:r>
            <a:r>
              <a:rPr lang="zh-CN" altLang="en-US" sz="3335"/>
              <a:t>，指示数组中元素的个数；数组中的元素可以通过索引值访问，或通过</a:t>
            </a:r>
            <a:r>
              <a:rPr lang="en-US" altLang="zh-CN" sz="3335"/>
              <a:t>foreach</a:t>
            </a:r>
            <a:r>
              <a:rPr lang="zh-CN" altLang="en-US" sz="3335"/>
              <a:t>遍历</a:t>
            </a:r>
            <a:endParaRPr lang="en-US" altLang="zh-CN" sz="3335"/>
          </a:p>
          <a:p>
            <a:pPr marL="457200" lvl="1" indent="0">
              <a:lnSpc>
                <a:spcPct val="130000"/>
              </a:lnSpc>
              <a:buNone/>
            </a:pPr>
            <a:endParaRPr lang="en-US" altLang="zh-CN" sz="3300"/>
          </a:p>
        </p:txBody>
      </p:sp>
      <p:sp>
        <p:nvSpPr>
          <p:cNvPr id="3" name="标题 2"/>
          <p:cNvSpPr>
            <a:spLocks noGrp="1"/>
          </p:cNvSpPr>
          <p:nvPr>
            <p:ph type="title"/>
          </p:nvPr>
        </p:nvSpPr>
        <p:spPr/>
        <p:txBody>
          <a:bodyPr/>
          <a:lstStyle/>
          <a:p>
            <a:r>
              <a:rPr lang="en-US" altLang="zh-CN">
                <a:sym typeface="+mn-ea"/>
              </a:rPr>
              <a:t>2.5.3 </a:t>
            </a:r>
            <a:r>
              <a:rPr lang="zh-CN" altLang="en-US">
                <a:sym typeface="+mn-ea"/>
              </a:rPr>
              <a:t>数组</a:t>
            </a:r>
            <a:r>
              <a:rPr lang="en-US" altLang="zh-CN">
                <a:sym typeface="+mn-ea"/>
              </a:rPr>
              <a:t> </a:t>
            </a:r>
            <a:r>
              <a:rPr lang="en-US" altLang="zh-CN" sz="2400">
                <a:sym typeface="+mn-ea"/>
              </a:rPr>
              <a:t>5/7</a:t>
            </a:r>
          </a:p>
        </p:txBody>
      </p:sp>
      <p:sp>
        <p:nvSpPr>
          <p:cNvPr id="7" name="日期占位符 6"/>
          <p:cNvSpPr>
            <a:spLocks noGrp="1"/>
          </p:cNvSpPr>
          <p:nvPr>
            <p:ph type="dt" sz="half" idx="10"/>
            <p:custDataLst>
              <p:tags r:id="rId1"/>
            </p:custDataLst>
          </p:nvPr>
        </p:nvSpPr>
        <p:spPr/>
        <p:txBody>
          <a:bodyPr/>
          <a:lstStyle/>
          <a:p>
            <a:fld id="{8BEB6EB5-CC0D-C94C-91B9-9EA1B45E848E}" type="datetime1">
              <a:rPr kumimoji="1" lang="zh-CN" altLang="en-US" smtClean="0"/>
              <a:t>2024/10/16</a:t>
            </a:fld>
            <a:endParaRPr kumimoji="1" lang="zh-CN" altLang="en-US" sz="900"/>
          </a:p>
        </p:txBody>
      </p:sp>
      <p:sp>
        <p:nvSpPr>
          <p:cNvPr id="8" name="页脚占位符 7"/>
          <p:cNvSpPr>
            <a:spLocks noGrp="1"/>
          </p:cNvSpPr>
          <p:nvPr>
            <p:ph type="ftr" sz="quarter" idx="11"/>
            <p:custDataLst>
              <p:tags r:id="rId2"/>
            </p:custDataLst>
          </p:nvPr>
        </p:nvSpPr>
        <p:spPr/>
        <p:txBody>
          <a:bodyPr/>
          <a:lstStyle/>
          <a:p>
            <a:r>
              <a:rPr kumimoji="1" lang="zh-CN" altLang="en-US" dirty="0"/>
              <a:t>西北工业大学软件学院</a:t>
            </a:r>
            <a:endParaRPr kumimoji="1" lang="zh-CN" altLang="en-US" sz="900" dirty="0"/>
          </a:p>
        </p:txBody>
      </p:sp>
      <p:sp>
        <p:nvSpPr>
          <p:cNvPr id="9" name="灯片编号占位符 8"/>
          <p:cNvSpPr>
            <a:spLocks noGrp="1"/>
          </p:cNvSpPr>
          <p:nvPr>
            <p:ph type="sldNum" sz="quarter" idx="12"/>
            <p:custDataLst>
              <p:tags r:id="rId3"/>
            </p:custDataLst>
          </p:nvPr>
        </p:nvSpPr>
        <p:spPr/>
        <p:txBody>
          <a:bodyPr/>
          <a:lstStyle/>
          <a:p>
            <a:fld id="{5A1A6423-77BD-D842-A714-25250E903C41}" type="slidenum">
              <a:rPr kumimoji="1" lang="zh-CN" altLang="en-US" smtClean="0"/>
              <a:t>173</a:t>
            </a:fld>
            <a:endParaRPr kumimoji="1" lang="zh-CN" altLang="en-US" sz="900"/>
          </a:p>
        </p:txBody>
      </p:sp>
      <p:sp>
        <p:nvSpPr>
          <p:cNvPr id="10" name="AutoShape 5"/>
          <p:cNvSpPr/>
          <p:nvPr>
            <p:custDataLst>
              <p:tags r:id="rId4"/>
            </p:custDataLst>
          </p:nvPr>
        </p:nvSpPr>
        <p:spPr>
          <a:xfrm>
            <a:off x="629285" y="2993390"/>
            <a:ext cx="7946390" cy="3171190"/>
          </a:xfrm>
          <a:prstGeom prst="roundRect">
            <a:avLst>
              <a:gd name="adj" fmla="val 16667"/>
            </a:avLst>
          </a:prstGeom>
          <a:solidFill>
            <a:schemeClr val="bg1"/>
          </a:solidFill>
          <a:ln w="12700" cap="flat" cmpd="sng">
            <a:solidFill>
              <a:schemeClr val="hlink"/>
            </a:solidFill>
            <a:prstDash val="dash"/>
            <a:headEnd type="none" w="med" len="med"/>
            <a:tailEnd type="none" w="med" len="med"/>
          </a:ln>
        </p:spPr>
        <p:txBody>
          <a:bodyPr wrap="none" anchor="ctr" anchorCtr="0"/>
          <a:lstStyle>
            <a:lvl1pPr marL="469900" indent="-469900" algn="l" rtl="0" eaLnBrk="0" fontAlgn="base" hangingPunct="0">
              <a:spcBef>
                <a:spcPct val="20000"/>
              </a:spcBef>
              <a:spcAft>
                <a:spcPct val="0"/>
              </a:spcAft>
              <a:buClr>
                <a:schemeClr val="accent2"/>
              </a:buClr>
              <a:buFont typeface="Wingdings" panose="05000000000000000000" pitchFamily="2" charset="2"/>
              <a:buChar char="o"/>
              <a:defRPr sz="3000" b="0">
                <a:solidFill>
                  <a:schemeClr val="tx1"/>
                </a:solidFill>
                <a:latin typeface="+mn-lt"/>
                <a:ea typeface="+mn-ea"/>
                <a:cs typeface="+mn-cs"/>
              </a:defRPr>
            </a:lvl1pPr>
            <a:lvl2pPr marL="908050" indent="-436880" algn="l" rtl="0" eaLnBrk="0" fontAlgn="base" hangingPunct="0">
              <a:spcBef>
                <a:spcPct val="20000"/>
              </a:spcBef>
              <a:spcAft>
                <a:spcPct val="0"/>
              </a:spcAft>
              <a:buClr>
                <a:schemeClr val="accent2"/>
              </a:buClr>
              <a:buFont typeface="Wingdings" panose="05000000000000000000" pitchFamily="2" charset="2"/>
              <a:buChar char="n"/>
              <a:defRPr sz="2600">
                <a:solidFill>
                  <a:schemeClr val="tx1"/>
                </a:solidFill>
                <a:latin typeface="Verdana" panose="020B0604030504040204" pitchFamily="34" charset="0"/>
                <a:ea typeface="+mn-ea"/>
              </a:defRPr>
            </a:lvl2pPr>
            <a:lvl3pPr marL="1304925" indent="-395605" algn="l" rtl="0" eaLnBrk="0" fontAlgn="base" hangingPunct="0">
              <a:spcBef>
                <a:spcPct val="20000"/>
              </a:spcBef>
              <a:spcAft>
                <a:spcPct val="0"/>
              </a:spcAft>
              <a:buClr>
                <a:schemeClr val="accent2"/>
              </a:buClr>
              <a:buFont typeface="Wingdings" panose="05000000000000000000" pitchFamily="2" charset="2"/>
              <a:buChar char="o"/>
              <a:defRPr sz="2300">
                <a:solidFill>
                  <a:schemeClr val="tx1"/>
                </a:solidFill>
                <a:latin typeface="Verdana" panose="020B0604030504040204" pitchFamily="34" charset="0"/>
                <a:ea typeface="+mn-ea"/>
              </a:defRPr>
            </a:lvl3pPr>
            <a:lvl4pPr marL="1694180" indent="-387350" algn="l" rtl="0" eaLnBrk="0" fontAlgn="base" hangingPunct="0">
              <a:spcBef>
                <a:spcPct val="20000"/>
              </a:spcBef>
              <a:spcAft>
                <a:spcPct val="0"/>
              </a:spcAft>
              <a:buClr>
                <a:schemeClr val="accent2"/>
              </a:buClr>
              <a:buFont typeface="Wingdings" panose="05000000000000000000" pitchFamily="2" charset="2"/>
              <a:buChar char="n"/>
              <a:defRPr sz="2000">
                <a:solidFill>
                  <a:schemeClr val="tx1"/>
                </a:solidFill>
                <a:latin typeface="Verdana" panose="020B0604030504040204" pitchFamily="34" charset="0"/>
                <a:ea typeface="+mn-ea"/>
              </a:defRPr>
            </a:lvl4pPr>
            <a:lvl5pPr marL="2094230" indent="-398780" algn="l" rtl="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mn-ea"/>
              </a:defRPr>
            </a:lvl5pPr>
          </a:lstStyle>
          <a:p>
            <a:pPr marL="457200" lvl="1" indent="0" algn="l">
              <a:lnSpc>
                <a:spcPct val="120000"/>
              </a:lnSpc>
              <a:buNone/>
            </a:pPr>
            <a:r>
              <a:rPr lang="en-US" altLang="zh-CN" sz="2000" b="1">
                <a:solidFill>
                  <a:schemeClr val="tx1"/>
                </a:solidFill>
                <a:effectLst/>
                <a:latin typeface="等线" panose="02010600030101010101" charset="-122"/>
                <a:ea typeface="等线" panose="02010600030101010101" charset="-122"/>
                <a:sym typeface="+mn-ea"/>
              </a:rPr>
              <a:t>int[] ages = </a:t>
            </a:r>
            <a:r>
              <a:rPr lang="en-US" altLang="zh-CN" sz="2000" b="1">
                <a:solidFill>
                  <a:srgbClr val="034DA0"/>
                </a:solidFill>
                <a:effectLst/>
                <a:latin typeface="等线" panose="02010600030101010101" charset="-122"/>
                <a:ea typeface="等线" panose="02010600030101010101" charset="-122"/>
                <a:sym typeface="+mn-ea"/>
              </a:rPr>
              <a:t>new  </a:t>
            </a:r>
            <a:r>
              <a:rPr lang="en-US" altLang="zh-CN" sz="2000" b="1">
                <a:solidFill>
                  <a:schemeClr val="tx1"/>
                </a:solidFill>
                <a:effectLst/>
                <a:latin typeface="等线" panose="02010600030101010101" charset="-122"/>
                <a:ea typeface="等线" panose="02010600030101010101" charset="-122"/>
                <a:sym typeface="+mn-ea"/>
              </a:rPr>
              <a:t>int[5];</a:t>
            </a:r>
            <a:endParaRPr lang="en-US" altLang="zh-CN" sz="2000" b="1">
              <a:solidFill>
                <a:schemeClr val="tx1"/>
              </a:solidFill>
              <a:effectLst/>
              <a:latin typeface="等线" panose="02010600030101010101" charset="-122"/>
              <a:ea typeface="等线" panose="02010600030101010101" charset="-122"/>
            </a:endParaRPr>
          </a:p>
          <a:p>
            <a:pPr marL="457200" lvl="1" indent="0" algn="l">
              <a:lnSpc>
                <a:spcPct val="120000"/>
              </a:lnSpc>
              <a:buNone/>
            </a:pPr>
            <a:r>
              <a:rPr lang="en-US" altLang="zh-CN" sz="2000" b="1">
                <a:solidFill>
                  <a:srgbClr val="034DA0"/>
                </a:solidFill>
                <a:effectLst/>
                <a:latin typeface="等线" panose="02010600030101010101" charset="-122"/>
                <a:ea typeface="等线" panose="02010600030101010101" charset="-122"/>
                <a:sym typeface="+mn-ea"/>
              </a:rPr>
              <a:t>for</a:t>
            </a:r>
            <a:r>
              <a:rPr lang="en-US" altLang="zh-CN" sz="2000" b="1">
                <a:solidFill>
                  <a:schemeClr val="tx1"/>
                </a:solidFill>
                <a:effectLst/>
                <a:latin typeface="等线" panose="02010600030101010101" charset="-122"/>
                <a:ea typeface="等线" panose="02010600030101010101" charset="-122"/>
                <a:sym typeface="+mn-ea"/>
              </a:rPr>
              <a:t>(int index = 0; index &lt; </a:t>
            </a:r>
            <a:r>
              <a:rPr lang="en-US" altLang="zh-CN" sz="2000" b="1">
                <a:solidFill>
                  <a:schemeClr val="accent2"/>
                </a:solidFill>
                <a:effectLst/>
                <a:latin typeface="等线" panose="02010600030101010101" charset="-122"/>
                <a:ea typeface="等线" panose="02010600030101010101" charset="-122"/>
                <a:sym typeface="+mn-ea"/>
              </a:rPr>
              <a:t>ages.length</a:t>
            </a:r>
            <a:r>
              <a:rPr lang="en-US" altLang="zh-CN" sz="2000" b="1">
                <a:solidFill>
                  <a:schemeClr val="tx1"/>
                </a:solidFill>
                <a:effectLst/>
                <a:latin typeface="等线" panose="02010600030101010101" charset="-122"/>
                <a:ea typeface="等线" panose="02010600030101010101" charset="-122"/>
                <a:sym typeface="+mn-ea"/>
              </a:rPr>
              <a:t>; index++) {</a:t>
            </a:r>
            <a:endParaRPr lang="en-US" altLang="zh-CN" sz="2000" b="1">
              <a:solidFill>
                <a:schemeClr val="tx1"/>
              </a:solidFill>
              <a:effectLst/>
              <a:latin typeface="等线" panose="02010600030101010101" charset="-122"/>
              <a:ea typeface="等线" panose="02010600030101010101" charset="-122"/>
            </a:endParaRPr>
          </a:p>
          <a:p>
            <a:pPr marL="457200" lvl="1" indent="0" algn="l">
              <a:lnSpc>
                <a:spcPct val="120000"/>
              </a:lnSpc>
              <a:buNone/>
            </a:pPr>
            <a:r>
              <a:rPr lang="en-US" altLang="zh-CN" sz="2000" b="1">
                <a:solidFill>
                  <a:schemeClr val="tx1"/>
                </a:solidFill>
                <a:effectLst/>
                <a:latin typeface="等线" panose="02010600030101010101" charset="-122"/>
                <a:ea typeface="等线" panose="02010600030101010101" charset="-122"/>
                <a:sym typeface="+mn-ea"/>
              </a:rPr>
              <a:t>	int x = ages[index];</a:t>
            </a:r>
            <a:endParaRPr lang="en-US" altLang="zh-CN" sz="2000" b="1">
              <a:solidFill>
                <a:schemeClr val="tx1"/>
              </a:solidFill>
              <a:effectLst/>
              <a:latin typeface="等线" panose="02010600030101010101" charset="-122"/>
              <a:ea typeface="等线" panose="02010600030101010101" charset="-122"/>
            </a:endParaRPr>
          </a:p>
          <a:p>
            <a:pPr marL="457200" lvl="1" indent="0" algn="l">
              <a:lnSpc>
                <a:spcPct val="120000"/>
              </a:lnSpc>
              <a:buNone/>
            </a:pPr>
            <a:r>
              <a:rPr lang="en-US" altLang="zh-CN" sz="2000" b="1">
                <a:solidFill>
                  <a:schemeClr val="tx1"/>
                </a:solidFill>
                <a:effectLst/>
                <a:latin typeface="等线" panose="02010600030101010101" charset="-122"/>
                <a:ea typeface="等线" panose="02010600030101010101" charset="-122"/>
                <a:sym typeface="+mn-ea"/>
              </a:rPr>
              <a:t>}</a:t>
            </a:r>
            <a:endParaRPr lang="en-US" altLang="zh-CN" sz="2000" b="1">
              <a:solidFill>
                <a:schemeClr val="tx1"/>
              </a:solidFill>
              <a:effectLst/>
              <a:latin typeface="等线" panose="02010600030101010101" charset="-122"/>
              <a:ea typeface="等线" panose="02010600030101010101" charset="-122"/>
            </a:endParaRPr>
          </a:p>
          <a:p>
            <a:pPr marL="457200" lvl="1" indent="0" algn="l">
              <a:lnSpc>
                <a:spcPct val="120000"/>
              </a:lnSpc>
              <a:buNone/>
            </a:pPr>
            <a:r>
              <a:rPr lang="en-US" altLang="zh-CN" sz="2000" b="1">
                <a:solidFill>
                  <a:schemeClr val="accent2"/>
                </a:solidFill>
                <a:effectLst/>
                <a:latin typeface="等线" panose="02010600030101010101" charset="-122"/>
                <a:ea typeface="等线" panose="02010600030101010101" charset="-122"/>
                <a:sym typeface="+mn-ea"/>
              </a:rPr>
              <a:t>for(int x : ages)</a:t>
            </a:r>
            <a:r>
              <a:rPr lang="en-US" altLang="zh-CN" sz="2000" b="1">
                <a:solidFill>
                  <a:schemeClr val="tx1"/>
                </a:solidFill>
                <a:effectLst/>
                <a:latin typeface="等线" panose="02010600030101010101" charset="-122"/>
                <a:ea typeface="等线" panose="02010600030101010101" charset="-122"/>
                <a:sym typeface="+mn-ea"/>
              </a:rPr>
              <a:t>{</a:t>
            </a:r>
            <a:endParaRPr lang="en-US" altLang="zh-CN" sz="2000" b="1">
              <a:solidFill>
                <a:schemeClr val="tx1"/>
              </a:solidFill>
              <a:effectLst/>
              <a:latin typeface="等线" panose="02010600030101010101" charset="-122"/>
              <a:ea typeface="等线" panose="02010600030101010101" charset="-122"/>
            </a:endParaRPr>
          </a:p>
          <a:p>
            <a:pPr marL="457200" lvl="1" indent="0" algn="l">
              <a:lnSpc>
                <a:spcPct val="120000"/>
              </a:lnSpc>
              <a:buNone/>
            </a:pPr>
            <a:r>
              <a:rPr lang="en-US" altLang="zh-CN" sz="2000" b="1">
                <a:solidFill>
                  <a:schemeClr val="tx1"/>
                </a:solidFill>
                <a:effectLst/>
                <a:latin typeface="等线" panose="02010600030101010101" charset="-122"/>
                <a:ea typeface="等线" panose="02010600030101010101" charset="-122"/>
                <a:sym typeface="+mn-ea"/>
              </a:rPr>
              <a:t>	...</a:t>
            </a:r>
            <a:endParaRPr lang="en-US" altLang="zh-CN" sz="2000" b="1">
              <a:solidFill>
                <a:schemeClr val="tx1"/>
              </a:solidFill>
              <a:effectLst/>
              <a:latin typeface="等线" panose="02010600030101010101" charset="-122"/>
              <a:ea typeface="等线" panose="02010600030101010101" charset="-122"/>
            </a:endParaRPr>
          </a:p>
          <a:p>
            <a:pPr marL="457200" lvl="1" indent="0" algn="l">
              <a:lnSpc>
                <a:spcPct val="120000"/>
              </a:lnSpc>
              <a:buNone/>
            </a:pPr>
            <a:r>
              <a:rPr lang="en-US" altLang="zh-CN" sz="2000" b="1">
                <a:solidFill>
                  <a:schemeClr val="tx1"/>
                </a:solidFill>
                <a:effectLst/>
                <a:latin typeface="等线" panose="02010600030101010101" charset="-122"/>
                <a:ea typeface="等线" panose="02010600030101010101" charset="-122"/>
                <a:sym typeface="+mn-ea"/>
              </a:rPr>
              <a:t>}</a:t>
            </a:r>
            <a:endParaRPr lang="en-US" altLang="zh-CN" sz="2000" b="1">
              <a:solidFill>
                <a:schemeClr val="tx1"/>
              </a:solidFill>
              <a:latin typeface="等线" panose="02010600030101010101" charset="-122"/>
              <a:ea typeface="等线" panose="02010600030101010101" charset="-122"/>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6"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arn(inHorizontal)">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ldLvl="0" animBg="1"/>
    </p:bld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a:sym typeface="+mn-ea"/>
              </a:rPr>
              <a:t>2.5.3 </a:t>
            </a:r>
            <a:r>
              <a:rPr lang="zh-CN" altLang="en-US">
                <a:sym typeface="+mn-ea"/>
              </a:rPr>
              <a:t>数组</a:t>
            </a:r>
            <a:r>
              <a:rPr lang="en-US" altLang="zh-CN">
                <a:sym typeface="+mn-ea"/>
              </a:rPr>
              <a:t> </a:t>
            </a:r>
            <a:r>
              <a:rPr lang="en-US" altLang="zh-CN" sz="2400">
                <a:sym typeface="+mn-ea"/>
              </a:rPr>
              <a:t>6/7</a:t>
            </a:r>
          </a:p>
        </p:txBody>
      </p:sp>
      <p:sp>
        <p:nvSpPr>
          <p:cNvPr id="4" name="日期占位符 3"/>
          <p:cNvSpPr>
            <a:spLocks noGrp="1"/>
          </p:cNvSpPr>
          <p:nvPr>
            <p:ph type="dt" sz="half" idx="10"/>
          </p:nvPr>
        </p:nvSpPr>
        <p:spPr/>
        <p:txBody>
          <a:bodyPr/>
          <a:lstStyle/>
          <a:p>
            <a:fld id="{8BEB6EB5-CC0D-C94C-91B9-9EA1B45E848E}" type="datetime1">
              <a:rPr kumimoji="1" lang="zh-CN" altLang="en-US" smtClean="0"/>
              <a:t>2024/10/16</a:t>
            </a:fld>
            <a:endParaRPr kumimoji="1" lang="zh-CN" altLang="en-US" sz="900"/>
          </a:p>
        </p:txBody>
      </p:sp>
      <p:sp>
        <p:nvSpPr>
          <p:cNvPr id="5" name="页脚占位符 4"/>
          <p:cNvSpPr>
            <a:spLocks noGrp="1"/>
          </p:cNvSpPr>
          <p:nvPr>
            <p:ph type="ftr" sz="quarter" idx="11"/>
          </p:nvPr>
        </p:nvSpPr>
        <p:spPr/>
        <p:txBody>
          <a:bodyPr/>
          <a:lstStyle/>
          <a:p>
            <a:r>
              <a:rPr kumimoji="1" lang="zh-CN" altLang="en-US" dirty="0"/>
              <a:t>西北工业大学软件学院</a:t>
            </a:r>
            <a:endParaRPr kumimoji="1" lang="zh-CN" altLang="en-US" sz="900" dirty="0"/>
          </a:p>
        </p:txBody>
      </p:sp>
      <p:sp>
        <p:nvSpPr>
          <p:cNvPr id="6" name="灯片编号占位符 5"/>
          <p:cNvSpPr>
            <a:spLocks noGrp="1"/>
          </p:cNvSpPr>
          <p:nvPr>
            <p:ph type="sldNum" sz="quarter" idx="12"/>
          </p:nvPr>
        </p:nvSpPr>
        <p:spPr/>
        <p:txBody>
          <a:bodyPr/>
          <a:lstStyle/>
          <a:p>
            <a:fld id="{5A1A6423-77BD-D842-A714-25250E903C41}" type="slidenum">
              <a:rPr kumimoji="1" lang="zh-CN" altLang="en-US" smtClean="0"/>
              <a:t>174</a:t>
            </a:fld>
            <a:endParaRPr kumimoji="1" lang="zh-CN" altLang="en-US" sz="900"/>
          </a:p>
        </p:txBody>
      </p:sp>
      <p:pic>
        <p:nvPicPr>
          <p:cNvPr id="21506" name="Picture 4" descr="arr1b"/>
          <p:cNvPicPr>
            <a:picLocks noChangeAspect="1"/>
          </p:cNvPicPr>
          <p:nvPr>
            <p:custDataLst>
              <p:tags r:id="rId1"/>
            </p:custDataLst>
          </p:nvPr>
        </p:nvPicPr>
        <p:blipFill>
          <a:blip r:embed="rId11"/>
          <a:stretch>
            <a:fillRect/>
          </a:stretch>
        </p:blipFill>
        <p:spPr>
          <a:xfrm>
            <a:off x="4591685" y="2941320"/>
            <a:ext cx="4228465" cy="1741805"/>
          </a:xfrm>
          <a:prstGeom prst="rect">
            <a:avLst/>
          </a:prstGeom>
          <a:noFill/>
          <a:ln w="9525">
            <a:noFill/>
          </a:ln>
        </p:spPr>
      </p:pic>
      <p:pic>
        <p:nvPicPr>
          <p:cNvPr id="21507" name="Picture 5" descr="arr1a"/>
          <p:cNvPicPr>
            <a:picLocks noChangeAspect="1"/>
          </p:cNvPicPr>
          <p:nvPr>
            <p:custDataLst>
              <p:tags r:id="rId2"/>
            </p:custDataLst>
          </p:nvPr>
        </p:nvPicPr>
        <p:blipFill>
          <a:blip r:embed="rId12"/>
          <a:stretch>
            <a:fillRect/>
          </a:stretch>
        </p:blipFill>
        <p:spPr>
          <a:xfrm>
            <a:off x="4655185" y="1199515"/>
            <a:ext cx="4142740" cy="1645920"/>
          </a:xfrm>
          <a:prstGeom prst="rect">
            <a:avLst/>
          </a:prstGeom>
          <a:noFill/>
          <a:ln w="9525">
            <a:noFill/>
          </a:ln>
        </p:spPr>
      </p:pic>
      <p:pic>
        <p:nvPicPr>
          <p:cNvPr id="21508" name="Picture 6" descr="arr1c"/>
          <p:cNvPicPr>
            <a:picLocks noChangeAspect="1"/>
          </p:cNvPicPr>
          <p:nvPr>
            <p:custDataLst>
              <p:tags r:id="rId3"/>
            </p:custDataLst>
          </p:nvPr>
        </p:nvPicPr>
        <p:blipFill>
          <a:blip r:embed="rId13"/>
          <a:stretch>
            <a:fillRect/>
          </a:stretch>
        </p:blipFill>
        <p:spPr>
          <a:xfrm>
            <a:off x="4573270" y="4734560"/>
            <a:ext cx="4246880" cy="1617980"/>
          </a:xfrm>
          <a:prstGeom prst="rect">
            <a:avLst/>
          </a:prstGeom>
          <a:noFill/>
          <a:ln w="9525">
            <a:noFill/>
          </a:ln>
        </p:spPr>
      </p:pic>
      <p:sp>
        <p:nvSpPr>
          <p:cNvPr id="21509" name="AutoShape 7"/>
          <p:cNvSpPr/>
          <p:nvPr>
            <p:custDataLst>
              <p:tags r:id="rId4"/>
            </p:custDataLst>
          </p:nvPr>
        </p:nvSpPr>
        <p:spPr>
          <a:xfrm>
            <a:off x="3903345" y="1908810"/>
            <a:ext cx="640715" cy="360045"/>
          </a:xfrm>
          <a:prstGeom prst="rightArrow">
            <a:avLst>
              <a:gd name="adj1" fmla="val 50000"/>
              <a:gd name="adj2" fmla="val 79926"/>
            </a:avLst>
          </a:prstGeom>
          <a:solidFill>
            <a:schemeClr val="accent1">
              <a:alpha val="49019"/>
            </a:schemeClr>
          </a:solidFill>
          <a:ln w="9525">
            <a:noFill/>
          </a:ln>
        </p:spPr>
        <p:txBody>
          <a:bodyPr wrap="none" anchor="ctr" anchorCtr="0"/>
          <a:lstStyle/>
          <a:p>
            <a:pPr algn="ctr"/>
            <a:endParaRPr lang="zh-CN" altLang="en-US" dirty="0">
              <a:latin typeface="Arial" panose="020B0604020202020204" pitchFamily="34" charset="0"/>
            </a:endParaRPr>
          </a:p>
        </p:txBody>
      </p:sp>
      <p:sp>
        <p:nvSpPr>
          <p:cNvPr id="21510" name="AutoShape 8"/>
          <p:cNvSpPr/>
          <p:nvPr>
            <p:custDataLst>
              <p:tags r:id="rId5"/>
            </p:custDataLst>
          </p:nvPr>
        </p:nvSpPr>
        <p:spPr>
          <a:xfrm>
            <a:off x="3903345" y="3737610"/>
            <a:ext cx="640715" cy="360045"/>
          </a:xfrm>
          <a:prstGeom prst="rightArrow">
            <a:avLst>
              <a:gd name="adj1" fmla="val 50000"/>
              <a:gd name="adj2" fmla="val 79926"/>
            </a:avLst>
          </a:prstGeom>
          <a:solidFill>
            <a:schemeClr val="accent1">
              <a:alpha val="49019"/>
            </a:schemeClr>
          </a:solidFill>
          <a:ln w="9525">
            <a:noFill/>
          </a:ln>
        </p:spPr>
        <p:txBody>
          <a:bodyPr wrap="none" anchor="ctr" anchorCtr="0"/>
          <a:lstStyle/>
          <a:p>
            <a:pPr algn="ctr"/>
            <a:endParaRPr lang="zh-CN" altLang="en-US" dirty="0">
              <a:latin typeface="Arial" panose="020B0604020202020204" pitchFamily="34" charset="0"/>
            </a:endParaRPr>
          </a:p>
        </p:txBody>
      </p:sp>
      <p:sp>
        <p:nvSpPr>
          <p:cNvPr id="21511" name="AutoShape 9"/>
          <p:cNvSpPr/>
          <p:nvPr>
            <p:custDataLst>
              <p:tags r:id="rId6"/>
            </p:custDataLst>
          </p:nvPr>
        </p:nvSpPr>
        <p:spPr>
          <a:xfrm>
            <a:off x="3903345" y="5505450"/>
            <a:ext cx="640715" cy="360045"/>
          </a:xfrm>
          <a:prstGeom prst="rightArrow">
            <a:avLst>
              <a:gd name="adj1" fmla="val 50000"/>
              <a:gd name="adj2" fmla="val 79926"/>
            </a:avLst>
          </a:prstGeom>
          <a:solidFill>
            <a:schemeClr val="accent1">
              <a:alpha val="49019"/>
            </a:schemeClr>
          </a:solidFill>
          <a:ln w="9525">
            <a:noFill/>
          </a:ln>
        </p:spPr>
        <p:txBody>
          <a:bodyPr wrap="none" anchor="ctr" anchorCtr="0"/>
          <a:lstStyle/>
          <a:p>
            <a:pPr algn="ctr"/>
            <a:endParaRPr lang="zh-CN" altLang="en-US" dirty="0">
              <a:latin typeface="Arial" panose="020B0604020202020204" pitchFamily="34" charset="0"/>
            </a:endParaRPr>
          </a:p>
        </p:txBody>
      </p:sp>
      <p:sp>
        <p:nvSpPr>
          <p:cNvPr id="21512" name="矩形 1"/>
          <p:cNvSpPr/>
          <p:nvPr>
            <p:custDataLst>
              <p:tags r:id="rId7"/>
            </p:custDataLst>
          </p:nvPr>
        </p:nvSpPr>
        <p:spPr>
          <a:xfrm>
            <a:off x="304165" y="1222375"/>
            <a:ext cx="2431415" cy="2115820"/>
          </a:xfrm>
          <a:prstGeom prst="rect">
            <a:avLst/>
          </a:prstGeom>
          <a:noFill/>
          <a:ln w="9525">
            <a:noFill/>
          </a:ln>
        </p:spPr>
        <p:txBody>
          <a:bodyPr wrap="square" anchor="t" anchorCtr="0">
            <a:noAutofit/>
          </a:bodyPr>
          <a:lstStyle/>
          <a:p>
            <a:pPr marL="0" lvl="1" indent="0" fontAlgn="auto">
              <a:buFont typeface="Arial" panose="020B0604020202020204" pitchFamily="34" charset="0"/>
              <a:buNone/>
            </a:pPr>
            <a:r>
              <a:rPr lang="zh-CN" altLang="en-US" sz="2400" b="1"/>
              <a:t>无论所使用的数组类型为何，数组名称本身实际上是个reference，指向堆内的某个对象。</a:t>
            </a:r>
            <a:endParaRPr lang="zh-CN" altLang="en-US" sz="2200" b="1" dirty="0">
              <a:latin typeface="等线" panose="02010600030101010101" charset="-122"/>
              <a:ea typeface="等线" panose="02010600030101010101" charset="-122"/>
              <a:cs typeface="等线" panose="02010600030101010101" charset="-122"/>
            </a:endParaRPr>
          </a:p>
        </p:txBody>
      </p:sp>
      <p:sp>
        <p:nvSpPr>
          <p:cNvPr id="7" name="文本框 6"/>
          <p:cNvSpPr txBox="1"/>
          <p:nvPr/>
        </p:nvSpPr>
        <p:spPr>
          <a:xfrm>
            <a:off x="2701925" y="1793240"/>
            <a:ext cx="1411605" cy="591185"/>
          </a:xfrm>
          <a:prstGeom prst="rect">
            <a:avLst/>
          </a:prstGeom>
          <a:noFill/>
        </p:spPr>
        <p:txBody>
          <a:bodyPr wrap="square" rtlCol="0">
            <a:noAutofit/>
            <a:scene3d>
              <a:camera prst="orthographicFront"/>
              <a:lightRig rig="threePt" dir="t"/>
            </a:scene3d>
          </a:bodyPr>
          <a:lstStyle/>
          <a:p>
            <a:pPr algn="l"/>
            <a:r>
              <a:rPr lang="en-US" altLang="zh-CN" sz="2400" b="1" kern="0" noProof="0" dirty="0">
                <a:solidFill>
                  <a:srgbClr val="034DA0"/>
                </a:solidFill>
                <a:effectLst/>
                <a:uLnTx/>
                <a:uFillTx/>
                <a:sym typeface="+mn-ea"/>
              </a:rPr>
              <a:t>int[] x;</a:t>
            </a:r>
          </a:p>
        </p:txBody>
      </p:sp>
      <p:sp>
        <p:nvSpPr>
          <p:cNvPr id="9" name="文本框 8"/>
          <p:cNvSpPr txBox="1"/>
          <p:nvPr>
            <p:custDataLst>
              <p:tags r:id="rId8"/>
            </p:custDataLst>
          </p:nvPr>
        </p:nvSpPr>
        <p:spPr>
          <a:xfrm>
            <a:off x="1291590" y="3622040"/>
            <a:ext cx="2581275" cy="591185"/>
          </a:xfrm>
          <a:prstGeom prst="rect">
            <a:avLst/>
          </a:prstGeom>
          <a:noFill/>
        </p:spPr>
        <p:txBody>
          <a:bodyPr wrap="square" rtlCol="0">
            <a:noAutofit/>
            <a:scene3d>
              <a:camera prst="orthographicFront"/>
              <a:lightRig rig="threePt" dir="t"/>
            </a:scene3d>
          </a:bodyPr>
          <a:lstStyle/>
          <a:p>
            <a:pPr algn="l"/>
            <a:r>
              <a:rPr lang="en-US" altLang="zh-CN" sz="2400" b="1" kern="0" noProof="0" dirty="0">
                <a:solidFill>
                  <a:srgbClr val="034DA0"/>
                </a:solidFill>
                <a:effectLst/>
                <a:uLnTx/>
                <a:uFillTx/>
                <a:sym typeface="+mn-ea"/>
              </a:rPr>
              <a:t>x = new int[100]; </a:t>
            </a:r>
          </a:p>
        </p:txBody>
      </p:sp>
      <p:sp>
        <p:nvSpPr>
          <p:cNvPr id="10" name="文本框 9"/>
          <p:cNvSpPr txBox="1"/>
          <p:nvPr>
            <p:custDataLst>
              <p:tags r:id="rId9"/>
            </p:custDataLst>
          </p:nvPr>
        </p:nvSpPr>
        <p:spPr>
          <a:xfrm>
            <a:off x="2491740" y="5389880"/>
            <a:ext cx="1411605" cy="591185"/>
          </a:xfrm>
          <a:prstGeom prst="rect">
            <a:avLst/>
          </a:prstGeom>
          <a:noFill/>
        </p:spPr>
        <p:txBody>
          <a:bodyPr wrap="square" rtlCol="0">
            <a:noAutofit/>
            <a:scene3d>
              <a:camera prst="orthographicFront"/>
              <a:lightRig rig="threePt" dir="t"/>
            </a:scene3d>
          </a:bodyPr>
          <a:lstStyle/>
          <a:p>
            <a:pPr algn="l">
              <a:buClrTx/>
              <a:buSzTx/>
              <a:buFontTx/>
            </a:pPr>
            <a:r>
              <a:rPr lang="en-US" altLang="zh-CN" sz="2400" b="1" kern="0" noProof="0" dirty="0">
                <a:solidFill>
                  <a:srgbClr val="034DA0"/>
                </a:solidFill>
                <a:effectLst/>
                <a:uLnTx/>
                <a:uFillTx/>
                <a:sym typeface="+mn-ea"/>
              </a:rPr>
              <a:t>x = null;</a:t>
            </a:r>
          </a:p>
        </p:txBody>
      </p:sp>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03530" y="1228090"/>
            <a:ext cx="3977005" cy="5081905"/>
          </a:xfrm>
        </p:spPr>
        <p:txBody>
          <a:bodyPr>
            <a:normAutofit fontScale="60000"/>
          </a:bodyPr>
          <a:lstStyle/>
          <a:p>
            <a:pPr lvl="0">
              <a:lnSpc>
                <a:spcPct val="110000"/>
              </a:lnSpc>
            </a:pPr>
            <a:r>
              <a:rPr lang="en-US" altLang="zh-CN" sz="4700">
                <a:solidFill>
                  <a:srgbClr val="034DA0"/>
                </a:solidFill>
                <a:effectLst/>
              </a:rPr>
              <a:t>Java</a:t>
            </a:r>
            <a:r>
              <a:rPr lang="zh-CN" altLang="en-US" sz="4700">
                <a:solidFill>
                  <a:srgbClr val="034DA0"/>
                </a:solidFill>
                <a:effectLst/>
              </a:rPr>
              <a:t>多维数组</a:t>
            </a:r>
          </a:p>
          <a:p>
            <a:pPr lvl="0">
              <a:lnSpc>
                <a:spcPct val="110000"/>
              </a:lnSpc>
            </a:pPr>
            <a:r>
              <a:rPr lang="en-US" altLang="zh-CN" sz="4000"/>
              <a:t>Java </a:t>
            </a:r>
            <a:r>
              <a:rPr lang="zh-CN" altLang="en-US" sz="4000"/>
              <a:t>中并没有真正的多维数组，只有数组的数组， </a:t>
            </a:r>
            <a:r>
              <a:rPr lang="en-US" altLang="zh-CN" sz="4000"/>
              <a:t>Java</a:t>
            </a:r>
            <a:r>
              <a:rPr lang="zh-CN" altLang="en-US" sz="4000"/>
              <a:t>中多维数组不一定是规则矩阵形式。</a:t>
            </a:r>
          </a:p>
          <a:p>
            <a:pPr lvl="0">
              <a:lnSpc>
                <a:spcPct val="110000"/>
              </a:lnSpc>
            </a:pPr>
            <a:r>
              <a:rPr lang="zh-CN" altLang="en-US" sz="4000"/>
              <a:t>定义一个多维数组</a:t>
            </a:r>
          </a:p>
          <a:p>
            <a:pPr lvl="1"/>
            <a:r>
              <a:rPr lang="en-US" altLang="zh-CN" sz="3300">
                <a:solidFill>
                  <a:srgbClr val="034DA0"/>
                </a:solidFill>
                <a:effectLst/>
              </a:rPr>
              <a:t>int[][] xx;</a:t>
            </a:r>
          </a:p>
          <a:p>
            <a:pPr lvl="1"/>
            <a:r>
              <a:rPr lang="en-US" altLang="zh-CN" sz="3300">
                <a:solidFill>
                  <a:srgbClr val="034DA0"/>
                </a:solidFill>
                <a:effectLst/>
              </a:rPr>
              <a:t>xx=new int[3][]; </a:t>
            </a:r>
          </a:p>
          <a:p>
            <a:pPr lvl="1"/>
            <a:r>
              <a:rPr lang="en-US" altLang="zh-CN" sz="3300">
                <a:solidFill>
                  <a:srgbClr val="034DA0"/>
                </a:solidFill>
                <a:effectLst/>
              </a:rPr>
              <a:t>xx[0]=new int[3];</a:t>
            </a:r>
          </a:p>
          <a:p>
            <a:pPr lvl="1"/>
            <a:r>
              <a:rPr lang="en-US" altLang="zh-CN" sz="3300">
                <a:solidFill>
                  <a:srgbClr val="034DA0"/>
                </a:solidFill>
                <a:effectLst/>
              </a:rPr>
              <a:t>xx[1]=new int[2];</a:t>
            </a:r>
          </a:p>
          <a:p>
            <a:endParaRPr lang="en-US" altLang="zh-CN" sz="3300">
              <a:solidFill>
                <a:srgbClr val="034DA0"/>
              </a:solidFill>
              <a:effectLst/>
            </a:endParaRPr>
          </a:p>
        </p:txBody>
      </p:sp>
      <p:sp>
        <p:nvSpPr>
          <p:cNvPr id="3" name="标题 2"/>
          <p:cNvSpPr>
            <a:spLocks noGrp="1"/>
          </p:cNvSpPr>
          <p:nvPr>
            <p:ph type="title"/>
          </p:nvPr>
        </p:nvSpPr>
        <p:spPr/>
        <p:txBody>
          <a:bodyPr/>
          <a:lstStyle/>
          <a:p>
            <a:r>
              <a:rPr lang="en-US" altLang="zh-CN">
                <a:sym typeface="+mn-ea"/>
              </a:rPr>
              <a:t>2.5.3 </a:t>
            </a:r>
            <a:r>
              <a:rPr lang="zh-CN" altLang="en-US">
                <a:sym typeface="+mn-ea"/>
              </a:rPr>
              <a:t>数组</a:t>
            </a:r>
            <a:r>
              <a:rPr lang="en-US" altLang="zh-CN">
                <a:sym typeface="+mn-ea"/>
              </a:rPr>
              <a:t> 7/7</a:t>
            </a:r>
          </a:p>
        </p:txBody>
      </p:sp>
      <p:pic>
        <p:nvPicPr>
          <p:cNvPr id="22531" name="Picture 4" descr="ARR[][]1"/>
          <p:cNvPicPr>
            <a:picLocks noChangeAspect="1"/>
          </p:cNvPicPr>
          <p:nvPr>
            <p:custDataLst>
              <p:tags r:id="rId1"/>
            </p:custDataLst>
          </p:nvPr>
        </p:nvPicPr>
        <p:blipFill>
          <a:blip r:embed="rId8"/>
          <a:stretch>
            <a:fillRect/>
          </a:stretch>
        </p:blipFill>
        <p:spPr>
          <a:xfrm>
            <a:off x="4932363" y="1721485"/>
            <a:ext cx="3162300" cy="1066800"/>
          </a:xfrm>
          <a:prstGeom prst="rect">
            <a:avLst/>
          </a:prstGeom>
          <a:noFill/>
          <a:ln w="9525">
            <a:noFill/>
          </a:ln>
        </p:spPr>
      </p:pic>
      <p:pic>
        <p:nvPicPr>
          <p:cNvPr id="22532" name="Picture 5" descr="ARR[][]2"/>
          <p:cNvPicPr>
            <a:picLocks noChangeAspect="1"/>
          </p:cNvPicPr>
          <p:nvPr>
            <p:custDataLst>
              <p:tags r:id="rId2"/>
            </p:custDataLst>
          </p:nvPr>
        </p:nvPicPr>
        <p:blipFill>
          <a:blip r:embed="rId9"/>
          <a:stretch>
            <a:fillRect/>
          </a:stretch>
        </p:blipFill>
        <p:spPr>
          <a:xfrm>
            <a:off x="4970463" y="3107373"/>
            <a:ext cx="3132137" cy="1035050"/>
          </a:xfrm>
          <a:prstGeom prst="rect">
            <a:avLst/>
          </a:prstGeom>
          <a:noFill/>
          <a:ln w="9525">
            <a:noFill/>
          </a:ln>
        </p:spPr>
      </p:pic>
      <p:pic>
        <p:nvPicPr>
          <p:cNvPr id="22533" name="Picture 6" descr="ARR[][]"/>
          <p:cNvPicPr>
            <a:picLocks noChangeAspect="1"/>
          </p:cNvPicPr>
          <p:nvPr>
            <p:custDataLst>
              <p:tags r:id="rId3"/>
            </p:custDataLst>
          </p:nvPr>
        </p:nvPicPr>
        <p:blipFill>
          <a:blip r:embed="rId10"/>
          <a:stretch>
            <a:fillRect/>
          </a:stretch>
        </p:blipFill>
        <p:spPr>
          <a:xfrm>
            <a:off x="3576638" y="4656773"/>
            <a:ext cx="5327650" cy="1296987"/>
          </a:xfrm>
          <a:prstGeom prst="rect">
            <a:avLst/>
          </a:prstGeom>
          <a:noFill/>
          <a:ln w="9525">
            <a:noFill/>
          </a:ln>
        </p:spPr>
      </p:pic>
      <p:sp>
        <p:nvSpPr>
          <p:cNvPr id="7" name="日期占位符 6"/>
          <p:cNvSpPr>
            <a:spLocks noGrp="1"/>
          </p:cNvSpPr>
          <p:nvPr>
            <p:ph type="dt" sz="half" idx="10"/>
            <p:custDataLst>
              <p:tags r:id="rId4"/>
            </p:custDataLst>
          </p:nvPr>
        </p:nvSpPr>
        <p:spPr/>
        <p:txBody>
          <a:bodyPr/>
          <a:lstStyle/>
          <a:p>
            <a:fld id="{8BEB6EB5-CC0D-C94C-91B9-9EA1B45E848E}" type="datetime1">
              <a:rPr kumimoji="1" lang="zh-CN" altLang="en-US" smtClean="0"/>
              <a:t>2024/10/16</a:t>
            </a:fld>
            <a:endParaRPr kumimoji="1" lang="zh-CN" altLang="en-US" sz="900"/>
          </a:p>
        </p:txBody>
      </p:sp>
      <p:sp>
        <p:nvSpPr>
          <p:cNvPr id="8" name="页脚占位符 7"/>
          <p:cNvSpPr>
            <a:spLocks noGrp="1"/>
          </p:cNvSpPr>
          <p:nvPr>
            <p:ph type="ftr" sz="quarter" idx="11"/>
            <p:custDataLst>
              <p:tags r:id="rId5"/>
            </p:custDataLst>
          </p:nvPr>
        </p:nvSpPr>
        <p:spPr/>
        <p:txBody>
          <a:bodyPr/>
          <a:lstStyle/>
          <a:p>
            <a:r>
              <a:rPr kumimoji="1" lang="zh-CN" altLang="en-US" dirty="0"/>
              <a:t>西北工业大学软件学院</a:t>
            </a:r>
            <a:endParaRPr kumimoji="1" lang="zh-CN" altLang="en-US" sz="900" dirty="0"/>
          </a:p>
        </p:txBody>
      </p:sp>
      <p:sp>
        <p:nvSpPr>
          <p:cNvPr id="9" name="灯片编号占位符 8"/>
          <p:cNvSpPr>
            <a:spLocks noGrp="1"/>
          </p:cNvSpPr>
          <p:nvPr>
            <p:ph type="sldNum" sz="quarter" idx="12"/>
            <p:custDataLst>
              <p:tags r:id="rId6"/>
            </p:custDataLst>
          </p:nvPr>
        </p:nvSpPr>
        <p:spPr/>
        <p:txBody>
          <a:bodyPr/>
          <a:lstStyle/>
          <a:p>
            <a:fld id="{5A1A6423-77BD-D842-A714-25250E903C41}" type="slidenum">
              <a:rPr kumimoji="1" lang="zh-CN" altLang="en-US" smtClean="0"/>
              <a:t>175</a:t>
            </a:fld>
            <a:endParaRPr kumimoji="1" lang="zh-CN" altLang="en-US" sz="900"/>
          </a:p>
        </p:txBody>
      </p:sp>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endParaRPr lang="zh-CN" altLang="en-US"/>
          </a:p>
        </p:txBody>
      </p:sp>
      <p:sp>
        <p:nvSpPr>
          <p:cNvPr id="3" name="标题 2"/>
          <p:cNvSpPr>
            <a:spLocks noGrp="1"/>
          </p:cNvSpPr>
          <p:nvPr>
            <p:ph type="title"/>
          </p:nvPr>
        </p:nvSpPr>
        <p:spPr>
          <a:xfrm>
            <a:off x="72390" y="302895"/>
            <a:ext cx="7514590" cy="604520"/>
          </a:xfrm>
        </p:spPr>
        <p:txBody>
          <a:bodyPr>
            <a:normAutofit fontScale="90000"/>
          </a:bodyPr>
          <a:lstStyle/>
          <a:p>
            <a:r>
              <a:rPr lang="en-US" altLang="zh-CN"/>
              <a:t>2.5.4 </a:t>
            </a:r>
            <a:r>
              <a:rPr lang="zh-CN" altLang="en-US"/>
              <a:t>鲜牛奶订购系统一对多关联关系的实现</a:t>
            </a:r>
            <a:r>
              <a:rPr lang="en-US" altLang="zh-CN"/>
              <a:t> </a:t>
            </a:r>
            <a:r>
              <a:rPr lang="en-US" altLang="zh-CN" sz="2700"/>
              <a:t>1/3</a:t>
            </a:r>
          </a:p>
        </p:txBody>
      </p:sp>
      <p:pic>
        <p:nvPicPr>
          <p:cNvPr id="33793" name="图片 1"/>
          <p:cNvPicPr>
            <a:picLocks noChangeAspect="1"/>
          </p:cNvPicPr>
          <p:nvPr>
            <p:custDataLst>
              <p:tags r:id="rId1"/>
            </p:custDataLst>
          </p:nvPr>
        </p:nvPicPr>
        <p:blipFill>
          <a:blip r:embed="rId6"/>
          <a:stretch>
            <a:fillRect/>
          </a:stretch>
        </p:blipFill>
        <p:spPr>
          <a:xfrm>
            <a:off x="302895" y="1228090"/>
            <a:ext cx="8573770" cy="5081905"/>
          </a:xfrm>
          <a:prstGeom prst="rect">
            <a:avLst/>
          </a:prstGeom>
          <a:noFill/>
          <a:ln w="9525">
            <a:noFill/>
          </a:ln>
        </p:spPr>
      </p:pic>
      <p:sp>
        <p:nvSpPr>
          <p:cNvPr id="7" name="日期占位符 6"/>
          <p:cNvSpPr>
            <a:spLocks noGrp="1"/>
          </p:cNvSpPr>
          <p:nvPr>
            <p:ph type="dt" sz="half" idx="10"/>
            <p:custDataLst>
              <p:tags r:id="rId2"/>
            </p:custDataLst>
          </p:nvPr>
        </p:nvSpPr>
        <p:spPr/>
        <p:txBody>
          <a:bodyPr/>
          <a:lstStyle/>
          <a:p>
            <a:fld id="{8BEB6EB5-CC0D-C94C-91B9-9EA1B45E848E}" type="datetime1">
              <a:rPr kumimoji="1" lang="zh-CN" altLang="en-US" smtClean="0"/>
              <a:t>2024/10/16</a:t>
            </a:fld>
            <a:endParaRPr kumimoji="1" lang="zh-CN" altLang="en-US" sz="900"/>
          </a:p>
        </p:txBody>
      </p:sp>
      <p:sp>
        <p:nvSpPr>
          <p:cNvPr id="8" name="页脚占位符 7"/>
          <p:cNvSpPr>
            <a:spLocks noGrp="1"/>
          </p:cNvSpPr>
          <p:nvPr>
            <p:ph type="ftr" sz="quarter" idx="11"/>
            <p:custDataLst>
              <p:tags r:id="rId3"/>
            </p:custDataLst>
          </p:nvPr>
        </p:nvSpPr>
        <p:spPr/>
        <p:txBody>
          <a:bodyPr/>
          <a:lstStyle/>
          <a:p>
            <a:r>
              <a:rPr kumimoji="1" lang="zh-CN" altLang="en-US" dirty="0"/>
              <a:t>西北工业大学软件学院</a:t>
            </a:r>
            <a:endParaRPr kumimoji="1" lang="zh-CN" altLang="en-US" sz="900" dirty="0"/>
          </a:p>
        </p:txBody>
      </p:sp>
      <p:sp>
        <p:nvSpPr>
          <p:cNvPr id="9" name="灯片编号占位符 8"/>
          <p:cNvSpPr>
            <a:spLocks noGrp="1"/>
          </p:cNvSpPr>
          <p:nvPr>
            <p:ph type="sldNum" sz="quarter" idx="12"/>
            <p:custDataLst>
              <p:tags r:id="rId4"/>
            </p:custDataLst>
          </p:nvPr>
        </p:nvSpPr>
        <p:spPr/>
        <p:txBody>
          <a:bodyPr/>
          <a:lstStyle/>
          <a:p>
            <a:fld id="{5A1A6423-77BD-D842-A714-25250E903C41}" type="slidenum">
              <a:rPr kumimoji="1" lang="zh-CN" altLang="en-US" smtClean="0"/>
              <a:t>176</a:t>
            </a:fld>
            <a:endParaRPr kumimoji="1" lang="zh-CN" altLang="en-US" sz="900"/>
          </a:p>
        </p:txBody>
      </p:sp>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marL="0" indent="0">
              <a:lnSpc>
                <a:spcPct val="90000"/>
              </a:lnSpc>
              <a:buNone/>
            </a:pPr>
            <a:r>
              <a:rPr lang="en-US" altLang="zh-CN" sz="2000">
                <a:solidFill>
                  <a:srgbClr val="034DA0"/>
                </a:solidFill>
              </a:rPr>
              <a:t>public class </a:t>
            </a:r>
            <a:r>
              <a:rPr lang="en-US" altLang="zh-CN" sz="2000"/>
              <a:t>ProductCatalog </a:t>
            </a:r>
            <a:r>
              <a:rPr lang="en-US" altLang="zh-CN" sz="2000">
                <a:solidFill>
                  <a:srgbClr val="034DA0"/>
                </a:solidFill>
              </a:rPr>
              <a:t>implements </a:t>
            </a:r>
            <a:r>
              <a:rPr lang="en-US" altLang="zh-CN" sz="2000">
                <a:solidFill>
                  <a:schemeClr val="accent2"/>
                </a:solidFill>
              </a:rPr>
              <a:t>Iterable</a:t>
            </a:r>
            <a:r>
              <a:rPr lang="en-US" altLang="zh-CN" sz="2000"/>
              <a:t>&lt;Product&gt; {</a:t>
            </a:r>
          </a:p>
          <a:p>
            <a:pPr marL="0" indent="457200">
              <a:lnSpc>
                <a:spcPct val="90000"/>
              </a:lnSpc>
              <a:buNone/>
            </a:pPr>
            <a:r>
              <a:rPr lang="en-US" altLang="zh-CN" sz="2000">
                <a:solidFill>
                  <a:srgbClr val="034DA0"/>
                </a:solidFill>
              </a:rPr>
              <a:t>private </a:t>
            </a:r>
            <a:r>
              <a:rPr lang="en-US" altLang="zh-CN" sz="2000"/>
              <a:t>ArrayList&lt;Product&gt; products;</a:t>
            </a:r>
          </a:p>
          <a:p>
            <a:pPr marL="0" indent="457200">
              <a:lnSpc>
                <a:spcPct val="90000"/>
              </a:lnSpc>
              <a:buNone/>
            </a:pPr>
            <a:r>
              <a:rPr lang="en-US" altLang="zh-CN" sz="2000">
                <a:solidFill>
                  <a:srgbClr val="034DA0"/>
                </a:solidFill>
              </a:rPr>
              <a:t>public </a:t>
            </a:r>
            <a:r>
              <a:rPr lang="en-US" altLang="zh-CN" sz="2000"/>
              <a:t>ProductCatalog() { </a:t>
            </a:r>
            <a:r>
              <a:rPr lang="en-US" altLang="zh-CN" sz="2000">
                <a:solidFill>
                  <a:srgbClr val="034DA0"/>
                </a:solidFill>
              </a:rPr>
              <a:t>this</a:t>
            </a:r>
            <a:r>
              <a:rPr lang="en-US" altLang="zh-CN" sz="2000"/>
              <a:t>.products = </a:t>
            </a:r>
            <a:r>
              <a:rPr lang="en-US" altLang="zh-CN" sz="2000">
                <a:solidFill>
                  <a:srgbClr val="034DA0"/>
                </a:solidFill>
              </a:rPr>
              <a:t>new </a:t>
            </a:r>
            <a:r>
              <a:rPr lang="en-US" altLang="zh-CN" sz="2000"/>
              <a:t>ArrayList&lt;</a:t>
            </a:r>
            <a:r>
              <a:rPr lang="en-US" altLang="zh-CN" sz="2000">
                <a:sym typeface="+mn-ea"/>
              </a:rPr>
              <a:t>Product</a:t>
            </a:r>
            <a:r>
              <a:rPr lang="en-US" altLang="zh-CN" sz="2000"/>
              <a:t>&gt;();}</a:t>
            </a:r>
          </a:p>
          <a:p>
            <a:pPr marL="0" indent="457200">
              <a:lnSpc>
                <a:spcPct val="90000"/>
              </a:lnSpc>
              <a:buNone/>
            </a:pPr>
            <a:r>
              <a:rPr lang="en-US" altLang="zh-CN" sz="2000">
                <a:solidFill>
                  <a:srgbClr val="034DA0"/>
                </a:solidFill>
              </a:rPr>
              <a:t>public void </a:t>
            </a:r>
            <a:r>
              <a:rPr lang="en-US" altLang="zh-CN" sz="2000"/>
              <a:t>addProduct(Product product) {</a:t>
            </a:r>
          </a:p>
          <a:p>
            <a:pPr marL="457200" lvl="1" indent="457200">
              <a:lnSpc>
                <a:spcPct val="90000"/>
              </a:lnSpc>
              <a:buNone/>
            </a:pPr>
            <a:r>
              <a:rPr lang="en-US" altLang="zh-CN" sz="2000">
                <a:solidFill>
                  <a:srgbClr val="034DA0"/>
                </a:solidFill>
              </a:rPr>
              <a:t>this</a:t>
            </a:r>
            <a:r>
              <a:rPr lang="en-US" altLang="zh-CN" sz="2000"/>
              <a:t>.products.add(product);</a:t>
            </a:r>
          </a:p>
          <a:p>
            <a:pPr marL="0" indent="457200">
              <a:lnSpc>
                <a:spcPct val="90000"/>
              </a:lnSpc>
              <a:buNone/>
            </a:pPr>
            <a:r>
              <a:rPr lang="en-US" altLang="zh-CN" sz="2000"/>
              <a:t>}</a:t>
            </a:r>
          </a:p>
          <a:p>
            <a:pPr marL="0" indent="457200">
              <a:lnSpc>
                <a:spcPct val="90000"/>
              </a:lnSpc>
              <a:buNone/>
            </a:pPr>
            <a:r>
              <a:rPr lang="en-US" altLang="zh-CN" sz="2000">
                <a:solidFill>
                  <a:srgbClr val="034DA0"/>
                </a:solidFill>
              </a:rPr>
              <a:t>public void </a:t>
            </a:r>
            <a:r>
              <a:rPr lang="en-US" altLang="zh-CN" sz="2000"/>
              <a:t>removeProduct(Product product) {</a:t>
            </a:r>
          </a:p>
          <a:p>
            <a:pPr marL="457200" lvl="1" indent="457200">
              <a:lnSpc>
                <a:spcPct val="90000"/>
              </a:lnSpc>
              <a:buNone/>
            </a:pPr>
            <a:r>
              <a:rPr lang="en-US" altLang="zh-CN" sz="2000">
                <a:solidFill>
                  <a:srgbClr val="034DA0"/>
                </a:solidFill>
              </a:rPr>
              <a:t>this</a:t>
            </a:r>
            <a:r>
              <a:rPr lang="en-US" altLang="zh-CN" sz="2000"/>
              <a:t>.products.remove(product);</a:t>
            </a:r>
          </a:p>
          <a:p>
            <a:pPr marL="0" indent="457200">
              <a:lnSpc>
                <a:spcPct val="90000"/>
              </a:lnSpc>
              <a:buNone/>
            </a:pPr>
            <a:r>
              <a:rPr lang="en-US" altLang="zh-CN" sz="2000"/>
              <a:t>}</a:t>
            </a:r>
          </a:p>
          <a:p>
            <a:pPr marL="0" indent="457200">
              <a:lnSpc>
                <a:spcPct val="90000"/>
              </a:lnSpc>
              <a:buNone/>
            </a:pPr>
            <a:r>
              <a:rPr lang="en-US" altLang="zh-CN" sz="2000">
                <a:solidFill>
                  <a:srgbClr val="034DA0"/>
                </a:solidFill>
              </a:rPr>
              <a:t>public </a:t>
            </a:r>
            <a:r>
              <a:rPr lang="en-US" altLang="zh-CN" sz="2000">
                <a:solidFill>
                  <a:schemeClr val="accent2"/>
                </a:solidFill>
              </a:rPr>
              <a:t>Iterator</a:t>
            </a:r>
            <a:r>
              <a:rPr lang="en-US" altLang="zh-CN" sz="2000"/>
              <a:t>&lt;Product&gt; </a:t>
            </a:r>
            <a:r>
              <a:rPr lang="en-US" altLang="zh-CN" sz="2000">
                <a:solidFill>
                  <a:schemeClr val="accent2"/>
                </a:solidFill>
              </a:rPr>
              <a:t>iterator</a:t>
            </a:r>
            <a:r>
              <a:rPr lang="en-US" altLang="zh-CN" sz="2000"/>
              <a:t>() {</a:t>
            </a:r>
          </a:p>
          <a:p>
            <a:pPr marL="457200" lvl="1" indent="457200">
              <a:lnSpc>
                <a:spcPct val="90000"/>
              </a:lnSpc>
              <a:buNone/>
            </a:pPr>
            <a:r>
              <a:rPr lang="en-US" altLang="zh-CN" sz="2000">
                <a:solidFill>
                  <a:srgbClr val="034DA0"/>
                </a:solidFill>
              </a:rPr>
              <a:t>return </a:t>
            </a:r>
            <a:r>
              <a:rPr lang="en-US" altLang="zh-CN" sz="2000"/>
              <a:t>this.products.iterator();</a:t>
            </a:r>
          </a:p>
          <a:p>
            <a:pPr marL="0" indent="457200">
              <a:lnSpc>
                <a:spcPct val="90000"/>
              </a:lnSpc>
              <a:buNone/>
            </a:pPr>
            <a:r>
              <a:rPr lang="en-US" altLang="zh-CN" sz="2000"/>
              <a:t>}   ...</a:t>
            </a:r>
          </a:p>
          <a:p>
            <a:pPr marL="0" indent="0">
              <a:lnSpc>
                <a:spcPct val="90000"/>
              </a:lnSpc>
              <a:buNone/>
            </a:pPr>
            <a:r>
              <a:rPr lang="en-US" altLang="zh-CN" sz="2000"/>
              <a:t>}</a:t>
            </a:r>
          </a:p>
        </p:txBody>
      </p:sp>
      <p:sp>
        <p:nvSpPr>
          <p:cNvPr id="3" name="标题 2"/>
          <p:cNvSpPr>
            <a:spLocks noGrp="1"/>
          </p:cNvSpPr>
          <p:nvPr>
            <p:ph type="title"/>
          </p:nvPr>
        </p:nvSpPr>
        <p:spPr>
          <a:xfrm>
            <a:off x="72390" y="302895"/>
            <a:ext cx="7051675" cy="604520"/>
          </a:xfrm>
        </p:spPr>
        <p:txBody>
          <a:bodyPr>
            <a:normAutofit fontScale="90000"/>
          </a:bodyPr>
          <a:lstStyle/>
          <a:p>
            <a:r>
              <a:rPr lang="en-US" altLang="zh-CN">
                <a:sym typeface="+mn-ea"/>
              </a:rPr>
              <a:t>2.5.4 </a:t>
            </a:r>
            <a:r>
              <a:rPr lang="zh-CN" altLang="en-US">
                <a:sym typeface="+mn-ea"/>
              </a:rPr>
              <a:t>鲜牛奶订购系统一对多关联关系的实现</a:t>
            </a:r>
            <a:r>
              <a:rPr lang="en-US" altLang="zh-CN">
                <a:sym typeface="+mn-ea"/>
              </a:rPr>
              <a:t> </a:t>
            </a:r>
            <a:r>
              <a:rPr lang="en-US" altLang="zh-CN" sz="2700">
                <a:sym typeface="+mn-ea"/>
              </a:rPr>
              <a:t>2/3</a:t>
            </a:r>
          </a:p>
        </p:txBody>
      </p:sp>
      <p:sp>
        <p:nvSpPr>
          <p:cNvPr id="7" name="日期占位符 6"/>
          <p:cNvSpPr>
            <a:spLocks noGrp="1"/>
          </p:cNvSpPr>
          <p:nvPr>
            <p:ph type="dt" sz="half" idx="10"/>
            <p:custDataLst>
              <p:tags r:id="rId1"/>
            </p:custDataLst>
          </p:nvPr>
        </p:nvSpPr>
        <p:spPr/>
        <p:txBody>
          <a:bodyPr/>
          <a:lstStyle/>
          <a:p>
            <a:fld id="{8BEB6EB5-CC0D-C94C-91B9-9EA1B45E848E}" type="datetime1">
              <a:rPr kumimoji="1" lang="zh-CN" altLang="en-US" smtClean="0"/>
              <a:t>2024/10/16</a:t>
            </a:fld>
            <a:endParaRPr kumimoji="1" lang="zh-CN" altLang="en-US" sz="900"/>
          </a:p>
        </p:txBody>
      </p:sp>
      <p:sp>
        <p:nvSpPr>
          <p:cNvPr id="8" name="页脚占位符 7"/>
          <p:cNvSpPr>
            <a:spLocks noGrp="1"/>
          </p:cNvSpPr>
          <p:nvPr>
            <p:ph type="ftr" sz="quarter" idx="11"/>
            <p:custDataLst>
              <p:tags r:id="rId2"/>
            </p:custDataLst>
          </p:nvPr>
        </p:nvSpPr>
        <p:spPr/>
        <p:txBody>
          <a:bodyPr/>
          <a:lstStyle/>
          <a:p>
            <a:r>
              <a:rPr kumimoji="1" lang="zh-CN" altLang="en-US" dirty="0"/>
              <a:t>西北工业大学软件学院</a:t>
            </a:r>
            <a:endParaRPr kumimoji="1" lang="zh-CN" altLang="en-US" sz="900" dirty="0"/>
          </a:p>
        </p:txBody>
      </p:sp>
      <p:sp>
        <p:nvSpPr>
          <p:cNvPr id="9" name="灯片编号占位符 8"/>
          <p:cNvSpPr>
            <a:spLocks noGrp="1"/>
          </p:cNvSpPr>
          <p:nvPr>
            <p:ph type="sldNum" sz="quarter" idx="12"/>
            <p:custDataLst>
              <p:tags r:id="rId3"/>
            </p:custDataLst>
          </p:nvPr>
        </p:nvSpPr>
        <p:spPr/>
        <p:txBody>
          <a:bodyPr/>
          <a:lstStyle/>
          <a:p>
            <a:fld id="{5A1A6423-77BD-D842-A714-25250E903C41}" type="slidenum">
              <a:rPr kumimoji="1" lang="zh-CN" altLang="en-US" smtClean="0"/>
              <a:t>177</a:t>
            </a:fld>
            <a:endParaRPr kumimoji="1" lang="zh-CN" altLang="en-US" sz="900"/>
          </a:p>
        </p:txBody>
      </p:sp>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marL="0" indent="0">
              <a:lnSpc>
                <a:spcPct val="90000"/>
              </a:lnSpc>
              <a:buNone/>
            </a:pPr>
            <a:r>
              <a:rPr lang="en-US" altLang="zh-CN" sz="2000">
                <a:solidFill>
                  <a:srgbClr val="034DA0"/>
                </a:solidFill>
              </a:rPr>
              <a:t>public class </a:t>
            </a:r>
            <a:r>
              <a:rPr lang="en-US" altLang="zh-CN" sz="2000"/>
              <a:t>ProductCatalog </a:t>
            </a:r>
            <a:r>
              <a:rPr lang="en-US" altLang="zh-CN" sz="2000">
                <a:solidFill>
                  <a:srgbClr val="034DA0"/>
                </a:solidFill>
              </a:rPr>
              <a:t>implements </a:t>
            </a:r>
            <a:r>
              <a:rPr lang="en-US" altLang="zh-CN" sz="2000"/>
              <a:t>Iterable&lt;Product&gt; {</a:t>
            </a:r>
          </a:p>
          <a:p>
            <a:pPr marL="0" indent="457200">
              <a:lnSpc>
                <a:spcPct val="90000"/>
              </a:lnSpc>
              <a:buNone/>
            </a:pPr>
            <a:r>
              <a:rPr lang="en-US" altLang="zh-CN" sz="2000"/>
              <a:t>...</a:t>
            </a:r>
          </a:p>
          <a:p>
            <a:pPr marL="0" indent="457200">
              <a:lnSpc>
                <a:spcPct val="90000"/>
              </a:lnSpc>
              <a:buNone/>
            </a:pPr>
            <a:r>
              <a:rPr lang="en-US" altLang="zh-CN" sz="2000" b="1">
                <a:solidFill>
                  <a:srgbClr val="034DA0"/>
                </a:solidFill>
              </a:rPr>
              <a:t>public </a:t>
            </a:r>
            <a:r>
              <a:rPr lang="en-US" altLang="zh-CN" sz="2000" b="1"/>
              <a:t>Product getProduct(String code) {</a:t>
            </a:r>
          </a:p>
          <a:p>
            <a:pPr marL="457200" lvl="1" indent="457200">
              <a:lnSpc>
                <a:spcPct val="90000"/>
              </a:lnSpc>
              <a:buNone/>
            </a:pPr>
            <a:r>
              <a:rPr lang="en-US" altLang="zh-CN" sz="2000" b="1">
                <a:solidFill>
                  <a:srgbClr val="034DA0"/>
                </a:solidFill>
              </a:rPr>
              <a:t>for</a:t>
            </a:r>
            <a:r>
              <a:rPr lang="en-US" altLang="zh-CN" sz="2000" b="1"/>
              <a:t>(Product product : </a:t>
            </a:r>
            <a:r>
              <a:rPr lang="en-US" altLang="zh-CN" sz="2000" b="1">
                <a:solidFill>
                  <a:srgbClr val="034DA0"/>
                </a:solidFill>
              </a:rPr>
              <a:t>this</a:t>
            </a:r>
            <a:r>
              <a:rPr lang="en-US" altLang="zh-CN" sz="2000" b="1"/>
              <a:t>.products) {</a:t>
            </a:r>
          </a:p>
          <a:p>
            <a:pPr marL="914400" lvl="2" indent="457200">
              <a:lnSpc>
                <a:spcPct val="90000"/>
              </a:lnSpc>
              <a:buNone/>
            </a:pPr>
            <a:r>
              <a:rPr lang="en-US" altLang="zh-CN" sz="2000" b="1">
                <a:solidFill>
                  <a:srgbClr val="034DA0"/>
                </a:solidFill>
              </a:rPr>
              <a:t>if</a:t>
            </a:r>
            <a:r>
              <a:rPr lang="en-US" altLang="zh-CN" sz="2000" b="1"/>
              <a:t>(product.getCode().equals(code) {</a:t>
            </a:r>
          </a:p>
          <a:p>
            <a:pPr marL="1371600" lvl="3" indent="457200">
              <a:lnSpc>
                <a:spcPct val="90000"/>
              </a:lnSpc>
              <a:buNone/>
            </a:pPr>
            <a:r>
              <a:rPr lang="en-US" altLang="zh-CN" sz="2000" b="1">
                <a:solidFill>
                  <a:srgbClr val="034DA0"/>
                </a:solidFill>
              </a:rPr>
              <a:t>return </a:t>
            </a:r>
            <a:r>
              <a:rPr lang="en-US" altLang="zh-CN" sz="2000" b="1"/>
              <a:t>product;</a:t>
            </a:r>
          </a:p>
          <a:p>
            <a:pPr marL="914400" lvl="2" indent="457200">
              <a:lnSpc>
                <a:spcPct val="90000"/>
              </a:lnSpc>
              <a:buNone/>
            </a:pPr>
            <a:r>
              <a:rPr lang="en-US" altLang="zh-CN" sz="2000" b="1"/>
              <a:t>}</a:t>
            </a:r>
          </a:p>
          <a:p>
            <a:pPr marL="457200" lvl="1" indent="457200">
              <a:lnSpc>
                <a:spcPct val="90000"/>
              </a:lnSpc>
              <a:buNone/>
            </a:pPr>
            <a:r>
              <a:rPr lang="en-US" altLang="zh-CN" sz="2000" b="1"/>
              <a:t>}</a:t>
            </a:r>
          </a:p>
          <a:p>
            <a:pPr marL="457200" lvl="1" indent="457200">
              <a:lnSpc>
                <a:spcPct val="90000"/>
              </a:lnSpc>
              <a:buNone/>
            </a:pPr>
            <a:r>
              <a:rPr lang="en-US" altLang="zh-CN" sz="2000" b="1">
                <a:solidFill>
                  <a:srgbClr val="034DA0"/>
                </a:solidFill>
              </a:rPr>
              <a:t>return null</a:t>
            </a:r>
            <a:r>
              <a:rPr lang="en-US" altLang="zh-CN" sz="2000" b="1"/>
              <a:t>;</a:t>
            </a:r>
          </a:p>
          <a:p>
            <a:pPr marL="0" indent="457200">
              <a:lnSpc>
                <a:spcPct val="90000"/>
              </a:lnSpc>
              <a:buNone/>
            </a:pPr>
            <a:r>
              <a:rPr lang="en-US" altLang="zh-CN" sz="2000" b="1"/>
              <a:t>}</a:t>
            </a:r>
          </a:p>
          <a:p>
            <a:pPr marL="0" indent="457200">
              <a:lnSpc>
                <a:spcPct val="90000"/>
              </a:lnSpc>
              <a:buNone/>
            </a:pPr>
            <a:r>
              <a:rPr lang="en-US" altLang="zh-CN" sz="2000" b="1">
                <a:solidFill>
                  <a:srgbClr val="034DA0"/>
                </a:solidFill>
              </a:rPr>
              <a:t>public </a:t>
            </a:r>
            <a:r>
              <a:rPr lang="en-US" altLang="zh-CN" sz="2000" b="1"/>
              <a:t>int getNumberOfProducts() {</a:t>
            </a:r>
          </a:p>
          <a:p>
            <a:pPr marL="457200" lvl="1" indent="457200">
              <a:lnSpc>
                <a:spcPct val="90000"/>
              </a:lnSpc>
              <a:buNone/>
            </a:pPr>
            <a:r>
              <a:rPr lang="en-US" altLang="zh-CN" sz="2000" b="1">
                <a:solidFill>
                  <a:srgbClr val="034DA0"/>
                </a:solidFill>
              </a:rPr>
              <a:t>return </a:t>
            </a:r>
            <a:r>
              <a:rPr lang="en-US" altLang="zh-CN" sz="2000" b="1"/>
              <a:t>this.products.size();</a:t>
            </a:r>
          </a:p>
          <a:p>
            <a:pPr marL="0" indent="457200">
              <a:lnSpc>
                <a:spcPct val="90000"/>
              </a:lnSpc>
              <a:buNone/>
            </a:pPr>
            <a:r>
              <a:rPr lang="en-US" altLang="zh-CN" sz="2000" b="1"/>
              <a:t>}</a:t>
            </a:r>
          </a:p>
          <a:p>
            <a:pPr marL="0" indent="0">
              <a:lnSpc>
                <a:spcPct val="90000"/>
              </a:lnSpc>
              <a:buNone/>
            </a:pPr>
            <a:r>
              <a:rPr lang="en-US" altLang="zh-CN" sz="2000" b="1"/>
              <a:t>}</a:t>
            </a:r>
          </a:p>
        </p:txBody>
      </p:sp>
      <p:sp>
        <p:nvSpPr>
          <p:cNvPr id="3" name="标题 2"/>
          <p:cNvSpPr>
            <a:spLocks noGrp="1"/>
          </p:cNvSpPr>
          <p:nvPr>
            <p:ph type="title"/>
          </p:nvPr>
        </p:nvSpPr>
        <p:spPr>
          <a:xfrm>
            <a:off x="72390" y="302895"/>
            <a:ext cx="7051675" cy="604520"/>
          </a:xfrm>
        </p:spPr>
        <p:txBody>
          <a:bodyPr>
            <a:normAutofit fontScale="90000"/>
          </a:bodyPr>
          <a:lstStyle/>
          <a:p>
            <a:r>
              <a:rPr lang="en-US" altLang="zh-CN">
                <a:sym typeface="+mn-ea"/>
              </a:rPr>
              <a:t>2.5.4 </a:t>
            </a:r>
            <a:r>
              <a:rPr lang="zh-CN" altLang="en-US">
                <a:sym typeface="+mn-ea"/>
              </a:rPr>
              <a:t>鲜牛奶订购系统一对多关联关系的实现</a:t>
            </a:r>
            <a:r>
              <a:rPr lang="en-US" altLang="zh-CN">
                <a:sym typeface="+mn-ea"/>
              </a:rPr>
              <a:t> </a:t>
            </a:r>
            <a:r>
              <a:rPr lang="en-US" altLang="zh-CN" sz="2700">
                <a:sym typeface="+mn-ea"/>
              </a:rPr>
              <a:t>3/3</a:t>
            </a:r>
          </a:p>
        </p:txBody>
      </p:sp>
      <p:sp>
        <p:nvSpPr>
          <p:cNvPr id="7" name="日期占位符 6"/>
          <p:cNvSpPr>
            <a:spLocks noGrp="1"/>
          </p:cNvSpPr>
          <p:nvPr>
            <p:ph type="dt" sz="half" idx="10"/>
            <p:custDataLst>
              <p:tags r:id="rId1"/>
            </p:custDataLst>
          </p:nvPr>
        </p:nvSpPr>
        <p:spPr/>
        <p:txBody>
          <a:bodyPr/>
          <a:lstStyle/>
          <a:p>
            <a:fld id="{8BEB6EB5-CC0D-C94C-91B9-9EA1B45E848E}" type="datetime1">
              <a:rPr kumimoji="1" lang="zh-CN" altLang="en-US" smtClean="0"/>
              <a:t>2024/10/16</a:t>
            </a:fld>
            <a:endParaRPr kumimoji="1" lang="zh-CN" altLang="en-US" sz="900"/>
          </a:p>
        </p:txBody>
      </p:sp>
      <p:sp>
        <p:nvSpPr>
          <p:cNvPr id="8" name="页脚占位符 7"/>
          <p:cNvSpPr>
            <a:spLocks noGrp="1"/>
          </p:cNvSpPr>
          <p:nvPr>
            <p:ph type="ftr" sz="quarter" idx="11"/>
            <p:custDataLst>
              <p:tags r:id="rId2"/>
            </p:custDataLst>
          </p:nvPr>
        </p:nvSpPr>
        <p:spPr/>
        <p:txBody>
          <a:bodyPr/>
          <a:lstStyle/>
          <a:p>
            <a:r>
              <a:rPr kumimoji="1" lang="zh-CN" altLang="en-US" dirty="0"/>
              <a:t>西北工业大学软件学院</a:t>
            </a:r>
            <a:endParaRPr kumimoji="1" lang="zh-CN" altLang="en-US" sz="900" dirty="0"/>
          </a:p>
        </p:txBody>
      </p:sp>
      <p:sp>
        <p:nvSpPr>
          <p:cNvPr id="9" name="灯片编号占位符 8"/>
          <p:cNvSpPr>
            <a:spLocks noGrp="1"/>
          </p:cNvSpPr>
          <p:nvPr>
            <p:ph type="sldNum" sz="quarter" idx="12"/>
            <p:custDataLst>
              <p:tags r:id="rId3"/>
            </p:custDataLst>
          </p:nvPr>
        </p:nvSpPr>
        <p:spPr/>
        <p:txBody>
          <a:bodyPr/>
          <a:lstStyle/>
          <a:p>
            <a:fld id="{5A1A6423-77BD-D842-A714-25250E903C41}" type="slidenum">
              <a:rPr kumimoji="1" lang="zh-CN" altLang="en-US" smtClean="0"/>
              <a:t>178</a:t>
            </a:fld>
            <a:endParaRPr kumimoji="1" lang="zh-CN" altLang="en-US" sz="900"/>
          </a:p>
        </p:txBody>
      </p:sp>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00" name="Rectangle 6"/>
          <p:cNvSpPr>
            <a:spLocks noGrp="1"/>
          </p:cNvSpPr>
          <p:nvPr>
            <p:ph type="title"/>
          </p:nvPr>
        </p:nvSpPr>
        <p:spPr/>
        <p:txBody>
          <a:bodyPr/>
          <a:lstStyle/>
          <a:p>
            <a:r>
              <a:rPr lang="zh-CN" altLang="en-US"/>
              <a:t>目录</a:t>
            </a:r>
          </a:p>
        </p:txBody>
      </p:sp>
      <p:sp>
        <p:nvSpPr>
          <p:cNvPr id="29701" name="Rectangle 7"/>
          <p:cNvSpPr>
            <a:spLocks noGrp="1"/>
          </p:cNvSpPr>
          <p:nvPr>
            <p:ph idx="1"/>
          </p:nvPr>
        </p:nvSpPr>
        <p:spPr/>
        <p:txBody>
          <a:bodyPr>
            <a:noAutofit/>
          </a:bodyPr>
          <a:lstStyle/>
          <a:p>
            <a:pPr marL="0" indent="0">
              <a:lnSpc>
                <a:spcPct val="130000"/>
              </a:lnSpc>
              <a:buNone/>
            </a:pPr>
            <a:r>
              <a:rPr lang="zh-CN" altLang="en-US" sz="2300">
                <a:solidFill>
                  <a:schemeClr val="tx1">
                    <a:lumMod val="65000"/>
                    <a:lumOff val="35000"/>
                  </a:schemeClr>
                </a:solidFill>
                <a:latin typeface="+mn-ea"/>
              </a:rPr>
              <a:t>2.1 Java语言概述及类的实现</a:t>
            </a:r>
            <a:r>
              <a:rPr lang="en-US" altLang="zh-CN" sz="2300">
                <a:solidFill>
                  <a:schemeClr val="tx1">
                    <a:lumMod val="65000"/>
                    <a:lumOff val="35000"/>
                  </a:schemeClr>
                </a:solidFill>
                <a:latin typeface="+mn-ea"/>
              </a:rPr>
              <a:t> </a:t>
            </a:r>
          </a:p>
          <a:p>
            <a:pPr marL="0" indent="0">
              <a:lnSpc>
                <a:spcPct val="130000"/>
              </a:lnSpc>
              <a:buNone/>
            </a:pPr>
            <a:r>
              <a:rPr lang="zh-CN" altLang="en-US" sz="2300">
                <a:solidFill>
                  <a:schemeClr val="tx1">
                    <a:lumMod val="65000"/>
                    <a:lumOff val="35000"/>
                  </a:schemeClr>
                </a:solidFill>
                <a:latin typeface="+mn-ea"/>
              </a:rPr>
              <a:t>2.2</a:t>
            </a:r>
            <a:r>
              <a:rPr lang="en-US" altLang="zh-CN" sz="2300">
                <a:solidFill>
                  <a:schemeClr val="tx1">
                    <a:lumMod val="65000"/>
                    <a:lumOff val="35000"/>
                  </a:schemeClr>
                </a:solidFill>
                <a:latin typeface="+mn-ea"/>
              </a:rPr>
              <a:t> </a:t>
            </a:r>
            <a:r>
              <a:rPr lang="zh-CN" altLang="en-US" sz="2300">
                <a:solidFill>
                  <a:schemeClr val="tx1">
                    <a:lumMod val="65000"/>
                    <a:lumOff val="35000"/>
                  </a:schemeClr>
                </a:solidFill>
                <a:latin typeface="+mn-ea"/>
              </a:rPr>
              <a:t>类的继承（</a:t>
            </a:r>
            <a:r>
              <a:rPr lang="en-US" altLang="zh-CN" sz="2300">
                <a:solidFill>
                  <a:schemeClr val="tx1">
                    <a:lumMod val="65000"/>
                    <a:lumOff val="35000"/>
                  </a:schemeClr>
                </a:solidFill>
                <a:latin typeface="+mn-ea"/>
              </a:rPr>
              <a:t>Inheritance</a:t>
            </a:r>
            <a:r>
              <a:rPr lang="zh-CN" altLang="en-US" sz="2300">
                <a:solidFill>
                  <a:schemeClr val="tx1">
                    <a:lumMod val="65000"/>
                    <a:lumOff val="35000"/>
                  </a:schemeClr>
                </a:solidFill>
                <a:latin typeface="+mn-ea"/>
              </a:rPr>
              <a:t>）</a:t>
            </a:r>
            <a:endParaRPr lang="en-US" altLang="zh-CN" sz="2300">
              <a:solidFill>
                <a:schemeClr val="tx1">
                  <a:lumMod val="65000"/>
                  <a:lumOff val="35000"/>
                </a:schemeClr>
              </a:solidFill>
              <a:latin typeface="+mn-ea"/>
            </a:endParaRPr>
          </a:p>
          <a:p>
            <a:pPr marL="0" indent="0">
              <a:lnSpc>
                <a:spcPct val="130000"/>
              </a:lnSpc>
              <a:buNone/>
            </a:pPr>
            <a:r>
              <a:rPr lang="en-US" altLang="zh-CN" sz="2300">
                <a:solidFill>
                  <a:schemeClr val="tx1">
                    <a:lumMod val="65000"/>
                    <a:lumOff val="35000"/>
                  </a:schemeClr>
                </a:solidFill>
                <a:latin typeface="+mn-ea"/>
              </a:rPr>
              <a:t>2.3 Java</a:t>
            </a:r>
            <a:r>
              <a:rPr lang="zh-CN" altLang="en-US" sz="2300">
                <a:solidFill>
                  <a:schemeClr val="tx1">
                    <a:lumMod val="65000"/>
                    <a:lumOff val="35000"/>
                  </a:schemeClr>
                </a:solidFill>
                <a:latin typeface="+mn-ea"/>
              </a:rPr>
              <a:t>中的多态（</a:t>
            </a:r>
            <a:r>
              <a:rPr lang="en-US" altLang="zh-CN" sz="2300">
                <a:solidFill>
                  <a:schemeClr val="tx1">
                    <a:lumMod val="65000"/>
                    <a:lumOff val="35000"/>
                  </a:schemeClr>
                </a:solidFill>
                <a:latin typeface="+mn-ea"/>
              </a:rPr>
              <a:t>Polymorphism</a:t>
            </a:r>
            <a:r>
              <a:rPr lang="zh-CN" altLang="en-US" sz="2300">
                <a:solidFill>
                  <a:schemeClr val="tx1">
                    <a:lumMod val="65000"/>
                    <a:lumOff val="35000"/>
                  </a:schemeClr>
                </a:solidFill>
                <a:latin typeface="+mn-ea"/>
              </a:rPr>
              <a:t>）</a:t>
            </a:r>
            <a:r>
              <a:rPr lang="en-US" altLang="zh-CN" sz="2300">
                <a:solidFill>
                  <a:schemeClr val="tx1">
                    <a:lumMod val="65000"/>
                    <a:lumOff val="35000"/>
                  </a:schemeClr>
                </a:solidFill>
                <a:latin typeface="+mn-ea"/>
              </a:rPr>
              <a:t> </a:t>
            </a:r>
            <a:r>
              <a:rPr lang="zh-CN" altLang="en-US" sz="2300">
                <a:solidFill>
                  <a:schemeClr val="tx1">
                    <a:lumMod val="65000"/>
                    <a:lumOff val="35000"/>
                  </a:schemeClr>
                </a:solidFill>
                <a:latin typeface="+mn-ea"/>
              </a:rPr>
              <a:t> </a:t>
            </a:r>
          </a:p>
          <a:p>
            <a:pPr marL="0" indent="0">
              <a:lnSpc>
                <a:spcPct val="130000"/>
              </a:lnSpc>
              <a:buNone/>
            </a:pPr>
            <a:r>
              <a:rPr lang="en-US" altLang="zh-CN" sz="2300">
                <a:solidFill>
                  <a:schemeClr val="tx1">
                    <a:lumMod val="65000"/>
                    <a:lumOff val="35000"/>
                  </a:schemeClr>
                </a:solidFill>
                <a:latin typeface="+mn-ea"/>
              </a:rPr>
              <a:t>2.4 </a:t>
            </a:r>
            <a:r>
              <a:rPr lang="zh-CN" altLang="en-US" sz="2300">
                <a:solidFill>
                  <a:schemeClr val="tx1">
                    <a:lumMod val="65000"/>
                    <a:lumOff val="35000"/>
                  </a:schemeClr>
                </a:solidFill>
                <a:latin typeface="+mn-ea"/>
              </a:rPr>
              <a:t>泛型（</a:t>
            </a:r>
            <a:r>
              <a:rPr lang="en-US" altLang="zh-CN" sz="2300">
                <a:solidFill>
                  <a:schemeClr val="tx1">
                    <a:lumMod val="65000"/>
                    <a:lumOff val="35000"/>
                  </a:schemeClr>
                </a:solidFill>
                <a:latin typeface="+mn-ea"/>
              </a:rPr>
              <a:t>Generic type </a:t>
            </a:r>
            <a:r>
              <a:rPr lang="zh-CN" altLang="en-US" sz="2300">
                <a:solidFill>
                  <a:schemeClr val="tx1">
                    <a:lumMod val="65000"/>
                    <a:lumOff val="35000"/>
                  </a:schemeClr>
                </a:solidFill>
                <a:latin typeface="+mn-ea"/>
              </a:rPr>
              <a:t>）</a:t>
            </a:r>
            <a:endParaRPr lang="en-US" altLang="zh-CN" sz="2300">
              <a:solidFill>
                <a:schemeClr val="tx1">
                  <a:lumMod val="65000"/>
                  <a:lumOff val="35000"/>
                </a:schemeClr>
              </a:solidFill>
              <a:latin typeface="+mn-ea"/>
            </a:endParaRPr>
          </a:p>
          <a:p>
            <a:pPr marL="0" indent="0">
              <a:lnSpc>
                <a:spcPct val="130000"/>
              </a:lnSpc>
              <a:buNone/>
            </a:pPr>
            <a:r>
              <a:rPr lang="zh-CN" altLang="en-US" sz="2300">
                <a:solidFill>
                  <a:schemeClr val="tx1">
                    <a:lumMod val="65000"/>
                    <a:lumOff val="35000"/>
                  </a:schemeClr>
                </a:solidFill>
                <a:latin typeface="+mn-ea"/>
              </a:rPr>
              <a:t>2.</a:t>
            </a:r>
            <a:r>
              <a:rPr lang="en-US" altLang="zh-CN" sz="2300">
                <a:solidFill>
                  <a:schemeClr val="tx1">
                    <a:lumMod val="65000"/>
                    <a:lumOff val="35000"/>
                  </a:schemeClr>
                </a:solidFill>
                <a:latin typeface="+mn-ea"/>
              </a:rPr>
              <a:t>5 Java</a:t>
            </a:r>
            <a:r>
              <a:rPr lang="zh-CN" altLang="en-US" sz="2300">
                <a:solidFill>
                  <a:schemeClr val="tx1">
                    <a:lumMod val="65000"/>
                    <a:lumOff val="35000"/>
                  </a:schemeClr>
                </a:solidFill>
                <a:latin typeface="+mn-ea"/>
              </a:rPr>
              <a:t>容器类（</a:t>
            </a:r>
            <a:r>
              <a:rPr lang="en-US" altLang="zh-CN" sz="2300">
                <a:solidFill>
                  <a:schemeClr val="tx1">
                    <a:lumMod val="65000"/>
                    <a:lumOff val="35000"/>
                  </a:schemeClr>
                </a:solidFill>
                <a:latin typeface="+mn-ea"/>
              </a:rPr>
              <a:t>Collections</a:t>
            </a:r>
            <a:r>
              <a:rPr lang="zh-CN" altLang="en-US" sz="2300">
                <a:solidFill>
                  <a:schemeClr val="tx1">
                    <a:lumMod val="65000"/>
                    <a:lumOff val="35000"/>
                  </a:schemeClr>
                </a:solidFill>
                <a:latin typeface="+mn-ea"/>
              </a:rPr>
              <a:t>）</a:t>
            </a:r>
            <a:endParaRPr lang="en-US" altLang="zh-CN" sz="2300">
              <a:solidFill>
                <a:schemeClr val="tx1">
                  <a:lumMod val="65000"/>
                  <a:lumOff val="35000"/>
                </a:schemeClr>
              </a:solidFill>
              <a:latin typeface="+mn-ea"/>
            </a:endParaRPr>
          </a:p>
          <a:p>
            <a:pPr marL="0" indent="0">
              <a:lnSpc>
                <a:spcPct val="130000"/>
              </a:lnSpc>
              <a:buNone/>
            </a:pPr>
            <a:r>
              <a:rPr lang="en-US" altLang="zh-CN" sz="2300">
                <a:solidFill>
                  <a:srgbClr val="034DA0"/>
                </a:solidFill>
                <a:effectLst/>
                <a:latin typeface="+mn-ea"/>
              </a:rPr>
              <a:t>2.6 </a:t>
            </a:r>
            <a:r>
              <a:rPr lang="zh-CN" altLang="en-US" sz="2300">
                <a:solidFill>
                  <a:srgbClr val="034DA0"/>
                </a:solidFill>
                <a:effectLst/>
                <a:latin typeface="+mn-ea"/>
              </a:rPr>
              <a:t>抽象类与接口（</a:t>
            </a:r>
            <a:r>
              <a:rPr lang="en-US" altLang="zh-CN" sz="2300">
                <a:solidFill>
                  <a:srgbClr val="034DA0"/>
                </a:solidFill>
                <a:effectLst/>
                <a:latin typeface="+mn-ea"/>
              </a:rPr>
              <a:t>Abstract class &amp; Interface</a:t>
            </a:r>
            <a:r>
              <a:rPr lang="zh-CN" altLang="en-US" sz="2300">
                <a:solidFill>
                  <a:srgbClr val="034DA0"/>
                </a:solidFill>
                <a:effectLst/>
                <a:latin typeface="+mn-ea"/>
              </a:rPr>
              <a:t>）</a:t>
            </a:r>
            <a:endParaRPr lang="en-US" altLang="zh-CN" sz="2300">
              <a:solidFill>
                <a:srgbClr val="034DA0"/>
              </a:solidFill>
              <a:latin typeface="+mn-ea"/>
            </a:endParaRPr>
          </a:p>
          <a:p>
            <a:pPr marL="0" indent="0">
              <a:lnSpc>
                <a:spcPct val="130000"/>
              </a:lnSpc>
              <a:buNone/>
            </a:pPr>
            <a:r>
              <a:rPr lang="en-US" altLang="zh-CN" sz="2300">
                <a:solidFill>
                  <a:schemeClr val="tx1">
                    <a:lumMod val="65000"/>
                    <a:lumOff val="35000"/>
                  </a:schemeClr>
                </a:solidFill>
                <a:latin typeface="+mn-ea"/>
              </a:rPr>
              <a:t>2.7 </a:t>
            </a:r>
            <a:r>
              <a:rPr lang="en-US" altLang="zh-CN" sz="2300">
                <a:solidFill>
                  <a:schemeClr val="tx1">
                    <a:lumMod val="65000"/>
                    <a:lumOff val="35000"/>
                  </a:schemeClr>
                </a:solidFill>
                <a:latin typeface="+mn-ea"/>
                <a:sym typeface="+mn-ea"/>
              </a:rPr>
              <a:t>Java</a:t>
            </a:r>
            <a:r>
              <a:rPr lang="zh-CN" sz="2300">
                <a:solidFill>
                  <a:schemeClr val="tx1">
                    <a:lumMod val="65000"/>
                    <a:lumOff val="35000"/>
                  </a:schemeClr>
                </a:solidFill>
                <a:latin typeface="+mn-ea"/>
                <a:sym typeface="+mn-ea"/>
              </a:rPr>
              <a:t>新特性</a:t>
            </a:r>
            <a:endParaRPr lang="en-US" altLang="zh-CN" sz="2300">
              <a:solidFill>
                <a:schemeClr val="tx1">
                  <a:lumMod val="65000"/>
                  <a:lumOff val="35000"/>
                </a:schemeClr>
              </a:solidFill>
              <a:latin typeface="+mn-ea"/>
            </a:endParaRPr>
          </a:p>
          <a:p>
            <a:pPr eaLnBrk="1" hangingPunct="1"/>
            <a:endParaRPr lang="en-US" altLang="zh-CN" sz="2300">
              <a:solidFill>
                <a:schemeClr val="tx1">
                  <a:lumMod val="65000"/>
                  <a:lumOff val="35000"/>
                </a:schemeClr>
              </a:solidFill>
              <a:latin typeface="+mn-ea"/>
            </a:endParaRPr>
          </a:p>
        </p:txBody>
      </p:sp>
      <p:sp>
        <p:nvSpPr>
          <p:cNvPr id="2" name="文本占位符 1"/>
          <p:cNvSpPr>
            <a:spLocks noGrp="1"/>
          </p:cNvSpPr>
          <p:nvPr>
            <p:ph type="body" sz="quarter" idx="13"/>
          </p:nvPr>
        </p:nvSpPr>
        <p:spPr/>
        <p:txBody>
          <a:bodyPr/>
          <a:lstStyle/>
          <a:p>
            <a:r>
              <a:rPr lang="zh-CN" altLang="en-US">
                <a:sym typeface="+mn-ea"/>
              </a:rPr>
              <a:t>第二单元</a:t>
            </a:r>
            <a:r>
              <a:rPr lang="en-US" altLang="zh-CN">
                <a:sym typeface="+mn-ea"/>
              </a:rPr>
              <a:t> </a:t>
            </a:r>
            <a:r>
              <a:rPr lang="zh-CN" altLang="en-US">
                <a:sym typeface="+mn-ea"/>
              </a:rPr>
              <a:t>类的实现</a:t>
            </a:r>
            <a:endParaRPr lang="zh-CN" altLang="en-US"/>
          </a:p>
        </p:txBody>
      </p:sp>
      <p:sp>
        <p:nvSpPr>
          <p:cNvPr id="11" name="AutoShape 11"/>
          <p:cNvSpPr/>
          <p:nvPr/>
        </p:nvSpPr>
        <p:spPr>
          <a:xfrm>
            <a:off x="5783580" y="5485765"/>
            <a:ext cx="3045460" cy="763270"/>
          </a:xfrm>
          <a:prstGeom prst="cloudCallout">
            <a:avLst>
              <a:gd name="adj1" fmla="val -84445"/>
              <a:gd name="adj2" fmla="val -51830"/>
            </a:avLst>
          </a:prstGeom>
          <a:solidFill>
            <a:schemeClr val="bg2"/>
          </a:solidFill>
          <a:ln w="9525" cap="flat" cmpd="sng">
            <a:solidFill>
              <a:schemeClr val="tx1"/>
            </a:solidFill>
            <a:prstDash val="solid"/>
            <a:round/>
            <a:headEnd type="none" w="med" len="med"/>
            <a:tailEnd type="none" w="med" len="med"/>
          </a:ln>
        </p:spPr>
        <p:txBody>
          <a:bodyPr anchor="t" anchorCtr="0"/>
          <a:lstStyle/>
          <a:p>
            <a:pPr algn="ctr"/>
            <a:r>
              <a:rPr lang="zh-CN" altLang="en-US" sz="2000" b="1" dirty="0">
                <a:latin typeface="等线" panose="02010600030101010101" charset="-122"/>
                <a:ea typeface="等线" panose="02010600030101010101" charset="-122"/>
              </a:rPr>
              <a:t>基类的重新考虑</a:t>
            </a:r>
          </a:p>
        </p:txBody>
      </p:sp>
      <p:sp>
        <p:nvSpPr>
          <p:cNvPr id="10" name="日期占位符 9"/>
          <p:cNvSpPr>
            <a:spLocks noGrp="1"/>
          </p:cNvSpPr>
          <p:nvPr>
            <p:ph type="dt" sz="half" idx="10"/>
            <p:custDataLst>
              <p:tags r:id="rId1"/>
            </p:custDataLst>
          </p:nvPr>
        </p:nvSpPr>
        <p:spPr>
          <a:xfrm>
            <a:off x="628650" y="6432550"/>
            <a:ext cx="2057400" cy="365125"/>
          </a:xfrm>
        </p:spPr>
        <p:txBody>
          <a:bodyPr/>
          <a:lstStyle/>
          <a:p>
            <a:fld id="{8BEB6EB5-CC0D-C94C-91B9-9EA1B45E848E}" type="datetime1">
              <a:rPr kumimoji="1" lang="zh-CN" altLang="en-US" smtClean="0"/>
              <a:t>2024/10/16</a:t>
            </a:fld>
            <a:endParaRPr kumimoji="1" lang="zh-CN" altLang="en-US"/>
          </a:p>
        </p:txBody>
      </p:sp>
      <p:sp>
        <p:nvSpPr>
          <p:cNvPr id="3" name="页脚占位符 2"/>
          <p:cNvSpPr>
            <a:spLocks noGrp="1"/>
          </p:cNvSpPr>
          <p:nvPr>
            <p:ph type="ftr" sz="quarter" idx="11"/>
            <p:custDataLst>
              <p:tags r:id="rId2"/>
            </p:custDataLst>
          </p:nvPr>
        </p:nvSpPr>
        <p:spPr>
          <a:xfrm>
            <a:off x="3028950" y="6432550"/>
            <a:ext cx="3086100" cy="365125"/>
          </a:xfrm>
        </p:spPr>
        <p:txBody>
          <a:bodyPr/>
          <a:lstStyle/>
          <a:p>
            <a:r>
              <a:rPr kumimoji="1" lang="zh-CN" altLang="en-US" dirty="0"/>
              <a:t>西北工业大学软件学院</a:t>
            </a:r>
          </a:p>
        </p:txBody>
      </p:sp>
      <p:sp>
        <p:nvSpPr>
          <p:cNvPr id="16" name="灯片编号占位符 15"/>
          <p:cNvSpPr>
            <a:spLocks noGrp="1"/>
          </p:cNvSpPr>
          <p:nvPr>
            <p:ph type="sldNum" sz="quarter" idx="12"/>
            <p:custDataLst>
              <p:tags r:id="rId3"/>
            </p:custDataLst>
          </p:nvPr>
        </p:nvSpPr>
        <p:spPr>
          <a:xfrm>
            <a:off x="6457950" y="6432550"/>
            <a:ext cx="2057400" cy="365125"/>
          </a:xfrm>
        </p:spPr>
        <p:txBody>
          <a:bodyPr/>
          <a:lstStyle/>
          <a:p>
            <a:fld id="{5A1A6423-77BD-D842-A714-25250E903C41}" type="slidenum">
              <a:rPr kumimoji="1" lang="zh-CN" altLang="en-US" smtClean="0"/>
              <a:t>179</a:t>
            </a:fld>
            <a:endParaRPr kumimoji="1"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6"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arn(inHorizontal)">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ldLvl="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marL="0" indent="0">
              <a:lnSpc>
                <a:spcPct val="130000"/>
              </a:lnSpc>
              <a:buNone/>
            </a:pPr>
            <a:r>
              <a:rPr lang="en-US" altLang="zh-CN" sz="2800">
                <a:solidFill>
                  <a:srgbClr val="034EA2"/>
                </a:solidFill>
              </a:rPr>
              <a:t>Java class</a:t>
            </a:r>
            <a:r>
              <a:rPr lang="zh-CN" altLang="en-US" sz="2800">
                <a:solidFill>
                  <a:srgbClr val="034EA2"/>
                </a:solidFill>
              </a:rPr>
              <a:t>的结构</a:t>
            </a:r>
          </a:p>
        </p:txBody>
      </p:sp>
      <p:sp>
        <p:nvSpPr>
          <p:cNvPr id="3" name="标题 2"/>
          <p:cNvSpPr>
            <a:spLocks noGrp="1"/>
          </p:cNvSpPr>
          <p:nvPr>
            <p:ph type="title"/>
          </p:nvPr>
        </p:nvSpPr>
        <p:spPr/>
        <p:txBody>
          <a:bodyPr/>
          <a:lstStyle/>
          <a:p>
            <a:r>
              <a:rPr lang="en-US" altLang="zh-CN">
                <a:sym typeface="+mn-ea"/>
              </a:rPr>
              <a:t>2.1.2 Java Class </a:t>
            </a:r>
            <a:r>
              <a:rPr lang="en-US" altLang="zh-CN" sz="2400">
                <a:sym typeface="+mn-ea"/>
              </a:rPr>
              <a:t>2/16</a:t>
            </a:r>
          </a:p>
        </p:txBody>
      </p:sp>
      <p:sp>
        <p:nvSpPr>
          <p:cNvPr id="4" name="日期占位符 3"/>
          <p:cNvSpPr>
            <a:spLocks noGrp="1"/>
          </p:cNvSpPr>
          <p:nvPr>
            <p:ph type="dt" sz="half" idx="10"/>
          </p:nvPr>
        </p:nvSpPr>
        <p:spPr/>
        <p:txBody>
          <a:bodyPr/>
          <a:lstStyle/>
          <a:p>
            <a:fld id="{8BEB6EB5-CC0D-C94C-91B9-9EA1B45E848E}" type="datetime1">
              <a:rPr kumimoji="1" lang="zh-CN" altLang="en-US" smtClean="0"/>
              <a:t>2024/10/16</a:t>
            </a:fld>
            <a:endParaRPr kumimoji="1" lang="zh-CN" altLang="en-US" sz="900"/>
          </a:p>
        </p:txBody>
      </p:sp>
      <p:sp>
        <p:nvSpPr>
          <p:cNvPr id="5" name="页脚占位符 4"/>
          <p:cNvSpPr>
            <a:spLocks noGrp="1"/>
          </p:cNvSpPr>
          <p:nvPr>
            <p:ph type="ftr" sz="quarter" idx="11"/>
          </p:nvPr>
        </p:nvSpPr>
        <p:spPr/>
        <p:txBody>
          <a:bodyPr/>
          <a:lstStyle/>
          <a:p>
            <a:r>
              <a:rPr kumimoji="1" lang="zh-CN" altLang="en-US" dirty="0"/>
              <a:t>西北工业大学软件学院</a:t>
            </a:r>
            <a:endParaRPr kumimoji="1" lang="zh-CN" altLang="en-US" sz="900" dirty="0"/>
          </a:p>
        </p:txBody>
      </p:sp>
      <p:sp>
        <p:nvSpPr>
          <p:cNvPr id="6" name="灯片编号占位符 5"/>
          <p:cNvSpPr>
            <a:spLocks noGrp="1"/>
          </p:cNvSpPr>
          <p:nvPr>
            <p:ph type="sldNum" sz="quarter" idx="12"/>
          </p:nvPr>
        </p:nvSpPr>
        <p:spPr/>
        <p:txBody>
          <a:bodyPr/>
          <a:lstStyle/>
          <a:p>
            <a:fld id="{5A1A6423-77BD-D842-A714-25250E903C41}" type="slidenum">
              <a:rPr kumimoji="1" lang="zh-CN" altLang="en-US" smtClean="0"/>
              <a:t>18</a:t>
            </a:fld>
            <a:endParaRPr kumimoji="1" lang="zh-CN" altLang="en-US" sz="900"/>
          </a:p>
        </p:txBody>
      </p:sp>
      <p:sp>
        <p:nvSpPr>
          <p:cNvPr id="404489" name="AutoShape 9"/>
          <p:cNvSpPr/>
          <p:nvPr>
            <p:custDataLst>
              <p:tags r:id="rId1"/>
            </p:custDataLst>
          </p:nvPr>
        </p:nvSpPr>
        <p:spPr>
          <a:xfrm>
            <a:off x="461645" y="2007235"/>
            <a:ext cx="8285480" cy="4248150"/>
          </a:xfrm>
          <a:prstGeom prst="roundRect">
            <a:avLst>
              <a:gd name="adj" fmla="val 4469"/>
            </a:avLst>
          </a:prstGeom>
          <a:noFill/>
          <a:ln w="12700" cap="flat" cmpd="sng">
            <a:solidFill>
              <a:schemeClr val="hlink"/>
            </a:solidFill>
            <a:prstDash val="dash"/>
            <a:round/>
            <a:headEnd type="none" w="med" len="med"/>
            <a:tailEnd type="none" w="med" len="med"/>
          </a:ln>
        </p:spPr>
        <p:txBody>
          <a:bodyPr wrap="none" anchor="ctr" anchorCtr="0"/>
          <a:lstStyle/>
          <a:p>
            <a:pPr algn="l">
              <a:lnSpc>
                <a:spcPct val="90000"/>
              </a:lnSpc>
              <a:spcBef>
                <a:spcPct val="20000"/>
              </a:spcBef>
              <a:buClr>
                <a:schemeClr val="accent2"/>
              </a:buClr>
              <a:buFont typeface="Wingdings" panose="05000000000000000000" pitchFamily="2" charset="2"/>
            </a:pPr>
            <a:r>
              <a:rPr lang="en-US" altLang="zh-CN" sz="2000" b="1" dirty="0">
                <a:solidFill>
                  <a:schemeClr val="accent6">
                    <a:lumMod val="75000"/>
                  </a:schemeClr>
                </a:solidFill>
                <a:effectLst/>
                <a:latin typeface="+mn-ea"/>
              </a:rPr>
              <a:t>//ClassName.java</a:t>
            </a:r>
            <a:endParaRPr lang="en-US" altLang="zh-CN" sz="2000" b="1" dirty="0">
              <a:solidFill>
                <a:schemeClr val="accent6"/>
              </a:solidFill>
              <a:effectLst/>
              <a:latin typeface="+mn-ea"/>
            </a:endParaRPr>
          </a:p>
          <a:p>
            <a:pPr algn="l">
              <a:lnSpc>
                <a:spcPct val="90000"/>
              </a:lnSpc>
              <a:spcBef>
                <a:spcPct val="20000"/>
              </a:spcBef>
              <a:buClr>
                <a:schemeClr val="accent2"/>
              </a:buClr>
              <a:buFont typeface="Wingdings" panose="05000000000000000000" pitchFamily="2" charset="2"/>
            </a:pPr>
            <a:r>
              <a:rPr lang="en-US" altLang="zh-CN" sz="2000" b="1" dirty="0">
                <a:solidFill>
                  <a:srgbClr val="034DA0"/>
                </a:solidFill>
                <a:effectLst/>
                <a:latin typeface="+mn-ea"/>
              </a:rPr>
              <a:t>package</a:t>
            </a:r>
            <a:r>
              <a:rPr lang="en-US" altLang="zh-CN" sz="2000" b="1" dirty="0">
                <a:solidFill>
                  <a:srgbClr val="034EA2"/>
                </a:solidFill>
                <a:effectLst/>
                <a:latin typeface="+mn-ea"/>
              </a:rPr>
              <a:t> </a:t>
            </a:r>
            <a:r>
              <a:rPr lang="en-US" altLang="zh-CN" sz="2000" b="1" dirty="0">
                <a:solidFill>
                  <a:schemeClr val="tx1"/>
                </a:solidFill>
                <a:effectLst/>
                <a:latin typeface="+mn-ea"/>
              </a:rPr>
              <a:t>xx.xx.xx</a:t>
            </a:r>
            <a:r>
              <a:rPr lang="en-US" altLang="zh-CN" sz="2000" b="1" dirty="0">
                <a:solidFill>
                  <a:srgbClr val="034EA2"/>
                </a:solidFill>
                <a:effectLst/>
                <a:latin typeface="+mn-ea"/>
              </a:rPr>
              <a:t>;</a:t>
            </a:r>
            <a:r>
              <a:rPr lang="en-US" altLang="zh-CN" sz="2000" b="1" dirty="0">
                <a:solidFill>
                  <a:schemeClr val="accent1"/>
                </a:solidFill>
                <a:effectLst/>
                <a:latin typeface="+mn-ea"/>
              </a:rPr>
              <a:t>	</a:t>
            </a:r>
            <a:r>
              <a:rPr lang="en-US" altLang="zh-CN" sz="2000" b="1" dirty="0">
                <a:solidFill>
                  <a:schemeClr val="accent6">
                    <a:lumMod val="75000"/>
                  </a:schemeClr>
                </a:solidFill>
                <a:effectLst/>
                <a:latin typeface="+mn-ea"/>
              </a:rPr>
              <a:t>//</a:t>
            </a:r>
            <a:r>
              <a:rPr lang="zh-CN" altLang="en-US" sz="2000" b="1" dirty="0">
                <a:solidFill>
                  <a:schemeClr val="accent6">
                    <a:lumMod val="75000"/>
                  </a:schemeClr>
                </a:solidFill>
                <a:effectLst/>
                <a:latin typeface="+mn-ea"/>
              </a:rPr>
              <a:t>包声明</a:t>
            </a:r>
          </a:p>
          <a:p>
            <a:pPr algn="l">
              <a:lnSpc>
                <a:spcPct val="90000"/>
              </a:lnSpc>
              <a:spcBef>
                <a:spcPct val="20000"/>
              </a:spcBef>
              <a:buClr>
                <a:schemeClr val="accent2"/>
              </a:buClr>
              <a:buFont typeface="Wingdings" panose="05000000000000000000" pitchFamily="2" charset="2"/>
            </a:pPr>
            <a:r>
              <a:rPr lang="en-US" altLang="zh-CN" sz="2000" b="1" dirty="0">
                <a:solidFill>
                  <a:srgbClr val="034DA0"/>
                </a:solidFill>
                <a:effectLst/>
                <a:latin typeface="+mn-ea"/>
              </a:rPr>
              <a:t>import</a:t>
            </a:r>
            <a:r>
              <a:rPr lang="en-US" altLang="zh-CN" sz="2000" b="1" dirty="0">
                <a:solidFill>
                  <a:srgbClr val="034EA2"/>
                </a:solidFill>
                <a:effectLst/>
                <a:latin typeface="+mn-ea"/>
              </a:rPr>
              <a:t> </a:t>
            </a:r>
            <a:r>
              <a:rPr lang="en-US" altLang="zh-CN" sz="2000" b="1" dirty="0">
                <a:solidFill>
                  <a:schemeClr val="tx1"/>
                </a:solidFill>
                <a:effectLst/>
                <a:latin typeface="+mn-ea"/>
              </a:rPr>
              <a:t>xx.xx.xx</a:t>
            </a:r>
            <a:r>
              <a:rPr lang="en-US" altLang="zh-CN" sz="2000" b="1" dirty="0">
                <a:solidFill>
                  <a:srgbClr val="034EA2"/>
                </a:solidFill>
                <a:effectLst/>
                <a:latin typeface="+mn-ea"/>
              </a:rPr>
              <a:t>;	</a:t>
            </a:r>
            <a:r>
              <a:rPr lang="en-US" altLang="zh-CN" sz="2000" b="1" dirty="0">
                <a:solidFill>
                  <a:schemeClr val="accent1"/>
                </a:solidFill>
                <a:effectLst/>
                <a:latin typeface="+mn-ea"/>
              </a:rPr>
              <a:t>	</a:t>
            </a:r>
            <a:r>
              <a:rPr lang="en-US" altLang="zh-CN" sz="2000" b="1" dirty="0">
                <a:solidFill>
                  <a:schemeClr val="accent6">
                    <a:lumMod val="75000"/>
                  </a:schemeClr>
                </a:solidFill>
                <a:effectLst/>
                <a:latin typeface="+mn-ea"/>
              </a:rPr>
              <a:t>//import</a:t>
            </a:r>
            <a:r>
              <a:rPr lang="zh-CN" altLang="en-US" sz="2000" b="1" dirty="0">
                <a:solidFill>
                  <a:schemeClr val="accent6">
                    <a:lumMod val="75000"/>
                  </a:schemeClr>
                </a:solidFill>
                <a:effectLst/>
                <a:latin typeface="+mn-ea"/>
              </a:rPr>
              <a:t>列表</a:t>
            </a:r>
            <a:endParaRPr lang="en-US" altLang="zh-CN" sz="2000" b="1" dirty="0">
              <a:solidFill>
                <a:schemeClr val="accent6">
                  <a:lumMod val="75000"/>
                </a:schemeClr>
              </a:solidFill>
              <a:effectLst/>
              <a:latin typeface="+mn-ea"/>
            </a:endParaRPr>
          </a:p>
          <a:p>
            <a:pPr algn="l">
              <a:lnSpc>
                <a:spcPct val="90000"/>
              </a:lnSpc>
              <a:spcBef>
                <a:spcPct val="20000"/>
              </a:spcBef>
              <a:buClr>
                <a:schemeClr val="accent2"/>
              </a:buClr>
              <a:buFont typeface="Wingdings" panose="05000000000000000000" pitchFamily="2" charset="2"/>
            </a:pPr>
            <a:r>
              <a:rPr lang="en-US" altLang="zh-CN" sz="2000" b="1" dirty="0">
                <a:solidFill>
                  <a:schemeClr val="tx1"/>
                </a:solidFill>
                <a:effectLst/>
                <a:latin typeface="+mn-ea"/>
              </a:rPr>
              <a:t>...</a:t>
            </a:r>
          </a:p>
          <a:p>
            <a:pPr algn="l">
              <a:lnSpc>
                <a:spcPct val="90000"/>
              </a:lnSpc>
              <a:spcBef>
                <a:spcPct val="20000"/>
              </a:spcBef>
              <a:buClr>
                <a:schemeClr val="accent2"/>
              </a:buClr>
              <a:buFont typeface="Wingdings" panose="05000000000000000000" pitchFamily="2" charset="2"/>
            </a:pPr>
            <a:r>
              <a:rPr lang="en-US" altLang="zh-CN" sz="2000" b="1" dirty="0">
                <a:solidFill>
                  <a:srgbClr val="034DA0"/>
                </a:solidFill>
                <a:effectLst/>
                <a:latin typeface="+mn-ea"/>
              </a:rPr>
              <a:t>public class </a:t>
            </a:r>
            <a:r>
              <a:rPr lang="en-US" altLang="zh-CN" sz="2000" b="1" dirty="0">
                <a:solidFill>
                  <a:schemeClr val="tx1"/>
                </a:solidFill>
                <a:effectLst/>
                <a:latin typeface="+mn-ea"/>
              </a:rPr>
              <a:t>ClassName</a:t>
            </a:r>
            <a:r>
              <a:rPr lang="en-US" altLang="zh-CN" sz="2000" b="1" dirty="0">
                <a:solidFill>
                  <a:schemeClr val="accent1"/>
                </a:solidFill>
                <a:effectLst/>
                <a:latin typeface="+mn-ea"/>
              </a:rPr>
              <a:t> </a:t>
            </a:r>
            <a:r>
              <a:rPr lang="en-US" altLang="zh-CN" sz="2000" b="1" dirty="0">
                <a:effectLst/>
                <a:latin typeface="+mn-ea"/>
              </a:rPr>
              <a:t>{</a:t>
            </a:r>
            <a:r>
              <a:rPr lang="en-US" altLang="zh-CN" sz="2000" b="1" dirty="0">
                <a:solidFill>
                  <a:schemeClr val="accent1"/>
                </a:solidFill>
                <a:effectLst/>
                <a:latin typeface="+mn-ea"/>
              </a:rPr>
              <a:t>	</a:t>
            </a:r>
            <a:r>
              <a:rPr lang="en-US" altLang="zh-CN" sz="2000" b="1" dirty="0">
                <a:solidFill>
                  <a:schemeClr val="accent6">
                    <a:lumMod val="75000"/>
                  </a:schemeClr>
                </a:solidFill>
                <a:effectLst/>
                <a:latin typeface="+mn-ea"/>
              </a:rPr>
              <a:t>//</a:t>
            </a:r>
            <a:r>
              <a:rPr lang="zh-CN" altLang="en-US" sz="2000" b="1" dirty="0">
                <a:solidFill>
                  <a:schemeClr val="accent6">
                    <a:lumMod val="75000"/>
                  </a:schemeClr>
                </a:solidFill>
                <a:effectLst/>
                <a:latin typeface="+mn-ea"/>
              </a:rPr>
              <a:t>类的</a:t>
            </a:r>
            <a:r>
              <a:rPr lang="zh-CN" altLang="en-US" sz="2000" b="1" dirty="0">
                <a:solidFill>
                  <a:schemeClr val="accent6">
                    <a:lumMod val="75000"/>
                  </a:schemeClr>
                </a:solidFill>
                <a:effectLst/>
                <a:latin typeface="+mn-ea"/>
                <a:sym typeface="+mn-ea"/>
              </a:rPr>
              <a:t>声</a:t>
            </a:r>
            <a:r>
              <a:rPr lang="zh-CN" altLang="en-US" sz="2000" b="1" dirty="0">
                <a:solidFill>
                  <a:schemeClr val="accent6">
                    <a:lumMod val="75000"/>
                  </a:schemeClr>
                </a:solidFill>
                <a:effectLst/>
                <a:latin typeface="+mn-ea"/>
              </a:rPr>
              <a:t>明</a:t>
            </a:r>
            <a:endParaRPr lang="en-US" altLang="zh-CN" sz="2000" b="1" dirty="0">
              <a:solidFill>
                <a:schemeClr val="accent1"/>
              </a:solidFill>
              <a:effectLst/>
              <a:latin typeface="+mn-ea"/>
            </a:endParaRPr>
          </a:p>
          <a:p>
            <a:pPr indent="457200" algn="l">
              <a:lnSpc>
                <a:spcPct val="90000"/>
              </a:lnSpc>
              <a:spcBef>
                <a:spcPct val="20000"/>
              </a:spcBef>
              <a:buClr>
                <a:schemeClr val="accent2"/>
              </a:buClr>
              <a:buFont typeface="Wingdings" panose="05000000000000000000" pitchFamily="2" charset="2"/>
            </a:pPr>
            <a:r>
              <a:rPr lang="en-US" altLang="zh-CN" sz="2000" b="1" dirty="0">
                <a:solidFill>
                  <a:srgbClr val="034DA0"/>
                </a:solidFill>
                <a:effectLst/>
                <a:latin typeface="+mn-ea"/>
              </a:rPr>
              <a:t>private</a:t>
            </a:r>
            <a:r>
              <a:rPr lang="en-US" altLang="zh-CN" sz="2000" b="1" dirty="0">
                <a:solidFill>
                  <a:srgbClr val="034EA2"/>
                </a:solidFill>
                <a:effectLst/>
                <a:latin typeface="+mn-ea"/>
              </a:rPr>
              <a:t> </a:t>
            </a:r>
            <a:r>
              <a:rPr lang="en-US" altLang="zh-CN" sz="2000" b="1" dirty="0">
                <a:solidFill>
                  <a:schemeClr val="tx1"/>
                </a:solidFill>
                <a:effectLst/>
                <a:latin typeface="+mn-ea"/>
              </a:rPr>
              <a:t>int data1</a:t>
            </a:r>
            <a:r>
              <a:rPr lang="zh-CN" altLang="en-US" sz="2000" b="1" dirty="0">
                <a:effectLst/>
                <a:latin typeface="+mn-ea"/>
              </a:rPr>
              <a:t>；</a:t>
            </a:r>
            <a:r>
              <a:rPr lang="en-US" altLang="zh-CN" sz="2000" b="1" dirty="0">
                <a:solidFill>
                  <a:schemeClr val="accent1"/>
                </a:solidFill>
                <a:effectLst/>
                <a:latin typeface="+mn-ea"/>
              </a:rPr>
              <a:t>		</a:t>
            </a:r>
            <a:r>
              <a:rPr lang="en-US" altLang="zh-CN" sz="2000" b="1" dirty="0">
                <a:solidFill>
                  <a:schemeClr val="accent6">
                    <a:lumMod val="75000"/>
                  </a:schemeClr>
                </a:solidFill>
                <a:effectLst/>
                <a:latin typeface="+mn-ea"/>
              </a:rPr>
              <a:t>//</a:t>
            </a:r>
            <a:r>
              <a:rPr lang="zh-CN" altLang="en-US" sz="2000" b="1" dirty="0">
                <a:solidFill>
                  <a:schemeClr val="accent6">
                    <a:lumMod val="75000"/>
                  </a:schemeClr>
                </a:solidFill>
                <a:effectLst/>
                <a:latin typeface="+mn-ea"/>
              </a:rPr>
              <a:t>成员变量</a:t>
            </a:r>
            <a:r>
              <a:rPr lang="zh-CN" altLang="en-US" sz="2000" b="1" dirty="0">
                <a:solidFill>
                  <a:schemeClr val="accent6">
                    <a:lumMod val="75000"/>
                  </a:schemeClr>
                </a:solidFill>
                <a:effectLst/>
                <a:latin typeface="+mn-ea"/>
                <a:sym typeface="+mn-ea"/>
              </a:rPr>
              <a:t>声</a:t>
            </a:r>
            <a:r>
              <a:rPr lang="zh-CN" altLang="en-US" sz="2000" b="1" dirty="0">
                <a:solidFill>
                  <a:schemeClr val="accent6">
                    <a:lumMod val="75000"/>
                  </a:schemeClr>
                </a:solidFill>
                <a:effectLst/>
                <a:latin typeface="+mn-ea"/>
              </a:rPr>
              <a:t>明</a:t>
            </a:r>
          </a:p>
          <a:p>
            <a:pPr indent="457200" algn="l">
              <a:lnSpc>
                <a:spcPct val="90000"/>
              </a:lnSpc>
              <a:spcBef>
                <a:spcPct val="20000"/>
              </a:spcBef>
              <a:buClr>
                <a:schemeClr val="accent2"/>
              </a:buClr>
              <a:buFont typeface="Wingdings" panose="05000000000000000000" pitchFamily="2" charset="2"/>
            </a:pPr>
            <a:r>
              <a:rPr lang="en-US" altLang="zh-CN" sz="2000" b="1" dirty="0">
                <a:solidFill>
                  <a:schemeClr val="tx1"/>
                </a:solidFill>
                <a:effectLst/>
                <a:latin typeface="+mn-ea"/>
              </a:rPr>
              <a:t>...</a:t>
            </a:r>
          </a:p>
          <a:p>
            <a:pPr indent="457200" algn="l">
              <a:lnSpc>
                <a:spcPct val="90000"/>
              </a:lnSpc>
              <a:spcBef>
                <a:spcPct val="20000"/>
              </a:spcBef>
              <a:buClr>
                <a:schemeClr val="accent2"/>
              </a:buClr>
              <a:buFont typeface="Wingdings" panose="05000000000000000000" pitchFamily="2" charset="2"/>
            </a:pPr>
            <a:r>
              <a:rPr lang="en-US" altLang="zh-CN" sz="2000" b="1" dirty="0">
                <a:solidFill>
                  <a:srgbClr val="034DA0"/>
                </a:solidFill>
                <a:effectLst/>
                <a:latin typeface="+mn-ea"/>
              </a:rPr>
              <a:t>public</a:t>
            </a:r>
            <a:r>
              <a:rPr lang="en-US" altLang="zh-CN" sz="2000" b="1" dirty="0">
                <a:solidFill>
                  <a:srgbClr val="034EA2"/>
                </a:solidFill>
                <a:effectLst/>
                <a:latin typeface="+mn-ea"/>
              </a:rPr>
              <a:t> </a:t>
            </a:r>
            <a:r>
              <a:rPr lang="en-US" altLang="zh-CN" sz="2000" b="1" dirty="0">
                <a:solidFill>
                  <a:schemeClr val="tx1"/>
                </a:solidFill>
                <a:effectLst/>
                <a:latin typeface="+mn-ea"/>
              </a:rPr>
              <a:t>int method1</a:t>
            </a:r>
            <a:r>
              <a:rPr lang="en-US" altLang="zh-CN" sz="2000" b="1" dirty="0">
                <a:effectLst/>
                <a:latin typeface="+mn-ea"/>
              </a:rPr>
              <a:t>(int arg1, ...){</a:t>
            </a:r>
            <a:r>
              <a:rPr lang="en-US" altLang="zh-CN" sz="2000" b="1" dirty="0">
                <a:solidFill>
                  <a:schemeClr val="accent1"/>
                </a:solidFill>
                <a:effectLst/>
                <a:latin typeface="+mn-ea"/>
              </a:rPr>
              <a:t>	</a:t>
            </a:r>
            <a:r>
              <a:rPr lang="en-US" altLang="zh-CN" sz="2000" b="1" dirty="0">
                <a:solidFill>
                  <a:schemeClr val="accent6">
                    <a:lumMod val="75000"/>
                  </a:schemeClr>
                </a:solidFill>
                <a:effectLst/>
                <a:latin typeface="+mn-ea"/>
              </a:rPr>
              <a:t>//</a:t>
            </a:r>
            <a:r>
              <a:rPr lang="zh-CN" altLang="en-US" sz="2000" b="1" dirty="0">
                <a:solidFill>
                  <a:schemeClr val="accent6">
                    <a:lumMod val="75000"/>
                  </a:schemeClr>
                </a:solidFill>
                <a:effectLst/>
                <a:latin typeface="+mn-ea"/>
              </a:rPr>
              <a:t>成员方法</a:t>
            </a:r>
            <a:r>
              <a:rPr lang="zh-CN" altLang="en-US" sz="2000" b="1" dirty="0">
                <a:solidFill>
                  <a:schemeClr val="accent6">
                    <a:lumMod val="75000"/>
                  </a:schemeClr>
                </a:solidFill>
                <a:effectLst/>
                <a:latin typeface="+mn-ea"/>
                <a:sym typeface="+mn-ea"/>
              </a:rPr>
              <a:t>声</a:t>
            </a:r>
            <a:r>
              <a:rPr lang="zh-CN" altLang="en-US" sz="2000" b="1" dirty="0">
                <a:solidFill>
                  <a:schemeClr val="accent6">
                    <a:lumMod val="75000"/>
                  </a:schemeClr>
                </a:solidFill>
                <a:effectLst/>
                <a:latin typeface="+mn-ea"/>
              </a:rPr>
              <a:t>明及方法体</a:t>
            </a:r>
            <a:endParaRPr lang="zh-CN" altLang="en-US" sz="2000" b="1" dirty="0">
              <a:solidFill>
                <a:schemeClr val="accent6"/>
              </a:solidFill>
              <a:effectLst/>
              <a:latin typeface="+mn-ea"/>
            </a:endParaRPr>
          </a:p>
          <a:p>
            <a:pPr marL="457200" lvl="1" indent="457200" algn="l">
              <a:lnSpc>
                <a:spcPct val="90000"/>
              </a:lnSpc>
              <a:spcBef>
                <a:spcPct val="20000"/>
              </a:spcBef>
              <a:buClr>
                <a:schemeClr val="accent2"/>
              </a:buClr>
              <a:buFont typeface="Wingdings" panose="05000000000000000000" pitchFamily="2" charset="2"/>
            </a:pPr>
            <a:r>
              <a:rPr lang="en-US" altLang="zh-CN" sz="2000" b="1" dirty="0">
                <a:solidFill>
                  <a:schemeClr val="tx1"/>
                </a:solidFill>
                <a:effectLst/>
                <a:latin typeface="+mn-ea"/>
              </a:rPr>
              <a:t>...</a:t>
            </a:r>
          </a:p>
          <a:p>
            <a:pPr indent="457200" algn="l">
              <a:lnSpc>
                <a:spcPct val="90000"/>
              </a:lnSpc>
              <a:spcBef>
                <a:spcPct val="20000"/>
              </a:spcBef>
              <a:buClr>
                <a:schemeClr val="accent2"/>
              </a:buClr>
              <a:buFont typeface="Wingdings" panose="05000000000000000000" pitchFamily="2" charset="2"/>
            </a:pPr>
            <a:r>
              <a:rPr lang="en-US" altLang="zh-CN" sz="2000" b="1" dirty="0">
                <a:effectLst/>
                <a:latin typeface="+mn-ea"/>
              </a:rPr>
              <a:t>}</a:t>
            </a:r>
          </a:p>
          <a:p>
            <a:pPr indent="457200" algn="l">
              <a:lnSpc>
                <a:spcPct val="90000"/>
              </a:lnSpc>
              <a:spcBef>
                <a:spcPct val="20000"/>
              </a:spcBef>
              <a:buClr>
                <a:schemeClr val="accent2"/>
              </a:buClr>
              <a:buFont typeface="Wingdings" panose="05000000000000000000" pitchFamily="2" charset="2"/>
            </a:pPr>
            <a:r>
              <a:rPr lang="en-US" altLang="zh-CN" sz="2000" b="1" dirty="0">
                <a:effectLst/>
                <a:latin typeface="+mn-ea"/>
              </a:rPr>
              <a:t>...</a:t>
            </a:r>
          </a:p>
          <a:p>
            <a:pPr algn="l">
              <a:lnSpc>
                <a:spcPct val="90000"/>
              </a:lnSpc>
              <a:spcBef>
                <a:spcPct val="20000"/>
              </a:spcBef>
              <a:buClr>
                <a:schemeClr val="accent2"/>
              </a:buClr>
              <a:buFont typeface="Wingdings" panose="05000000000000000000" pitchFamily="2" charset="2"/>
            </a:pPr>
            <a:r>
              <a:rPr lang="en-US" altLang="zh-CN" sz="2000" b="1" dirty="0">
                <a:effectLst/>
                <a:latin typeface="+mn-ea"/>
              </a:rPr>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6" fill="hold" grpId="0" nodeType="clickEffect">
                                  <p:stCondLst>
                                    <p:cond delay="0"/>
                                  </p:stCondLst>
                                  <p:childTnLst>
                                    <p:set>
                                      <p:cBhvr>
                                        <p:cTn id="6" dur="1" fill="hold">
                                          <p:stCondLst>
                                            <p:cond delay="0"/>
                                          </p:stCondLst>
                                        </p:cTn>
                                        <p:tgtEl>
                                          <p:spTgt spid="404489"/>
                                        </p:tgtEl>
                                        <p:attrNameLst>
                                          <p:attrName>style.visibility</p:attrName>
                                        </p:attrNameLst>
                                      </p:cBhvr>
                                      <p:to>
                                        <p:strVal val="visible"/>
                                      </p:to>
                                    </p:set>
                                    <p:animEffect transition="in" filter="barn(inHorizontal)">
                                      <p:cBhvr>
                                        <p:cTn id="7" dur="500"/>
                                        <p:tgtEl>
                                          <p:spTgt spid="4044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4489" grpId="0" bldLvl="0" animBg="1"/>
    </p:bld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内容占位符 7"/>
          <p:cNvSpPr>
            <a:spLocks noGrp="1"/>
          </p:cNvSpPr>
          <p:nvPr>
            <p:ph idx="1"/>
          </p:nvPr>
        </p:nvSpPr>
        <p:spPr/>
        <p:txBody>
          <a:bodyPr/>
          <a:lstStyle/>
          <a:p>
            <a:r>
              <a:rPr lang="zh-CN" altLang="en-US">
                <a:solidFill>
                  <a:srgbClr val="034EA2"/>
                </a:solidFill>
                <a:effectLst/>
              </a:rPr>
              <a:t>本节培养目标</a:t>
            </a:r>
            <a:endParaRPr lang="zh-CN" altLang="en-US" sz="2400">
              <a:solidFill>
                <a:srgbClr val="034EA2"/>
              </a:solidFill>
              <a:effectLst/>
            </a:endParaRPr>
          </a:p>
        </p:txBody>
      </p:sp>
      <p:sp>
        <p:nvSpPr>
          <p:cNvPr id="9" name="标题 8"/>
          <p:cNvSpPr>
            <a:spLocks noGrp="1"/>
          </p:cNvSpPr>
          <p:nvPr>
            <p:ph type="title"/>
          </p:nvPr>
        </p:nvSpPr>
        <p:spPr/>
        <p:txBody>
          <a:bodyPr/>
          <a:lstStyle/>
          <a:p>
            <a:r>
              <a:rPr lang="en-US" altLang="zh-CN">
                <a:sym typeface="+mn-ea"/>
              </a:rPr>
              <a:t>2.6 </a:t>
            </a:r>
            <a:r>
              <a:rPr lang="zh-CN" altLang="en-US">
                <a:sym typeface="+mn-ea"/>
              </a:rPr>
              <a:t>抽象类与接口</a:t>
            </a:r>
            <a:r>
              <a:rPr lang="en-US" altLang="zh-CN">
                <a:sym typeface="+mn-ea"/>
              </a:rPr>
              <a:t> </a:t>
            </a:r>
          </a:p>
        </p:txBody>
      </p:sp>
      <p:sp>
        <p:nvSpPr>
          <p:cNvPr id="5" name="日期占位符 4"/>
          <p:cNvSpPr>
            <a:spLocks noGrp="1"/>
          </p:cNvSpPr>
          <p:nvPr>
            <p:ph type="dt" sz="half" idx="10"/>
          </p:nvPr>
        </p:nvSpPr>
        <p:spPr/>
        <p:txBody>
          <a:bodyPr/>
          <a:lstStyle/>
          <a:p>
            <a:fld id="{8BEB6EB5-CC0D-C94C-91B9-9EA1B45E848E}" type="datetime1">
              <a:rPr kumimoji="1" lang="zh-CN" altLang="en-US" smtClean="0"/>
              <a:t>2024/10/16</a:t>
            </a:fld>
            <a:endParaRPr kumimoji="1" lang="zh-CN" altLang="en-US" sz="900"/>
          </a:p>
        </p:txBody>
      </p:sp>
      <p:sp>
        <p:nvSpPr>
          <p:cNvPr id="6" name="页脚占位符 5"/>
          <p:cNvSpPr>
            <a:spLocks noGrp="1"/>
          </p:cNvSpPr>
          <p:nvPr>
            <p:ph type="ftr" sz="quarter" idx="11"/>
          </p:nvPr>
        </p:nvSpPr>
        <p:spPr/>
        <p:txBody>
          <a:bodyPr/>
          <a:lstStyle/>
          <a:p>
            <a:r>
              <a:rPr kumimoji="1" lang="zh-CN" altLang="en-US" dirty="0"/>
              <a:t>西北工业大学软件学院</a:t>
            </a:r>
            <a:endParaRPr kumimoji="1" lang="zh-CN" altLang="en-US" sz="900" dirty="0"/>
          </a:p>
        </p:txBody>
      </p:sp>
      <p:sp>
        <p:nvSpPr>
          <p:cNvPr id="7" name="灯片编号占位符 6"/>
          <p:cNvSpPr>
            <a:spLocks noGrp="1"/>
          </p:cNvSpPr>
          <p:nvPr>
            <p:ph type="sldNum" sz="quarter" idx="12"/>
          </p:nvPr>
        </p:nvSpPr>
        <p:spPr/>
        <p:txBody>
          <a:bodyPr/>
          <a:lstStyle/>
          <a:p>
            <a:fld id="{5A1A6423-77BD-D842-A714-25250E903C41}" type="slidenum">
              <a:rPr kumimoji="1" lang="zh-CN" altLang="en-US" smtClean="0"/>
              <a:t>180</a:t>
            </a:fld>
            <a:endParaRPr kumimoji="1" lang="zh-CN" altLang="en-US" sz="900"/>
          </a:p>
        </p:txBody>
      </p:sp>
      <p:sp>
        <p:nvSpPr>
          <p:cNvPr id="2" name="卷形: 水平 1"/>
          <p:cNvSpPr/>
          <p:nvPr>
            <p:custDataLst>
              <p:tags r:id="rId1"/>
            </p:custDataLst>
          </p:nvPr>
        </p:nvSpPr>
        <p:spPr>
          <a:xfrm>
            <a:off x="628650" y="1433830"/>
            <a:ext cx="7743825" cy="4744720"/>
          </a:xfrm>
          <a:prstGeom prst="horizontalScroll">
            <a:avLst>
              <a:gd name="adj" fmla="val 12500"/>
            </a:avLst>
          </a:prstGeom>
          <a:noFill/>
          <a:ln w="25400" cap="flat" cmpd="sng">
            <a:solidFill>
              <a:schemeClr val="hlink"/>
            </a:solidFill>
            <a:prstDash val="sysDot"/>
            <a:round/>
            <a:headEnd type="none" w="med" len="med"/>
            <a:tailEnd type="none" w="med" len="med"/>
          </a:ln>
        </p:spPr>
        <p:txBody>
          <a:bodyPr anchor="t" anchorCtr="0"/>
          <a:lstStyle/>
          <a:p>
            <a:pPr marL="469900" indent="-469900">
              <a:lnSpc>
                <a:spcPct val="75000"/>
              </a:lnSpc>
              <a:spcBef>
                <a:spcPct val="20000"/>
              </a:spcBef>
              <a:buClr>
                <a:schemeClr val="accent2"/>
              </a:buClr>
              <a:buFont typeface="Wingdings" panose="05000000000000000000" pitchFamily="2" charset="2"/>
            </a:pPr>
            <a:endParaRPr lang="zh-CN" altLang="en-US" b="1" dirty="0">
              <a:latin typeface="Times New Roman" panose="02020603050405020304" pitchFamily="18" charset="0"/>
              <a:ea typeface="宋体" panose="02010600030101010101" pitchFamily="2" charset="-122"/>
            </a:endParaRPr>
          </a:p>
        </p:txBody>
      </p:sp>
      <p:sp>
        <p:nvSpPr>
          <p:cNvPr id="3" name="矩形 2"/>
          <p:cNvSpPr/>
          <p:nvPr>
            <p:custDataLst>
              <p:tags r:id="rId2"/>
            </p:custDataLst>
          </p:nvPr>
        </p:nvSpPr>
        <p:spPr>
          <a:xfrm>
            <a:off x="977900" y="2193290"/>
            <a:ext cx="7188200" cy="2481580"/>
          </a:xfrm>
          <a:prstGeom prst="rect">
            <a:avLst/>
          </a:prstGeom>
        </p:spPr>
        <p:txBody>
          <a:bodyPr wrap="square">
            <a:noAutofit/>
          </a:bodyPr>
          <a:lstStyle/>
          <a:p>
            <a:pPr marL="971550" lvl="1" indent="-514350">
              <a:lnSpc>
                <a:spcPct val="130000"/>
              </a:lnSpc>
              <a:buAutoNum type="arabicPeriod"/>
            </a:pPr>
            <a:r>
              <a:rPr lang="zh-CN" sz="2400" b="1">
                <a:latin typeface="等线" panose="02010600030101010101" charset="-122"/>
                <a:ea typeface="等线" panose="02010600030101010101" charset="-122"/>
                <a:cs typeface="等线" panose="02010600030101010101" charset="-122"/>
              </a:rPr>
              <a:t>掌握抽象类和接口的概念</a:t>
            </a:r>
            <a:endParaRPr lang="en-US" altLang="zh-CN" sz="2400" b="1">
              <a:latin typeface="等线" panose="02010600030101010101" charset="-122"/>
              <a:ea typeface="等线" panose="02010600030101010101" charset="-122"/>
              <a:cs typeface="等线" panose="02010600030101010101" charset="-122"/>
            </a:endParaRPr>
          </a:p>
          <a:p>
            <a:pPr marL="971550" lvl="1" indent="-514350">
              <a:lnSpc>
                <a:spcPct val="130000"/>
              </a:lnSpc>
              <a:buAutoNum type="arabicPeriod"/>
            </a:pPr>
            <a:r>
              <a:rPr lang="zh-CN" sz="2400" b="1">
                <a:latin typeface="等线" panose="02010600030101010101" charset="-122"/>
                <a:ea typeface="等线" panose="02010600030101010101" charset="-122"/>
                <a:cs typeface="等线" panose="02010600030101010101" charset="-122"/>
                <a:sym typeface="+mn-ea"/>
              </a:rPr>
              <a:t>掌握抽象类与接口的异同，各自适用于何种场景</a:t>
            </a:r>
            <a:endParaRPr lang="zh-CN" altLang="en-US" sz="2400" b="1">
              <a:latin typeface="等线" panose="02010600030101010101" charset="-122"/>
              <a:ea typeface="等线" panose="02010600030101010101" charset="-122"/>
              <a:cs typeface="等线" panose="02010600030101010101" charset="-122"/>
              <a:sym typeface="+mn-ea"/>
            </a:endParaRPr>
          </a:p>
          <a:p>
            <a:pPr lvl="1" indent="0">
              <a:lnSpc>
                <a:spcPct val="130000"/>
              </a:lnSpc>
              <a:buNone/>
            </a:pPr>
            <a:endParaRPr lang="zh-CN" altLang="en-US" sz="2400" b="1" kern="100" noProof="0" dirty="0">
              <a:ln>
                <a:noFill/>
              </a:ln>
              <a:effectLst/>
              <a:uLnTx/>
              <a:uFillTx/>
              <a:latin typeface="等线" panose="02010600030101010101" charset="-122"/>
              <a:ea typeface="等线" panose="02010600030101010101" charset="-122"/>
              <a:cs typeface="等线" panose="02010600030101010101" charset="-122"/>
              <a:sym typeface="+mn-ea"/>
            </a:endParaRPr>
          </a:p>
        </p:txBody>
      </p:sp>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p:txBody>
          <a:bodyPr/>
          <a:lstStyle/>
          <a:p>
            <a:r>
              <a:rPr lang="en-US" altLang="zh-CN"/>
              <a:t>2.6.1 </a:t>
            </a:r>
            <a:r>
              <a:rPr lang="zh-CN" altLang="en-US"/>
              <a:t>抽象类</a:t>
            </a:r>
            <a:r>
              <a:rPr lang="en-US" altLang="zh-CN"/>
              <a:t> </a:t>
            </a:r>
            <a:r>
              <a:rPr lang="en-US" altLang="zh-CN" sz="2400"/>
              <a:t>1/5</a:t>
            </a:r>
          </a:p>
        </p:txBody>
      </p:sp>
      <p:sp>
        <p:nvSpPr>
          <p:cNvPr id="4" name="日期占位符 3"/>
          <p:cNvSpPr>
            <a:spLocks noGrp="1"/>
          </p:cNvSpPr>
          <p:nvPr>
            <p:ph type="dt" sz="half" idx="10"/>
            <p:custDataLst>
              <p:tags r:id="rId1"/>
            </p:custDataLst>
          </p:nvPr>
        </p:nvSpPr>
        <p:spPr/>
        <p:txBody>
          <a:bodyPr/>
          <a:lstStyle/>
          <a:p>
            <a:fld id="{8BEB6EB5-CC0D-C94C-91B9-9EA1B45E848E}" type="datetime1">
              <a:rPr kumimoji="1" lang="zh-CN" altLang="en-US" smtClean="0"/>
              <a:t>2024/10/16</a:t>
            </a:fld>
            <a:endParaRPr kumimoji="1" lang="zh-CN" altLang="en-US" sz="900"/>
          </a:p>
        </p:txBody>
      </p:sp>
      <p:sp>
        <p:nvSpPr>
          <p:cNvPr id="10" name="页脚占位符 9"/>
          <p:cNvSpPr>
            <a:spLocks noGrp="1"/>
          </p:cNvSpPr>
          <p:nvPr>
            <p:ph type="ftr" sz="quarter" idx="11"/>
            <p:custDataLst>
              <p:tags r:id="rId2"/>
            </p:custDataLst>
          </p:nvPr>
        </p:nvSpPr>
        <p:spPr/>
        <p:txBody>
          <a:bodyPr/>
          <a:lstStyle/>
          <a:p>
            <a:r>
              <a:rPr kumimoji="1" lang="zh-CN" altLang="en-US" dirty="0"/>
              <a:t>西北工业大学软件学院</a:t>
            </a:r>
            <a:endParaRPr kumimoji="1" lang="zh-CN" altLang="en-US" sz="900" dirty="0"/>
          </a:p>
        </p:txBody>
      </p:sp>
      <p:sp>
        <p:nvSpPr>
          <p:cNvPr id="11" name="灯片编号占位符 10"/>
          <p:cNvSpPr>
            <a:spLocks noGrp="1"/>
          </p:cNvSpPr>
          <p:nvPr>
            <p:ph type="sldNum" sz="quarter" idx="12"/>
            <p:custDataLst>
              <p:tags r:id="rId3"/>
            </p:custDataLst>
          </p:nvPr>
        </p:nvSpPr>
        <p:spPr/>
        <p:txBody>
          <a:bodyPr/>
          <a:lstStyle/>
          <a:p>
            <a:fld id="{5A1A6423-77BD-D842-A714-25250E903C41}" type="slidenum">
              <a:rPr kumimoji="1" lang="zh-CN" altLang="en-US" smtClean="0"/>
              <a:t>181</a:t>
            </a:fld>
            <a:endParaRPr kumimoji="1" lang="zh-CN" altLang="en-US" sz="900"/>
          </a:p>
        </p:txBody>
      </p:sp>
      <p:sp>
        <p:nvSpPr>
          <p:cNvPr id="12" name="内容占位符 1">
            <a:extLst>
              <a:ext uri="{FF2B5EF4-FFF2-40B4-BE49-F238E27FC236}">
                <a16:creationId xmlns:a16="http://schemas.microsoft.com/office/drawing/2014/main" id="{6C105582-9931-2016-95F8-9271228EF57F}"/>
              </a:ext>
            </a:extLst>
          </p:cNvPr>
          <p:cNvSpPr txBox="1">
            <a:spLocks/>
          </p:cNvSpPr>
          <p:nvPr/>
        </p:nvSpPr>
        <p:spPr>
          <a:xfrm>
            <a:off x="303530" y="1228090"/>
            <a:ext cx="8490585" cy="578173"/>
          </a:xfrm>
          <a:prstGeom prst="rect">
            <a:avLst/>
          </a:prstGeom>
        </p:spPr>
        <p:txBody>
          <a:bodyPr vert="horz" lIns="90000" tIns="46800" rIns="90000" bIns="46800" rtlCol="0">
            <a:spAutoFit/>
          </a:bodyPr>
          <a:lstStyle>
            <a:lvl1pPr marL="228600" indent="-228600" algn="l" defTabSz="914400" rtl="0" eaLnBrk="1" latinLnBrk="0" hangingPunct="1">
              <a:lnSpc>
                <a:spcPct val="150000"/>
              </a:lnSpc>
              <a:spcBef>
                <a:spcPts val="1000"/>
              </a:spcBef>
              <a:buClr>
                <a:srgbClr val="034EA2"/>
              </a:buClr>
              <a:buFont typeface="Arial" panose="020B0604020202020204" pitchFamily="34" charset="0"/>
              <a:buChar char="•"/>
              <a:defRPr sz="3200" b="1"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Clr>
                <a:srgbClr val="034EA2"/>
              </a:buClr>
              <a:buFont typeface="Arial" panose="020B0604020202020204" pitchFamily="34" charset="0"/>
              <a:buChar char="•"/>
              <a:defRPr sz="2800" b="1"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Clr>
                <a:srgbClr val="034EA2"/>
              </a:buClr>
              <a:buFont typeface="Arial" panose="020B0604020202020204" pitchFamily="34" charset="0"/>
              <a:buChar char="•"/>
              <a:defRPr sz="24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Font typeface="Arial" panose="020B0604020202020204" pitchFamily="34" charset="0"/>
              <a:buNone/>
            </a:pPr>
            <a:r>
              <a:rPr lang="zh-CN" altLang="en-US" sz="2800">
                <a:solidFill>
                  <a:srgbClr val="034DA0"/>
                </a:solidFill>
              </a:rPr>
              <a:t>抽象类（</a:t>
            </a:r>
            <a:r>
              <a:rPr lang="en-US" altLang="zh-CN" sz="2800">
                <a:solidFill>
                  <a:srgbClr val="034DA0"/>
                </a:solidFill>
              </a:rPr>
              <a:t>Abstract</a:t>
            </a:r>
            <a:r>
              <a:rPr lang="zh-CN" altLang="en-US" sz="2800">
                <a:solidFill>
                  <a:srgbClr val="034DA0"/>
                </a:solidFill>
              </a:rPr>
              <a:t> </a:t>
            </a:r>
            <a:r>
              <a:rPr lang="en-US" altLang="zh-CN" sz="2800">
                <a:solidFill>
                  <a:srgbClr val="034DA0"/>
                </a:solidFill>
              </a:rPr>
              <a:t>Class</a:t>
            </a:r>
            <a:r>
              <a:rPr lang="zh-CN" altLang="en-US" sz="2800">
                <a:solidFill>
                  <a:srgbClr val="034DA0"/>
                </a:solidFill>
              </a:rPr>
              <a:t>）</a:t>
            </a:r>
          </a:p>
        </p:txBody>
      </p:sp>
      <p:pic>
        <p:nvPicPr>
          <p:cNvPr id="16" name="图片 15">
            <a:extLst>
              <a:ext uri="{FF2B5EF4-FFF2-40B4-BE49-F238E27FC236}">
                <a16:creationId xmlns:a16="http://schemas.microsoft.com/office/drawing/2014/main" id="{40A06968-91A9-B8CA-CC39-4560621BD631}"/>
              </a:ext>
            </a:extLst>
          </p:cNvPr>
          <p:cNvPicPr>
            <a:picLocks noChangeAspect="1"/>
          </p:cNvPicPr>
          <p:nvPr/>
        </p:nvPicPr>
        <p:blipFill>
          <a:blip r:embed="rId5"/>
          <a:stretch>
            <a:fillRect/>
          </a:stretch>
        </p:blipFill>
        <p:spPr>
          <a:xfrm>
            <a:off x="717232" y="2922187"/>
            <a:ext cx="2714625" cy="2901841"/>
          </a:xfrm>
          <a:prstGeom prst="rect">
            <a:avLst/>
          </a:prstGeom>
        </p:spPr>
      </p:pic>
      <p:sp>
        <p:nvSpPr>
          <p:cNvPr id="17" name="圆角矩形标注 16">
            <a:extLst>
              <a:ext uri="{FF2B5EF4-FFF2-40B4-BE49-F238E27FC236}">
                <a16:creationId xmlns:a16="http://schemas.microsoft.com/office/drawing/2014/main" id="{BBEB960A-14D0-EC53-263B-50E69FDC92C5}"/>
              </a:ext>
            </a:extLst>
          </p:cNvPr>
          <p:cNvSpPr/>
          <p:nvPr/>
        </p:nvSpPr>
        <p:spPr>
          <a:xfrm>
            <a:off x="4052889" y="2355648"/>
            <a:ext cx="3495675" cy="1510057"/>
          </a:xfrm>
          <a:prstGeom prst="wedgeRoundRectCallout">
            <a:avLst>
              <a:gd name="adj1" fmla="val -71787"/>
              <a:gd name="adj2" fmla="val 80162"/>
              <a:gd name="adj3" fmla="val 16667"/>
            </a:avLst>
          </a:prstGeom>
          <a:solidFill>
            <a:srgbClr val="034D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4400" b="1"/>
              <a:t>白马非马！</a:t>
            </a:r>
          </a:p>
        </p:txBody>
      </p:sp>
      <p:cxnSp>
        <p:nvCxnSpPr>
          <p:cNvPr id="18" name="直线连接符 17">
            <a:extLst>
              <a:ext uri="{FF2B5EF4-FFF2-40B4-BE49-F238E27FC236}">
                <a16:creationId xmlns:a16="http://schemas.microsoft.com/office/drawing/2014/main" id="{BCDF1B62-781B-97C8-EE7A-6F30392E493F}"/>
              </a:ext>
            </a:extLst>
          </p:cNvPr>
          <p:cNvCxnSpPr>
            <a:cxnSpLocks/>
          </p:cNvCxnSpPr>
          <p:nvPr/>
        </p:nvCxnSpPr>
        <p:spPr>
          <a:xfrm>
            <a:off x="4924425" y="3486150"/>
            <a:ext cx="0" cy="988077"/>
          </a:xfrm>
          <a:prstGeom prst="line">
            <a:avLst/>
          </a:prstGeom>
          <a:ln w="25400">
            <a:solidFill>
              <a:schemeClr val="accent2"/>
            </a:solidFill>
            <a:prstDash val="lgDash"/>
          </a:ln>
        </p:spPr>
        <p:style>
          <a:lnRef idx="1">
            <a:schemeClr val="accent1"/>
          </a:lnRef>
          <a:fillRef idx="0">
            <a:schemeClr val="accent1"/>
          </a:fillRef>
          <a:effectRef idx="0">
            <a:schemeClr val="accent1"/>
          </a:effectRef>
          <a:fontRef idx="minor">
            <a:schemeClr val="tx1"/>
          </a:fontRef>
        </p:style>
      </p:cxnSp>
      <p:sp>
        <p:nvSpPr>
          <p:cNvPr id="19" name="圆角矩形 18">
            <a:extLst>
              <a:ext uri="{FF2B5EF4-FFF2-40B4-BE49-F238E27FC236}">
                <a16:creationId xmlns:a16="http://schemas.microsoft.com/office/drawing/2014/main" id="{16C15E71-7020-EAB9-3D65-8B3A453F707B}"/>
              </a:ext>
            </a:extLst>
          </p:cNvPr>
          <p:cNvSpPr/>
          <p:nvPr/>
        </p:nvSpPr>
        <p:spPr>
          <a:xfrm>
            <a:off x="4162426" y="4474227"/>
            <a:ext cx="1523998" cy="6096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b="1"/>
              <a:t>具象对象</a:t>
            </a:r>
          </a:p>
        </p:txBody>
      </p:sp>
      <p:cxnSp>
        <p:nvCxnSpPr>
          <p:cNvPr id="20" name="直线连接符 19">
            <a:extLst>
              <a:ext uri="{FF2B5EF4-FFF2-40B4-BE49-F238E27FC236}">
                <a16:creationId xmlns:a16="http://schemas.microsoft.com/office/drawing/2014/main" id="{361BEC3A-A8A7-3193-CEDE-C73CE96BCDFA}"/>
              </a:ext>
            </a:extLst>
          </p:cNvPr>
          <p:cNvCxnSpPr>
            <a:cxnSpLocks/>
            <a:stCxn id="23" idx="2"/>
          </p:cNvCxnSpPr>
          <p:nvPr/>
        </p:nvCxnSpPr>
        <p:spPr>
          <a:xfrm>
            <a:off x="6348651" y="3486150"/>
            <a:ext cx="649842" cy="988077"/>
          </a:xfrm>
          <a:prstGeom prst="line">
            <a:avLst/>
          </a:prstGeom>
          <a:ln w="25400">
            <a:solidFill>
              <a:schemeClr val="accent6"/>
            </a:solidFill>
            <a:prstDash val="lgDash"/>
          </a:ln>
        </p:spPr>
        <p:style>
          <a:lnRef idx="1">
            <a:schemeClr val="accent1"/>
          </a:lnRef>
          <a:fillRef idx="0">
            <a:schemeClr val="accent1"/>
          </a:fillRef>
          <a:effectRef idx="0">
            <a:schemeClr val="accent1"/>
          </a:effectRef>
          <a:fontRef idx="minor">
            <a:schemeClr val="tx1"/>
          </a:fontRef>
        </p:style>
      </p:cxnSp>
      <p:sp>
        <p:nvSpPr>
          <p:cNvPr id="21" name="圆角矩形 20">
            <a:extLst>
              <a:ext uri="{FF2B5EF4-FFF2-40B4-BE49-F238E27FC236}">
                <a16:creationId xmlns:a16="http://schemas.microsoft.com/office/drawing/2014/main" id="{D40497B1-7B96-4B51-114A-B8CA420654A6}"/>
              </a:ext>
            </a:extLst>
          </p:cNvPr>
          <p:cNvSpPr/>
          <p:nvPr/>
        </p:nvSpPr>
        <p:spPr>
          <a:xfrm>
            <a:off x="6236494" y="4474227"/>
            <a:ext cx="1523998" cy="609600"/>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b="1"/>
              <a:t>抽象概念</a:t>
            </a:r>
          </a:p>
        </p:txBody>
      </p:sp>
      <p:sp>
        <p:nvSpPr>
          <p:cNvPr id="22" name="圆角矩形 21">
            <a:extLst>
              <a:ext uri="{FF2B5EF4-FFF2-40B4-BE49-F238E27FC236}">
                <a16:creationId xmlns:a16="http://schemas.microsoft.com/office/drawing/2014/main" id="{6DD7ED2B-CC08-0B00-4547-DF0220DC8978}"/>
              </a:ext>
            </a:extLst>
          </p:cNvPr>
          <p:cNvSpPr/>
          <p:nvPr/>
        </p:nvSpPr>
        <p:spPr>
          <a:xfrm>
            <a:off x="4343400" y="2771775"/>
            <a:ext cx="1200150" cy="714375"/>
          </a:xfrm>
          <a:prstGeom prst="roundRect">
            <a:avLst/>
          </a:prstGeom>
          <a:noFill/>
          <a:ln w="25400">
            <a:solidFill>
              <a:schemeClr val="accent2"/>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3" name="圆角矩形 22">
            <a:extLst>
              <a:ext uri="{FF2B5EF4-FFF2-40B4-BE49-F238E27FC236}">
                <a16:creationId xmlns:a16="http://schemas.microsoft.com/office/drawing/2014/main" id="{296DD362-BFB7-6235-22F9-113791BFA107}"/>
              </a:ext>
            </a:extLst>
          </p:cNvPr>
          <p:cNvSpPr/>
          <p:nvPr/>
        </p:nvSpPr>
        <p:spPr>
          <a:xfrm>
            <a:off x="6057901" y="2771775"/>
            <a:ext cx="581500" cy="714375"/>
          </a:xfrm>
          <a:prstGeom prst="roundRect">
            <a:avLst/>
          </a:prstGeom>
          <a:noFill/>
          <a:ln w="25400">
            <a:solidFill>
              <a:schemeClr val="accent6"/>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9" grpId="0" animBg="1"/>
      <p:bldP spid="21" grpId="0" animBg="1"/>
      <p:bldP spid="22" grpId="0" animBg="1"/>
      <p:bldP spid="23" grpId="0" animBg="1"/>
    </p:bld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p:txBody>
          <a:bodyPr/>
          <a:lstStyle/>
          <a:p>
            <a:r>
              <a:rPr lang="en-US" altLang="zh-CN"/>
              <a:t>2.6.1 </a:t>
            </a:r>
            <a:r>
              <a:rPr lang="zh-CN" altLang="en-US"/>
              <a:t>抽象类</a:t>
            </a:r>
            <a:r>
              <a:rPr lang="en-US" altLang="zh-CN"/>
              <a:t> </a:t>
            </a:r>
            <a:r>
              <a:rPr lang="en-US" altLang="zh-CN" sz="2400"/>
              <a:t>1/5</a:t>
            </a:r>
          </a:p>
        </p:txBody>
      </p:sp>
      <p:sp>
        <p:nvSpPr>
          <p:cNvPr id="4" name="日期占位符 3"/>
          <p:cNvSpPr>
            <a:spLocks noGrp="1"/>
          </p:cNvSpPr>
          <p:nvPr>
            <p:ph type="dt" sz="half" idx="10"/>
            <p:custDataLst>
              <p:tags r:id="rId1"/>
            </p:custDataLst>
          </p:nvPr>
        </p:nvSpPr>
        <p:spPr/>
        <p:txBody>
          <a:bodyPr/>
          <a:lstStyle/>
          <a:p>
            <a:fld id="{8BEB6EB5-CC0D-C94C-91B9-9EA1B45E848E}" type="datetime1">
              <a:rPr kumimoji="1" lang="zh-CN" altLang="en-US" smtClean="0"/>
              <a:t>2024/10/16</a:t>
            </a:fld>
            <a:endParaRPr kumimoji="1" lang="zh-CN" altLang="en-US" sz="900"/>
          </a:p>
        </p:txBody>
      </p:sp>
      <p:sp>
        <p:nvSpPr>
          <p:cNvPr id="10" name="页脚占位符 9"/>
          <p:cNvSpPr>
            <a:spLocks noGrp="1"/>
          </p:cNvSpPr>
          <p:nvPr>
            <p:ph type="ftr" sz="quarter" idx="11"/>
            <p:custDataLst>
              <p:tags r:id="rId2"/>
            </p:custDataLst>
          </p:nvPr>
        </p:nvSpPr>
        <p:spPr/>
        <p:txBody>
          <a:bodyPr/>
          <a:lstStyle/>
          <a:p>
            <a:r>
              <a:rPr kumimoji="1" lang="zh-CN" altLang="en-US" dirty="0"/>
              <a:t>西北工业大学软件学院</a:t>
            </a:r>
            <a:endParaRPr kumimoji="1" lang="zh-CN" altLang="en-US" sz="900" dirty="0"/>
          </a:p>
        </p:txBody>
      </p:sp>
      <p:sp>
        <p:nvSpPr>
          <p:cNvPr id="11" name="灯片编号占位符 10"/>
          <p:cNvSpPr>
            <a:spLocks noGrp="1"/>
          </p:cNvSpPr>
          <p:nvPr>
            <p:ph type="sldNum" sz="quarter" idx="12"/>
            <p:custDataLst>
              <p:tags r:id="rId3"/>
            </p:custDataLst>
          </p:nvPr>
        </p:nvSpPr>
        <p:spPr/>
        <p:txBody>
          <a:bodyPr/>
          <a:lstStyle/>
          <a:p>
            <a:fld id="{5A1A6423-77BD-D842-A714-25250E903C41}" type="slidenum">
              <a:rPr kumimoji="1" lang="zh-CN" altLang="en-US" smtClean="0"/>
              <a:t>182</a:t>
            </a:fld>
            <a:endParaRPr kumimoji="1" lang="zh-CN" altLang="en-US" sz="900"/>
          </a:p>
        </p:txBody>
      </p:sp>
      <p:sp>
        <p:nvSpPr>
          <p:cNvPr id="6" name="内容占位符 7">
            <a:extLst>
              <a:ext uri="{FF2B5EF4-FFF2-40B4-BE49-F238E27FC236}">
                <a16:creationId xmlns:a16="http://schemas.microsoft.com/office/drawing/2014/main" id="{9EA5251A-CF89-98C6-38DC-940360C5A294}"/>
              </a:ext>
            </a:extLst>
          </p:cNvPr>
          <p:cNvSpPr>
            <a:spLocks noGrp="1"/>
          </p:cNvSpPr>
          <p:nvPr>
            <p:ph idx="1"/>
          </p:nvPr>
        </p:nvSpPr>
        <p:spPr>
          <a:xfrm>
            <a:off x="313469" y="1895474"/>
            <a:ext cx="8573770" cy="2406649"/>
          </a:xfrm>
        </p:spPr>
        <p:txBody>
          <a:bodyPr/>
          <a:lstStyle/>
          <a:p>
            <a:pPr>
              <a:lnSpc>
                <a:spcPct val="130000"/>
              </a:lnSpc>
            </a:pPr>
            <a:r>
              <a:rPr lang="zh-CN" altLang="en-US" sz="2400">
                <a:solidFill>
                  <a:srgbClr val="034DA0"/>
                </a:solidFill>
              </a:rPr>
              <a:t>抽象概念</a:t>
            </a:r>
            <a:r>
              <a:rPr lang="zh-CN" altLang="en-US" sz="2400"/>
              <a:t>：</a:t>
            </a:r>
            <a:r>
              <a:rPr lang="en-US" altLang="zh-CN" sz="2400"/>
              <a:t>Java</a:t>
            </a:r>
            <a:r>
              <a:rPr lang="zh-CN" altLang="en-US" sz="2400"/>
              <a:t>中的抽象指的是</a:t>
            </a:r>
            <a:r>
              <a:rPr lang="zh-CN" altLang="en-US" sz="2400">
                <a:solidFill>
                  <a:srgbClr val="034DA0"/>
                </a:solidFill>
              </a:rPr>
              <a:t>只有声明</a:t>
            </a:r>
            <a:r>
              <a:rPr lang="zh-CN" altLang="en-US" sz="2400"/>
              <a:t>的意思。</a:t>
            </a:r>
            <a:endParaRPr lang="en-US" altLang="zh-CN" sz="2400"/>
          </a:p>
          <a:p>
            <a:pPr lvl="1">
              <a:lnSpc>
                <a:spcPct val="130000"/>
              </a:lnSpc>
            </a:pPr>
            <a:r>
              <a:rPr lang="zh-CN" altLang="en-US" sz="2400">
                <a:solidFill>
                  <a:srgbClr val="034DA0"/>
                </a:solidFill>
              </a:rPr>
              <a:t>抽象类</a:t>
            </a:r>
            <a:r>
              <a:rPr lang="zh-CN" altLang="en-US" sz="2400"/>
              <a:t>：只有类型声明，无法实例化。</a:t>
            </a:r>
            <a:endParaRPr lang="en-US" altLang="zh-CN" sz="2400"/>
          </a:p>
          <a:p>
            <a:pPr lvl="1">
              <a:lnSpc>
                <a:spcPct val="130000"/>
              </a:lnSpc>
            </a:pPr>
            <a:r>
              <a:rPr lang="zh-CN" altLang="en-US" sz="2400" dirty="0">
                <a:solidFill>
                  <a:srgbClr val="034DA0"/>
                </a:solidFill>
                <a:latin typeface="等线" panose="02010600030101010101" charset="-122"/>
                <a:ea typeface="等线" panose="02010600030101010101" charset="-122"/>
                <a:cs typeface="Times New Roman" panose="02020603050405020304" pitchFamily="18" charset="0"/>
                <a:sym typeface="+mn-ea"/>
              </a:rPr>
              <a:t>抽象方法</a:t>
            </a:r>
            <a:r>
              <a:rPr lang="zh-CN" altLang="en-US" sz="2400" dirty="0">
                <a:latin typeface="等线" panose="02010600030101010101" charset="-122"/>
                <a:ea typeface="等线" panose="02010600030101010101" charset="-122"/>
                <a:cs typeface="Times New Roman" panose="02020603050405020304" pitchFamily="18" charset="0"/>
                <a:sym typeface="+mn-ea"/>
              </a:rPr>
              <a:t>：只有方法声明，没有具体实现。</a:t>
            </a:r>
            <a:endParaRPr lang="en-US" altLang="zh-CN" sz="2400" dirty="0">
              <a:solidFill>
                <a:srgbClr val="000000"/>
              </a:solidFill>
              <a:latin typeface="等线" panose="02010600030101010101" charset="-122"/>
              <a:ea typeface="等线" panose="02010600030101010101" charset="-122"/>
              <a:cs typeface="Times New Roman" panose="02020603050405020304" pitchFamily="18" charset="0"/>
              <a:sym typeface="+mn-ea"/>
            </a:endParaRPr>
          </a:p>
          <a:p>
            <a:pPr marL="0" lvl="1">
              <a:lnSpc>
                <a:spcPct val="130000"/>
              </a:lnSpc>
              <a:spcBef>
                <a:spcPts val="2300"/>
              </a:spcBef>
            </a:pPr>
            <a:r>
              <a:rPr lang="zh-CN" altLang="en-US" sz="2400" dirty="0">
                <a:solidFill>
                  <a:srgbClr val="034DA0"/>
                </a:solidFill>
                <a:latin typeface="等线" panose="02010600030101010101" charset="-122"/>
                <a:ea typeface="等线" panose="02010600030101010101" charset="-122"/>
                <a:cs typeface="Times New Roman" panose="02020603050405020304" pitchFamily="18" charset="0"/>
                <a:sym typeface="+mn-ea"/>
              </a:rPr>
              <a:t>使用方法</a:t>
            </a:r>
            <a:r>
              <a:rPr lang="zh-CN" altLang="en-US" sz="2400" dirty="0">
                <a:solidFill>
                  <a:srgbClr val="000000"/>
                </a:solidFill>
                <a:latin typeface="等线" panose="02010600030101010101" charset="-122"/>
                <a:ea typeface="等线" panose="02010600030101010101" charset="-122"/>
                <a:cs typeface="Times New Roman" panose="02020603050405020304" pitchFamily="18" charset="0"/>
                <a:sym typeface="+mn-ea"/>
              </a:rPr>
              <a:t>：</a:t>
            </a:r>
            <a:r>
              <a:rPr lang="en-US" altLang="zh-CN" sz="2400" dirty="0">
                <a:solidFill>
                  <a:srgbClr val="000000"/>
                </a:solidFill>
                <a:latin typeface="等线" panose="02010600030101010101" charset="-122"/>
                <a:ea typeface="等线" panose="02010600030101010101" charset="-122"/>
                <a:cs typeface="Times New Roman" panose="02020603050405020304" pitchFamily="18" charset="0"/>
                <a:sym typeface="+mn-ea"/>
              </a:rPr>
              <a:t>Java</a:t>
            </a:r>
            <a:r>
              <a:rPr lang="zh-CN" altLang="en-US" sz="2400" dirty="0">
                <a:solidFill>
                  <a:srgbClr val="000000"/>
                </a:solidFill>
                <a:latin typeface="等线" panose="02010600030101010101" charset="-122"/>
                <a:ea typeface="等线" panose="02010600030101010101" charset="-122"/>
                <a:cs typeface="Times New Roman" panose="02020603050405020304" pitchFamily="18" charset="0"/>
                <a:sym typeface="+mn-ea"/>
              </a:rPr>
              <a:t>中抽象类使用</a:t>
            </a:r>
            <a:r>
              <a:rPr lang="en-US" altLang="zh-CN" sz="2400" dirty="0">
                <a:solidFill>
                  <a:schemeClr val="accent2"/>
                </a:solidFill>
                <a:latin typeface="等线" panose="02010600030101010101" charset="-122"/>
                <a:ea typeface="等线" panose="02010600030101010101" charset="-122"/>
                <a:cs typeface="Times New Roman" panose="02020603050405020304" pitchFamily="18" charset="0"/>
                <a:sym typeface="+mn-ea"/>
              </a:rPr>
              <a:t>abstract</a:t>
            </a:r>
            <a:r>
              <a:rPr lang="zh-CN" altLang="en-US" sz="2400" dirty="0">
                <a:solidFill>
                  <a:srgbClr val="000000"/>
                </a:solidFill>
                <a:latin typeface="等线" panose="02010600030101010101" charset="-122"/>
                <a:ea typeface="等线" panose="02010600030101010101" charset="-122"/>
                <a:cs typeface="Times New Roman" panose="02020603050405020304" pitchFamily="18" charset="0"/>
                <a:sym typeface="+mn-ea"/>
              </a:rPr>
              <a:t>修饰符</a:t>
            </a:r>
            <a:endParaRPr lang="zh-CN" altLang="en-US" sz="2400"/>
          </a:p>
        </p:txBody>
      </p:sp>
      <p:sp>
        <p:nvSpPr>
          <p:cNvPr id="7" name="AutoShape 5">
            <a:extLst>
              <a:ext uri="{FF2B5EF4-FFF2-40B4-BE49-F238E27FC236}">
                <a16:creationId xmlns:a16="http://schemas.microsoft.com/office/drawing/2014/main" id="{A622D781-3052-23A5-B98A-DF2AE8E210E1}"/>
              </a:ext>
            </a:extLst>
          </p:cNvPr>
          <p:cNvSpPr/>
          <p:nvPr>
            <p:custDataLst>
              <p:tags r:id="rId4"/>
            </p:custDataLst>
          </p:nvPr>
        </p:nvSpPr>
        <p:spPr>
          <a:xfrm>
            <a:off x="510381" y="4486274"/>
            <a:ext cx="8123237" cy="1762125"/>
          </a:xfrm>
          <a:prstGeom prst="roundRect">
            <a:avLst>
              <a:gd name="adj" fmla="val 6061"/>
            </a:avLst>
          </a:prstGeom>
          <a:noFill/>
          <a:ln w="12700" cap="flat" cmpd="sng">
            <a:solidFill>
              <a:schemeClr val="hlink"/>
            </a:solidFill>
            <a:prstDash val="dash"/>
            <a:headEnd type="none" w="med" len="med"/>
            <a:tailEnd type="none" w="med" len="med"/>
          </a:ln>
        </p:spPr>
        <p:txBody>
          <a:bodyPr wrap="none" anchor="ctr" anchorCtr="0"/>
          <a:lstStyle>
            <a:lvl1pPr marL="469900" indent="-469900" algn="l" rtl="0" eaLnBrk="0" fontAlgn="base" hangingPunct="0">
              <a:spcBef>
                <a:spcPct val="20000"/>
              </a:spcBef>
              <a:spcAft>
                <a:spcPct val="0"/>
              </a:spcAft>
              <a:buClr>
                <a:schemeClr val="accent2"/>
              </a:buClr>
              <a:buFont typeface="Wingdings" panose="05000000000000000000" pitchFamily="2" charset="2"/>
              <a:buChar char="o"/>
              <a:defRPr sz="3000" b="0">
                <a:solidFill>
                  <a:schemeClr val="tx1"/>
                </a:solidFill>
                <a:latin typeface="+mn-lt"/>
                <a:ea typeface="+mn-ea"/>
                <a:cs typeface="+mn-cs"/>
              </a:defRPr>
            </a:lvl1pPr>
            <a:lvl2pPr marL="908050" indent="-436880" algn="l" rtl="0" eaLnBrk="0" fontAlgn="base" hangingPunct="0">
              <a:spcBef>
                <a:spcPct val="20000"/>
              </a:spcBef>
              <a:spcAft>
                <a:spcPct val="0"/>
              </a:spcAft>
              <a:buClr>
                <a:schemeClr val="accent2"/>
              </a:buClr>
              <a:buFont typeface="Wingdings" panose="05000000000000000000" pitchFamily="2" charset="2"/>
              <a:buChar char="n"/>
              <a:defRPr sz="2600">
                <a:solidFill>
                  <a:schemeClr val="tx1"/>
                </a:solidFill>
                <a:latin typeface="Verdana" panose="020B0604030504040204" pitchFamily="34" charset="0"/>
                <a:ea typeface="+mn-ea"/>
              </a:defRPr>
            </a:lvl2pPr>
            <a:lvl3pPr marL="1304925" indent="-395605" algn="l" rtl="0" eaLnBrk="0" fontAlgn="base" hangingPunct="0">
              <a:spcBef>
                <a:spcPct val="20000"/>
              </a:spcBef>
              <a:spcAft>
                <a:spcPct val="0"/>
              </a:spcAft>
              <a:buClr>
                <a:schemeClr val="accent2"/>
              </a:buClr>
              <a:buFont typeface="Wingdings" panose="05000000000000000000" pitchFamily="2" charset="2"/>
              <a:buChar char="o"/>
              <a:defRPr sz="2300">
                <a:solidFill>
                  <a:schemeClr val="tx1"/>
                </a:solidFill>
                <a:latin typeface="Verdana" panose="020B0604030504040204" pitchFamily="34" charset="0"/>
                <a:ea typeface="+mn-ea"/>
              </a:defRPr>
            </a:lvl3pPr>
            <a:lvl4pPr marL="1694180" indent="-387350" algn="l" rtl="0" eaLnBrk="0" fontAlgn="base" hangingPunct="0">
              <a:spcBef>
                <a:spcPct val="20000"/>
              </a:spcBef>
              <a:spcAft>
                <a:spcPct val="0"/>
              </a:spcAft>
              <a:buClr>
                <a:schemeClr val="accent2"/>
              </a:buClr>
              <a:buFont typeface="Wingdings" panose="05000000000000000000" pitchFamily="2" charset="2"/>
              <a:buChar char="n"/>
              <a:defRPr sz="2000">
                <a:solidFill>
                  <a:schemeClr val="tx1"/>
                </a:solidFill>
                <a:latin typeface="Verdana" panose="020B0604030504040204" pitchFamily="34" charset="0"/>
                <a:ea typeface="+mn-ea"/>
              </a:defRPr>
            </a:lvl4pPr>
            <a:lvl5pPr marL="2094230" indent="-398780" algn="l" rtl="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mn-ea"/>
              </a:defRPr>
            </a:lvl5pPr>
          </a:lstStyle>
          <a:p>
            <a:pPr marL="0" lvl="2" indent="0" algn="l" rtl="0" eaLnBrk="1" hangingPunct="1">
              <a:lnSpc>
                <a:spcPct val="125000"/>
              </a:lnSpc>
              <a:spcBef>
                <a:spcPts val="0"/>
              </a:spcBef>
              <a:spcAft>
                <a:spcPct val="0"/>
              </a:spcAft>
              <a:buClr>
                <a:schemeClr val="accent2"/>
              </a:buClr>
              <a:buNone/>
            </a:pPr>
            <a:r>
              <a:rPr lang="en-US" altLang="zh-CN" sz="2200" b="1" dirty="0">
                <a:solidFill>
                  <a:srgbClr val="034DA0"/>
                </a:solidFill>
                <a:effectLst/>
                <a:latin typeface="等线" panose="02010600030101010101" charset="-122"/>
                <a:ea typeface="等线" panose="02010600030101010101" charset="-122"/>
                <a:sym typeface="+mn-ea"/>
              </a:rPr>
              <a:t>public </a:t>
            </a:r>
            <a:r>
              <a:rPr lang="en-US" altLang="zh-CN" sz="2200" b="1" dirty="0">
                <a:solidFill>
                  <a:schemeClr val="accent2"/>
                </a:solidFill>
                <a:effectLst/>
                <a:latin typeface="等线" panose="02010600030101010101" charset="-122"/>
                <a:ea typeface="等线" panose="02010600030101010101" charset="-122"/>
                <a:sym typeface="+mn-ea"/>
              </a:rPr>
              <a:t>abstract </a:t>
            </a:r>
            <a:r>
              <a:rPr lang="en-US" altLang="zh-CN" sz="2200" b="1" dirty="0">
                <a:solidFill>
                  <a:srgbClr val="034DA0"/>
                </a:solidFill>
                <a:effectLst/>
                <a:latin typeface="等线" panose="02010600030101010101" charset="-122"/>
                <a:ea typeface="等线" panose="02010600030101010101" charset="-122"/>
                <a:sym typeface="+mn-ea"/>
              </a:rPr>
              <a:t>class </a:t>
            </a:r>
            <a:r>
              <a:rPr lang="en-US" altLang="zh-CN" sz="2200" b="1" dirty="0">
                <a:solidFill>
                  <a:schemeClr val="tx1"/>
                </a:solidFill>
                <a:effectLst/>
                <a:latin typeface="等线" panose="02010600030101010101" charset="-122"/>
                <a:ea typeface="等线" panose="02010600030101010101" charset="-122"/>
                <a:sym typeface="+mn-ea"/>
              </a:rPr>
              <a:t>Shape {</a:t>
            </a:r>
            <a:r>
              <a:rPr lang="zh-CN" altLang="en-US" sz="2200" b="1" dirty="0">
                <a:solidFill>
                  <a:schemeClr val="tx1"/>
                </a:solidFill>
                <a:effectLst/>
                <a:latin typeface="等线" panose="02010600030101010101" charset="-122"/>
                <a:ea typeface="等线" panose="02010600030101010101" charset="-122"/>
                <a:sym typeface="+mn-ea"/>
              </a:rPr>
              <a:t>              </a:t>
            </a:r>
            <a:r>
              <a:rPr lang="zh-CN" altLang="en-US" sz="2200" b="1" dirty="0">
                <a:latin typeface="等线" panose="02010600030101010101" charset="-122"/>
                <a:ea typeface="等线" panose="02010600030101010101" charset="-122"/>
                <a:sym typeface="+mn-ea"/>
              </a:rPr>
              <a:t>   </a:t>
            </a:r>
            <a:r>
              <a:rPr lang="en-US" altLang="zh-CN" sz="2200" b="1" dirty="0">
                <a:solidFill>
                  <a:schemeClr val="accent6">
                    <a:lumMod val="75000"/>
                  </a:schemeClr>
                </a:solidFill>
                <a:effectLst/>
                <a:latin typeface="等线" panose="02010600030101010101" charset="-122"/>
                <a:ea typeface="等线" panose="02010600030101010101" charset="-122"/>
                <a:sym typeface="+mn-ea"/>
              </a:rPr>
              <a:t>//</a:t>
            </a:r>
            <a:r>
              <a:rPr lang="zh-CN" altLang="en-US" sz="2200" b="1" dirty="0">
                <a:solidFill>
                  <a:schemeClr val="accent6">
                    <a:lumMod val="75000"/>
                  </a:schemeClr>
                </a:solidFill>
                <a:effectLst/>
                <a:latin typeface="等线" panose="02010600030101010101" charset="-122"/>
                <a:ea typeface="等线" panose="02010600030101010101" charset="-122"/>
                <a:sym typeface="+mn-ea"/>
              </a:rPr>
              <a:t>抽象类的声明</a:t>
            </a:r>
            <a:endParaRPr lang="en-US" altLang="zh-CN" sz="2200" b="1" dirty="0">
              <a:solidFill>
                <a:schemeClr val="accent6">
                  <a:lumMod val="75000"/>
                </a:schemeClr>
              </a:solidFill>
              <a:effectLst/>
              <a:latin typeface="等线" panose="02010600030101010101" charset="-122"/>
              <a:ea typeface="等线" panose="02010600030101010101" charset="-122"/>
              <a:sym typeface="+mn-ea"/>
            </a:endParaRPr>
          </a:p>
          <a:p>
            <a:pPr marL="0" lvl="2" indent="457200" eaLnBrk="1" hangingPunct="1">
              <a:lnSpc>
                <a:spcPct val="125000"/>
              </a:lnSpc>
              <a:spcBef>
                <a:spcPts val="0"/>
              </a:spcBef>
              <a:buNone/>
            </a:pPr>
            <a:r>
              <a:rPr lang="en-US" altLang="zh-CN" sz="2200" b="1" dirty="0">
                <a:solidFill>
                  <a:srgbClr val="034DA0"/>
                </a:solidFill>
                <a:latin typeface="等线" panose="02010600030101010101" charset="-122"/>
                <a:ea typeface="等线" panose="02010600030101010101" charset="-122"/>
                <a:sym typeface="+mn-ea"/>
              </a:rPr>
              <a:t>public</a:t>
            </a:r>
            <a:r>
              <a:rPr lang="en-US" altLang="zh-CN" sz="2200" b="1" dirty="0">
                <a:solidFill>
                  <a:srgbClr val="034DA0"/>
                </a:solidFill>
                <a:effectLst/>
                <a:latin typeface="等线" panose="02010600030101010101" charset="-122"/>
                <a:ea typeface="等线" panose="02010600030101010101" charset="-122"/>
                <a:sym typeface="+mn-ea"/>
              </a:rPr>
              <a:t> </a:t>
            </a:r>
            <a:r>
              <a:rPr lang="en-US" altLang="zh-CN" sz="2200" b="1" dirty="0">
                <a:solidFill>
                  <a:schemeClr val="tx1"/>
                </a:solidFill>
                <a:effectLst/>
                <a:latin typeface="等线" panose="02010600030101010101" charset="-122"/>
                <a:ea typeface="等线" panose="02010600030101010101" charset="-122"/>
                <a:sym typeface="+mn-ea"/>
              </a:rPr>
              <a:t>Point itsAnchorPoint</a:t>
            </a:r>
            <a:r>
              <a:rPr lang="en-US" altLang="zh-CN" sz="2200" b="1" dirty="0">
                <a:latin typeface="等线" panose="02010600030101010101" charset="-122"/>
                <a:ea typeface="等线" panose="02010600030101010101" charset="-122"/>
                <a:sym typeface="+mn-ea"/>
              </a:rPr>
              <a:t>;	</a:t>
            </a:r>
            <a:endParaRPr lang="zh-CN" altLang="en-US" sz="2200" b="1" dirty="0">
              <a:solidFill>
                <a:srgbClr val="C00000"/>
              </a:solidFill>
              <a:effectLst/>
              <a:latin typeface="等线" panose="02010600030101010101" charset="-122"/>
              <a:ea typeface="等线" panose="02010600030101010101" charset="-122"/>
              <a:sym typeface="+mn-ea"/>
            </a:endParaRPr>
          </a:p>
          <a:p>
            <a:pPr marL="0" lvl="2" indent="457200" eaLnBrk="1" hangingPunct="1">
              <a:lnSpc>
                <a:spcPct val="125000"/>
              </a:lnSpc>
              <a:spcBef>
                <a:spcPts val="0"/>
              </a:spcBef>
              <a:buNone/>
            </a:pPr>
            <a:r>
              <a:rPr lang="en-US" altLang="zh-CN" sz="2200" b="1" dirty="0">
                <a:solidFill>
                  <a:srgbClr val="034DA0"/>
                </a:solidFill>
                <a:effectLst/>
                <a:latin typeface="等线" panose="02010600030101010101" charset="-122"/>
                <a:ea typeface="等线" panose="02010600030101010101" charset="-122"/>
                <a:sym typeface="+mn-ea"/>
              </a:rPr>
              <a:t>public </a:t>
            </a:r>
            <a:r>
              <a:rPr lang="en-US" altLang="zh-CN" sz="2200" b="1" dirty="0">
                <a:solidFill>
                  <a:schemeClr val="accent2"/>
                </a:solidFill>
                <a:effectLst/>
                <a:latin typeface="等线" panose="02010600030101010101" charset="-122"/>
                <a:ea typeface="等线" panose="02010600030101010101" charset="-122"/>
                <a:sym typeface="+mn-ea"/>
              </a:rPr>
              <a:t>abstract</a:t>
            </a:r>
            <a:r>
              <a:rPr lang="en-US" altLang="zh-CN" sz="2200" b="1" dirty="0">
                <a:solidFill>
                  <a:srgbClr val="034DA0"/>
                </a:solidFill>
                <a:effectLst/>
                <a:latin typeface="等线" panose="02010600030101010101" charset="-122"/>
                <a:ea typeface="等线" panose="02010600030101010101" charset="-122"/>
                <a:sym typeface="+mn-ea"/>
              </a:rPr>
              <a:t> </a:t>
            </a:r>
            <a:r>
              <a:rPr lang="en-US" altLang="zh-CN" sz="2200" b="1" dirty="0">
                <a:solidFill>
                  <a:schemeClr val="tx1"/>
                </a:solidFill>
                <a:effectLst/>
                <a:latin typeface="等线" panose="02010600030101010101" charset="-122"/>
                <a:ea typeface="等线" panose="02010600030101010101" charset="-122"/>
                <a:sym typeface="+mn-ea"/>
              </a:rPr>
              <a:t>void draw(int</a:t>
            </a:r>
            <a:r>
              <a:rPr lang="zh-CN" altLang="en-US" sz="2200" b="1" dirty="0">
                <a:solidFill>
                  <a:schemeClr val="tx1"/>
                </a:solidFill>
                <a:effectLst/>
                <a:latin typeface="等线" panose="02010600030101010101" charset="-122"/>
                <a:ea typeface="等线" panose="02010600030101010101" charset="-122"/>
                <a:sym typeface="+mn-ea"/>
              </a:rPr>
              <a:t> </a:t>
            </a:r>
            <a:r>
              <a:rPr lang="en-US" altLang="zh-CN" sz="2200" b="1" dirty="0">
                <a:solidFill>
                  <a:schemeClr val="tx1"/>
                </a:solidFill>
                <a:effectLst/>
                <a:latin typeface="等线" panose="02010600030101010101" charset="-122"/>
                <a:ea typeface="等线" panose="02010600030101010101" charset="-122"/>
                <a:sym typeface="+mn-ea"/>
              </a:rPr>
              <a:t>a);</a:t>
            </a:r>
            <a:r>
              <a:rPr lang="zh-CN" altLang="en-US" sz="2200" b="1" dirty="0">
                <a:solidFill>
                  <a:schemeClr val="tx1"/>
                </a:solidFill>
                <a:effectLst/>
                <a:latin typeface="等线" panose="02010600030101010101" charset="-122"/>
                <a:ea typeface="等线" panose="02010600030101010101" charset="-122"/>
                <a:sym typeface="+mn-ea"/>
              </a:rPr>
              <a:t>  </a:t>
            </a:r>
            <a:r>
              <a:rPr lang="zh-CN" altLang="en-US" sz="2200" b="1" dirty="0">
                <a:latin typeface="等线" panose="02010600030101010101" charset="-122"/>
                <a:ea typeface="等线" panose="02010600030101010101" charset="-122"/>
                <a:sym typeface="+mn-ea"/>
              </a:rPr>
              <a:t>  </a:t>
            </a:r>
            <a:r>
              <a:rPr lang="en-US" altLang="zh-CN" sz="2200" b="1" dirty="0">
                <a:solidFill>
                  <a:schemeClr val="accent6">
                    <a:lumMod val="75000"/>
                  </a:schemeClr>
                </a:solidFill>
                <a:latin typeface="等线" panose="02010600030101010101" charset="-122"/>
                <a:ea typeface="等线" panose="02010600030101010101" charset="-122"/>
                <a:sym typeface="+mn-ea"/>
              </a:rPr>
              <a:t>//</a:t>
            </a:r>
            <a:r>
              <a:rPr lang="zh-CN" altLang="en-US" sz="2200" b="1" dirty="0">
                <a:solidFill>
                  <a:schemeClr val="accent6">
                    <a:lumMod val="75000"/>
                  </a:schemeClr>
                </a:solidFill>
                <a:latin typeface="等线" panose="02010600030101010101" charset="-122"/>
                <a:ea typeface="等线" panose="02010600030101010101" charset="-122"/>
                <a:sym typeface="+mn-ea"/>
              </a:rPr>
              <a:t>抽象方法（不能私有）</a:t>
            </a:r>
            <a:endParaRPr lang="en-US" altLang="zh-CN" sz="2200" b="1" dirty="0">
              <a:solidFill>
                <a:schemeClr val="tx1"/>
              </a:solidFill>
              <a:effectLst/>
              <a:latin typeface="等线" panose="02010600030101010101" charset="-122"/>
              <a:ea typeface="等线" panose="02010600030101010101" charset="-122"/>
              <a:sym typeface="+mn-ea"/>
            </a:endParaRPr>
          </a:p>
          <a:p>
            <a:pPr marL="0" lvl="2" indent="0" algn="l" rtl="0" eaLnBrk="1" hangingPunct="1">
              <a:lnSpc>
                <a:spcPct val="125000"/>
              </a:lnSpc>
              <a:spcBef>
                <a:spcPts val="0"/>
              </a:spcBef>
              <a:spcAft>
                <a:spcPct val="0"/>
              </a:spcAft>
              <a:buClr>
                <a:schemeClr val="accent2"/>
              </a:buClr>
              <a:buNone/>
            </a:pPr>
            <a:r>
              <a:rPr lang="en-US" altLang="zh-CN" sz="2200" b="1" dirty="0">
                <a:solidFill>
                  <a:schemeClr val="tx1"/>
                </a:solidFill>
                <a:effectLst/>
                <a:latin typeface="等线" panose="02010600030101010101" charset="-122"/>
                <a:ea typeface="等线" panose="02010600030101010101" charset="-122"/>
                <a:sym typeface="+mn-ea"/>
              </a:rPr>
              <a:t>}</a:t>
            </a:r>
          </a:p>
        </p:txBody>
      </p:sp>
      <p:sp>
        <p:nvSpPr>
          <p:cNvPr id="12" name="内容占位符 1">
            <a:extLst>
              <a:ext uri="{FF2B5EF4-FFF2-40B4-BE49-F238E27FC236}">
                <a16:creationId xmlns:a16="http://schemas.microsoft.com/office/drawing/2014/main" id="{6C105582-9931-2016-95F8-9271228EF57F}"/>
              </a:ext>
            </a:extLst>
          </p:cNvPr>
          <p:cNvSpPr txBox="1">
            <a:spLocks/>
          </p:cNvSpPr>
          <p:nvPr/>
        </p:nvSpPr>
        <p:spPr>
          <a:xfrm>
            <a:off x="303530" y="1228090"/>
            <a:ext cx="8490585" cy="578173"/>
          </a:xfrm>
          <a:prstGeom prst="rect">
            <a:avLst/>
          </a:prstGeom>
        </p:spPr>
        <p:txBody>
          <a:bodyPr vert="horz" lIns="90000" tIns="46800" rIns="90000" bIns="46800" rtlCol="0">
            <a:spAutoFit/>
          </a:bodyPr>
          <a:lstStyle>
            <a:lvl1pPr marL="228600" indent="-228600" algn="l" defTabSz="914400" rtl="0" eaLnBrk="1" latinLnBrk="0" hangingPunct="1">
              <a:lnSpc>
                <a:spcPct val="150000"/>
              </a:lnSpc>
              <a:spcBef>
                <a:spcPts val="1000"/>
              </a:spcBef>
              <a:buClr>
                <a:srgbClr val="034EA2"/>
              </a:buClr>
              <a:buFont typeface="Arial" panose="020B0604020202020204" pitchFamily="34" charset="0"/>
              <a:buChar char="•"/>
              <a:defRPr sz="3200" b="1"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Clr>
                <a:srgbClr val="034EA2"/>
              </a:buClr>
              <a:buFont typeface="Arial" panose="020B0604020202020204" pitchFamily="34" charset="0"/>
              <a:buChar char="•"/>
              <a:defRPr sz="2800" b="1"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Clr>
                <a:srgbClr val="034EA2"/>
              </a:buClr>
              <a:buFont typeface="Arial" panose="020B0604020202020204" pitchFamily="34" charset="0"/>
              <a:buChar char="•"/>
              <a:defRPr sz="24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Font typeface="Arial" panose="020B0604020202020204" pitchFamily="34" charset="0"/>
              <a:buNone/>
            </a:pPr>
            <a:r>
              <a:rPr lang="zh-CN" altLang="en-US" sz="2800">
                <a:solidFill>
                  <a:srgbClr val="034DA0"/>
                </a:solidFill>
              </a:rPr>
              <a:t>抽象类（</a:t>
            </a:r>
            <a:r>
              <a:rPr lang="en-US" altLang="zh-CN" sz="2800">
                <a:solidFill>
                  <a:srgbClr val="034DA0"/>
                </a:solidFill>
              </a:rPr>
              <a:t>Abstract</a:t>
            </a:r>
            <a:r>
              <a:rPr lang="zh-CN" altLang="en-US" sz="2800">
                <a:solidFill>
                  <a:srgbClr val="034DA0"/>
                </a:solidFill>
              </a:rPr>
              <a:t> </a:t>
            </a:r>
            <a:r>
              <a:rPr lang="en-US" altLang="zh-CN" sz="2800">
                <a:solidFill>
                  <a:srgbClr val="034DA0"/>
                </a:solidFill>
              </a:rPr>
              <a:t>Class</a:t>
            </a:r>
            <a:r>
              <a:rPr lang="zh-CN" altLang="en-US" sz="2800">
                <a:solidFill>
                  <a:srgbClr val="034DA0"/>
                </a:solidFill>
              </a:rPr>
              <a:t>）</a:t>
            </a:r>
          </a:p>
        </p:txBody>
      </p:sp>
      <p:sp>
        <p:nvSpPr>
          <p:cNvPr id="13" name="文本框 12">
            <a:extLst>
              <a:ext uri="{FF2B5EF4-FFF2-40B4-BE49-F238E27FC236}">
                <a16:creationId xmlns:a16="http://schemas.microsoft.com/office/drawing/2014/main" id="{316A4861-D1B8-891A-0E26-D0D957F8DD76}"/>
              </a:ext>
            </a:extLst>
          </p:cNvPr>
          <p:cNvSpPr txBox="1"/>
          <p:nvPr/>
        </p:nvSpPr>
        <p:spPr>
          <a:xfrm>
            <a:off x="5345906" y="4974549"/>
            <a:ext cx="2243137" cy="430887"/>
          </a:xfrm>
          <a:prstGeom prst="rect">
            <a:avLst/>
          </a:prstGeom>
          <a:noFill/>
        </p:spPr>
        <p:txBody>
          <a:bodyPr wrap="square">
            <a:spAutoFit/>
          </a:bodyPr>
          <a:lstStyle/>
          <a:p>
            <a:r>
              <a:rPr kumimoji="0" lang="en-US" altLang="zh-CN" sz="2200" b="1" i="0" u="none" strike="noStrike" kern="1200" cap="none" spc="0" normalizeH="0" baseline="0" noProof="0" dirty="0">
                <a:ln>
                  <a:noFill/>
                </a:ln>
                <a:solidFill>
                  <a:srgbClr val="C00000"/>
                </a:solidFill>
                <a:effectLst/>
                <a:uLnTx/>
                <a:uFillTx/>
                <a:latin typeface="等线" panose="02010600030101010101" charset="-122"/>
                <a:ea typeface="等线" panose="02010600030101010101" charset="-122"/>
                <a:cs typeface="+mn-cs"/>
                <a:sym typeface="+mn-ea"/>
              </a:rPr>
              <a:t>//</a:t>
            </a:r>
            <a:r>
              <a:rPr kumimoji="0" lang="zh-CN" altLang="en-US" sz="2200" b="1" i="0" u="none" strike="noStrike" kern="1200" cap="none" spc="0" normalizeH="0" baseline="0" noProof="0" dirty="0">
                <a:ln>
                  <a:noFill/>
                </a:ln>
                <a:solidFill>
                  <a:srgbClr val="C00000"/>
                </a:solidFill>
                <a:effectLst/>
                <a:uLnTx/>
                <a:uFillTx/>
                <a:latin typeface="等线" panose="02010600030101010101" charset="-122"/>
                <a:ea typeface="等线" panose="02010600030101010101" charset="-122"/>
                <a:cs typeface="+mn-cs"/>
                <a:sym typeface="+mn-ea"/>
              </a:rPr>
              <a:t>没有抽象属性</a:t>
            </a:r>
            <a:endParaRPr lang="zh-CN" altLang="en-US"/>
          </a:p>
        </p:txBody>
      </p:sp>
    </p:spTree>
    <p:extLst>
      <p:ext uri="{BB962C8B-B14F-4D97-AF65-F5344CB8AC3E}">
        <p14:creationId xmlns:p14="http://schemas.microsoft.com/office/powerpoint/2010/main" val="3867173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3" grpId="0"/>
    </p:bld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内容占位符 7"/>
          <p:cNvSpPr>
            <a:spLocks noGrp="1"/>
          </p:cNvSpPr>
          <p:nvPr>
            <p:ph idx="1"/>
          </p:nvPr>
        </p:nvSpPr>
        <p:spPr/>
        <p:txBody>
          <a:bodyPr/>
          <a:lstStyle/>
          <a:p>
            <a:pPr>
              <a:lnSpc>
                <a:spcPct val="90000"/>
              </a:lnSpc>
            </a:pPr>
            <a:r>
              <a:rPr lang="zh-CN" altLang="en-US" sz="2800">
                <a:solidFill>
                  <a:srgbClr val="034DA0"/>
                </a:solidFill>
                <a:effectLst/>
              </a:rPr>
              <a:t>抽象类（</a:t>
            </a:r>
            <a:r>
              <a:rPr lang="en-US" altLang="zh-CN" sz="2800">
                <a:solidFill>
                  <a:srgbClr val="034DA0"/>
                </a:solidFill>
                <a:effectLst/>
                <a:sym typeface="+mn-ea"/>
              </a:rPr>
              <a:t>abstract class</a:t>
            </a:r>
            <a:r>
              <a:rPr lang="zh-CN" altLang="en-US" sz="2800">
                <a:solidFill>
                  <a:srgbClr val="034DA0"/>
                </a:solidFill>
                <a:effectLst/>
              </a:rPr>
              <a:t>）</a:t>
            </a:r>
            <a:endParaRPr lang="zh-CN" altLang="en-US" sz="2800">
              <a:solidFill>
                <a:srgbClr val="034DA0"/>
              </a:solidFill>
            </a:endParaRPr>
          </a:p>
          <a:p>
            <a:pPr>
              <a:lnSpc>
                <a:spcPct val="130000"/>
              </a:lnSpc>
            </a:pPr>
            <a:r>
              <a:rPr lang="en-US" altLang="zh-CN" sz="2400"/>
              <a:t>UML</a:t>
            </a:r>
            <a:r>
              <a:rPr lang="zh-CN" altLang="en-US" sz="2400"/>
              <a:t>有两种方式标注一个类是抽象的：</a:t>
            </a:r>
            <a:r>
              <a:rPr lang="zh-CN" altLang="en-US" sz="2400">
                <a:solidFill>
                  <a:srgbClr val="034DA0"/>
                </a:solidFill>
              </a:rPr>
              <a:t>类名使用斜体</a:t>
            </a:r>
            <a:r>
              <a:rPr lang="zh-CN" altLang="en-US" sz="2400"/>
              <a:t>、</a:t>
            </a:r>
            <a:r>
              <a:rPr lang="zh-CN" altLang="en-US" sz="2400">
                <a:solidFill>
                  <a:srgbClr val="034DA0"/>
                </a:solidFill>
              </a:rPr>
              <a:t>使用 {abstract} 标记</a:t>
            </a:r>
          </a:p>
          <a:p>
            <a:pPr marL="0" lvl="1">
              <a:lnSpc>
                <a:spcPct val="130000"/>
              </a:lnSpc>
            </a:pPr>
            <a:r>
              <a:rPr lang="en-US" altLang="zh-CN" sz="2400" dirty="0">
                <a:solidFill>
                  <a:srgbClr val="000000"/>
                </a:solidFill>
                <a:latin typeface="等线" panose="02010600030101010101" charset="-122"/>
                <a:ea typeface="等线" panose="02010600030101010101" charset="-122"/>
                <a:cs typeface="Times New Roman" panose="02020603050405020304" pitchFamily="18" charset="0"/>
                <a:sym typeface="+mn-ea"/>
              </a:rPr>
              <a:t>Java</a:t>
            </a:r>
            <a:r>
              <a:rPr lang="zh-CN" altLang="en-US" sz="2400" dirty="0">
                <a:solidFill>
                  <a:srgbClr val="000000"/>
                </a:solidFill>
                <a:latin typeface="等线" panose="02010600030101010101" charset="-122"/>
                <a:ea typeface="等线" panose="02010600030101010101" charset="-122"/>
                <a:cs typeface="Times New Roman" panose="02020603050405020304" pitchFamily="18" charset="0"/>
                <a:sym typeface="+mn-ea"/>
              </a:rPr>
              <a:t>中抽象类使用</a:t>
            </a:r>
            <a:r>
              <a:rPr lang="en-US" altLang="zh-CN" sz="2400" dirty="0">
                <a:solidFill>
                  <a:srgbClr val="000000"/>
                </a:solidFill>
                <a:latin typeface="等线" panose="02010600030101010101" charset="-122"/>
                <a:ea typeface="等线" panose="02010600030101010101" charset="-122"/>
                <a:cs typeface="Times New Roman" panose="02020603050405020304" pitchFamily="18" charset="0"/>
                <a:sym typeface="+mn-ea"/>
              </a:rPr>
              <a:t>abstract</a:t>
            </a:r>
            <a:r>
              <a:rPr lang="zh-CN" altLang="en-US" sz="2400" dirty="0">
                <a:solidFill>
                  <a:srgbClr val="000000"/>
                </a:solidFill>
                <a:latin typeface="等线" panose="02010600030101010101" charset="-122"/>
                <a:ea typeface="等线" panose="02010600030101010101" charset="-122"/>
                <a:cs typeface="Times New Roman" panose="02020603050405020304" pitchFamily="18" charset="0"/>
                <a:sym typeface="+mn-ea"/>
              </a:rPr>
              <a:t>修饰符</a:t>
            </a:r>
            <a:endParaRPr lang="zh-CN" altLang="en-US" sz="2400" b="1" dirty="0">
              <a:solidFill>
                <a:srgbClr val="000000"/>
              </a:solidFill>
              <a:latin typeface="等线" panose="02010600030101010101" charset="-122"/>
              <a:ea typeface="等线" panose="02010600030101010101" charset="-122"/>
              <a:cs typeface="Times New Roman" panose="02020603050405020304" pitchFamily="18" charset="0"/>
              <a:sym typeface="+mn-ea"/>
            </a:endParaRPr>
          </a:p>
          <a:p>
            <a:pPr>
              <a:lnSpc>
                <a:spcPct val="130000"/>
              </a:lnSpc>
            </a:pPr>
            <a:endParaRPr lang="zh-CN" altLang="en-US" sz="2400"/>
          </a:p>
          <a:p>
            <a:endParaRPr lang="en-US" altLang="zh-CN" sz="2000"/>
          </a:p>
        </p:txBody>
      </p:sp>
      <p:sp>
        <p:nvSpPr>
          <p:cNvPr id="9" name="标题 8"/>
          <p:cNvSpPr>
            <a:spLocks noGrp="1"/>
          </p:cNvSpPr>
          <p:nvPr>
            <p:ph type="title"/>
          </p:nvPr>
        </p:nvSpPr>
        <p:spPr/>
        <p:txBody>
          <a:bodyPr/>
          <a:lstStyle/>
          <a:p>
            <a:r>
              <a:rPr lang="en-US" altLang="zh-CN"/>
              <a:t>2.6.1 </a:t>
            </a:r>
            <a:r>
              <a:rPr lang="zh-CN" altLang="en-US"/>
              <a:t>抽象类</a:t>
            </a:r>
            <a:r>
              <a:rPr lang="en-US" altLang="zh-CN"/>
              <a:t> </a:t>
            </a:r>
            <a:r>
              <a:rPr lang="en-US" altLang="zh-CN" sz="2400"/>
              <a:t>1/5</a:t>
            </a:r>
          </a:p>
        </p:txBody>
      </p:sp>
      <p:pic>
        <p:nvPicPr>
          <p:cNvPr id="2" name="图片 1"/>
          <p:cNvPicPr>
            <a:picLocks noChangeAspect="1"/>
          </p:cNvPicPr>
          <p:nvPr>
            <p:custDataLst>
              <p:tags r:id="rId1"/>
            </p:custDataLst>
          </p:nvPr>
        </p:nvPicPr>
        <p:blipFill>
          <a:blip r:embed="rId7"/>
          <a:srcRect r="71338"/>
          <a:stretch>
            <a:fillRect/>
          </a:stretch>
        </p:blipFill>
        <p:spPr>
          <a:xfrm>
            <a:off x="6383655" y="2825750"/>
            <a:ext cx="1898650" cy="3070225"/>
          </a:xfrm>
          <a:prstGeom prst="rect">
            <a:avLst/>
          </a:prstGeom>
          <a:noFill/>
          <a:ln w="9525">
            <a:noFill/>
          </a:ln>
        </p:spPr>
      </p:pic>
      <p:sp>
        <p:nvSpPr>
          <p:cNvPr id="134149" name="AutoShape 5"/>
          <p:cNvSpPr/>
          <p:nvPr>
            <p:custDataLst>
              <p:tags r:id="rId2"/>
            </p:custDataLst>
          </p:nvPr>
        </p:nvSpPr>
        <p:spPr>
          <a:xfrm>
            <a:off x="804545" y="3528695"/>
            <a:ext cx="4711065" cy="2147570"/>
          </a:xfrm>
          <a:prstGeom prst="roundRect">
            <a:avLst>
              <a:gd name="adj" fmla="val 6061"/>
            </a:avLst>
          </a:prstGeom>
          <a:noFill/>
          <a:ln w="12700" cap="flat" cmpd="sng">
            <a:solidFill>
              <a:schemeClr val="hlink"/>
            </a:solidFill>
            <a:prstDash val="dash"/>
            <a:headEnd type="none" w="med" len="med"/>
            <a:tailEnd type="none" w="med" len="med"/>
          </a:ln>
        </p:spPr>
        <p:txBody>
          <a:bodyPr wrap="none" anchor="ctr" anchorCtr="0"/>
          <a:lstStyle>
            <a:lvl1pPr marL="469900" indent="-469900" algn="l" rtl="0" eaLnBrk="0" fontAlgn="base" hangingPunct="0">
              <a:spcBef>
                <a:spcPct val="20000"/>
              </a:spcBef>
              <a:spcAft>
                <a:spcPct val="0"/>
              </a:spcAft>
              <a:buClr>
                <a:schemeClr val="accent2"/>
              </a:buClr>
              <a:buFont typeface="Wingdings" panose="05000000000000000000" pitchFamily="2" charset="2"/>
              <a:buChar char="o"/>
              <a:defRPr sz="3000" b="0">
                <a:solidFill>
                  <a:schemeClr val="tx1"/>
                </a:solidFill>
                <a:latin typeface="+mn-lt"/>
                <a:ea typeface="+mn-ea"/>
                <a:cs typeface="+mn-cs"/>
              </a:defRPr>
            </a:lvl1pPr>
            <a:lvl2pPr marL="908050" indent="-436880" algn="l" rtl="0" eaLnBrk="0" fontAlgn="base" hangingPunct="0">
              <a:spcBef>
                <a:spcPct val="20000"/>
              </a:spcBef>
              <a:spcAft>
                <a:spcPct val="0"/>
              </a:spcAft>
              <a:buClr>
                <a:schemeClr val="accent2"/>
              </a:buClr>
              <a:buFont typeface="Wingdings" panose="05000000000000000000" pitchFamily="2" charset="2"/>
              <a:buChar char="n"/>
              <a:defRPr sz="2600">
                <a:solidFill>
                  <a:schemeClr val="tx1"/>
                </a:solidFill>
                <a:latin typeface="Verdana" panose="020B0604030504040204" pitchFamily="34" charset="0"/>
                <a:ea typeface="+mn-ea"/>
              </a:defRPr>
            </a:lvl2pPr>
            <a:lvl3pPr marL="1304925" indent="-395605" algn="l" rtl="0" eaLnBrk="0" fontAlgn="base" hangingPunct="0">
              <a:spcBef>
                <a:spcPct val="20000"/>
              </a:spcBef>
              <a:spcAft>
                <a:spcPct val="0"/>
              </a:spcAft>
              <a:buClr>
                <a:schemeClr val="accent2"/>
              </a:buClr>
              <a:buFont typeface="Wingdings" panose="05000000000000000000" pitchFamily="2" charset="2"/>
              <a:buChar char="o"/>
              <a:defRPr sz="2300">
                <a:solidFill>
                  <a:schemeClr val="tx1"/>
                </a:solidFill>
                <a:latin typeface="Verdana" panose="020B0604030504040204" pitchFamily="34" charset="0"/>
                <a:ea typeface="+mn-ea"/>
              </a:defRPr>
            </a:lvl3pPr>
            <a:lvl4pPr marL="1694180" indent="-387350" algn="l" rtl="0" eaLnBrk="0" fontAlgn="base" hangingPunct="0">
              <a:spcBef>
                <a:spcPct val="20000"/>
              </a:spcBef>
              <a:spcAft>
                <a:spcPct val="0"/>
              </a:spcAft>
              <a:buClr>
                <a:schemeClr val="accent2"/>
              </a:buClr>
              <a:buFont typeface="Wingdings" panose="05000000000000000000" pitchFamily="2" charset="2"/>
              <a:buChar char="n"/>
              <a:defRPr sz="2000">
                <a:solidFill>
                  <a:schemeClr val="tx1"/>
                </a:solidFill>
                <a:latin typeface="Verdana" panose="020B0604030504040204" pitchFamily="34" charset="0"/>
                <a:ea typeface="+mn-ea"/>
              </a:defRPr>
            </a:lvl4pPr>
            <a:lvl5pPr marL="2094230" indent="-398780" algn="l" rtl="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mn-ea"/>
              </a:defRPr>
            </a:lvl5pPr>
          </a:lstStyle>
          <a:p>
            <a:pPr marL="0" lvl="2" indent="0" algn="l" rtl="0" eaLnBrk="1" hangingPunct="1">
              <a:lnSpc>
                <a:spcPct val="125000"/>
              </a:lnSpc>
              <a:spcBef>
                <a:spcPts val="0"/>
              </a:spcBef>
              <a:spcAft>
                <a:spcPct val="0"/>
              </a:spcAft>
              <a:buClr>
                <a:schemeClr val="accent2"/>
              </a:buClr>
              <a:buNone/>
            </a:pPr>
            <a:r>
              <a:rPr lang="en-US" altLang="zh-CN" sz="2200" b="1" dirty="0">
                <a:solidFill>
                  <a:srgbClr val="034DA0"/>
                </a:solidFill>
                <a:effectLst/>
                <a:latin typeface="等线" panose="02010600030101010101" charset="-122"/>
                <a:ea typeface="等线" panose="02010600030101010101" charset="-122"/>
                <a:sym typeface="+mn-ea"/>
              </a:rPr>
              <a:t>public </a:t>
            </a:r>
            <a:r>
              <a:rPr lang="en-US" altLang="zh-CN" sz="2200" b="1" dirty="0">
                <a:solidFill>
                  <a:schemeClr val="accent2"/>
                </a:solidFill>
                <a:effectLst/>
                <a:latin typeface="等线" panose="02010600030101010101" charset="-122"/>
                <a:ea typeface="等线" panose="02010600030101010101" charset="-122"/>
                <a:sym typeface="+mn-ea"/>
              </a:rPr>
              <a:t>abstract </a:t>
            </a:r>
            <a:r>
              <a:rPr lang="en-US" altLang="zh-CN" sz="2200" b="1" dirty="0">
                <a:solidFill>
                  <a:srgbClr val="034DA0"/>
                </a:solidFill>
                <a:effectLst/>
                <a:latin typeface="等线" panose="02010600030101010101" charset="-122"/>
                <a:ea typeface="等线" panose="02010600030101010101" charset="-122"/>
                <a:sym typeface="+mn-ea"/>
              </a:rPr>
              <a:t>class </a:t>
            </a:r>
            <a:r>
              <a:rPr lang="en-US" altLang="zh-CN" sz="2200" b="1" dirty="0">
                <a:solidFill>
                  <a:schemeClr val="tx1"/>
                </a:solidFill>
                <a:effectLst/>
                <a:latin typeface="等线" panose="02010600030101010101" charset="-122"/>
                <a:ea typeface="等线" panose="02010600030101010101" charset="-122"/>
                <a:sym typeface="+mn-ea"/>
              </a:rPr>
              <a:t>Shape {</a:t>
            </a:r>
          </a:p>
          <a:p>
            <a:pPr marL="0" lvl="2" indent="457200" algn="l" rtl="0" eaLnBrk="1" hangingPunct="1">
              <a:lnSpc>
                <a:spcPct val="125000"/>
              </a:lnSpc>
              <a:spcBef>
                <a:spcPts val="0"/>
              </a:spcBef>
              <a:spcAft>
                <a:spcPct val="0"/>
              </a:spcAft>
              <a:buClr>
                <a:schemeClr val="accent2"/>
              </a:buClr>
              <a:buNone/>
            </a:pPr>
            <a:r>
              <a:rPr lang="en-US" altLang="zh-CN" sz="2200" b="1" dirty="0">
                <a:solidFill>
                  <a:srgbClr val="034DA0"/>
                </a:solidFill>
                <a:effectLst/>
                <a:latin typeface="等线" panose="02010600030101010101" charset="-122"/>
                <a:ea typeface="等线" panose="02010600030101010101" charset="-122"/>
                <a:sym typeface="+mn-ea"/>
              </a:rPr>
              <a:t>private </a:t>
            </a:r>
            <a:r>
              <a:rPr lang="en-US" altLang="zh-CN" sz="2200" b="1" dirty="0">
                <a:solidFill>
                  <a:schemeClr val="tx1"/>
                </a:solidFill>
                <a:effectLst/>
                <a:latin typeface="等线" panose="02010600030101010101" charset="-122"/>
                <a:ea typeface="等线" panose="02010600030101010101" charset="-122"/>
                <a:sym typeface="+mn-ea"/>
              </a:rPr>
              <a:t>Point itsAnchorPoint</a:t>
            </a:r>
            <a:r>
              <a:rPr lang="zh-CN" altLang="en-US" sz="2200" b="1" dirty="0">
                <a:solidFill>
                  <a:schemeClr val="tx1"/>
                </a:solidFill>
                <a:effectLst/>
                <a:latin typeface="等线" panose="02010600030101010101" charset="-122"/>
                <a:ea typeface="等线" panose="02010600030101010101" charset="-122"/>
                <a:sym typeface="+mn-ea"/>
              </a:rPr>
              <a:t>；</a:t>
            </a:r>
          </a:p>
          <a:p>
            <a:pPr marL="0" lvl="2" indent="457200" algn="l" rtl="0" eaLnBrk="1" hangingPunct="1">
              <a:lnSpc>
                <a:spcPct val="125000"/>
              </a:lnSpc>
              <a:spcBef>
                <a:spcPts val="0"/>
              </a:spcBef>
              <a:spcAft>
                <a:spcPct val="0"/>
              </a:spcAft>
              <a:buClr>
                <a:schemeClr val="accent2"/>
              </a:buClr>
              <a:buNone/>
            </a:pPr>
            <a:r>
              <a:rPr lang="en-US" altLang="zh-CN" sz="2200" b="1" dirty="0">
                <a:solidFill>
                  <a:srgbClr val="034DA0"/>
                </a:solidFill>
                <a:effectLst/>
                <a:latin typeface="等线" panose="02010600030101010101" charset="-122"/>
                <a:ea typeface="等线" panose="02010600030101010101" charset="-122"/>
                <a:sym typeface="+mn-ea"/>
              </a:rPr>
              <a:t>public abstract </a:t>
            </a:r>
            <a:r>
              <a:rPr lang="en-US" altLang="zh-CN" sz="2200" b="1" dirty="0">
                <a:solidFill>
                  <a:schemeClr val="tx1"/>
                </a:solidFill>
                <a:effectLst/>
                <a:latin typeface="等线" panose="02010600030101010101" charset="-122"/>
                <a:ea typeface="等线" panose="02010600030101010101" charset="-122"/>
                <a:sym typeface="+mn-ea"/>
              </a:rPr>
              <a:t>void draw();</a:t>
            </a:r>
          </a:p>
          <a:p>
            <a:pPr marL="0" lvl="2" indent="0" algn="l" rtl="0" eaLnBrk="1" hangingPunct="1">
              <a:lnSpc>
                <a:spcPct val="125000"/>
              </a:lnSpc>
              <a:spcBef>
                <a:spcPts val="0"/>
              </a:spcBef>
              <a:spcAft>
                <a:spcPct val="0"/>
              </a:spcAft>
              <a:buClr>
                <a:schemeClr val="accent2"/>
              </a:buClr>
              <a:buNone/>
            </a:pPr>
            <a:r>
              <a:rPr lang="en-US" altLang="zh-CN" sz="2200" b="1" dirty="0">
                <a:solidFill>
                  <a:schemeClr val="tx1"/>
                </a:solidFill>
                <a:effectLst/>
                <a:latin typeface="等线" panose="02010600030101010101" charset="-122"/>
                <a:ea typeface="等线" panose="02010600030101010101" charset="-122"/>
                <a:sym typeface="+mn-ea"/>
              </a:rPr>
              <a:t>}</a:t>
            </a:r>
          </a:p>
        </p:txBody>
      </p:sp>
      <p:sp>
        <p:nvSpPr>
          <p:cNvPr id="4" name="日期占位符 3"/>
          <p:cNvSpPr>
            <a:spLocks noGrp="1"/>
          </p:cNvSpPr>
          <p:nvPr>
            <p:ph type="dt" sz="half" idx="10"/>
            <p:custDataLst>
              <p:tags r:id="rId3"/>
            </p:custDataLst>
          </p:nvPr>
        </p:nvSpPr>
        <p:spPr/>
        <p:txBody>
          <a:bodyPr/>
          <a:lstStyle/>
          <a:p>
            <a:fld id="{8BEB6EB5-CC0D-C94C-91B9-9EA1B45E848E}" type="datetime1">
              <a:rPr kumimoji="1" lang="zh-CN" altLang="en-US" smtClean="0"/>
              <a:t>2024/10/16</a:t>
            </a:fld>
            <a:endParaRPr kumimoji="1" lang="zh-CN" altLang="en-US" sz="900"/>
          </a:p>
        </p:txBody>
      </p:sp>
      <p:sp>
        <p:nvSpPr>
          <p:cNvPr id="10" name="页脚占位符 9"/>
          <p:cNvSpPr>
            <a:spLocks noGrp="1"/>
          </p:cNvSpPr>
          <p:nvPr>
            <p:ph type="ftr" sz="quarter" idx="11"/>
            <p:custDataLst>
              <p:tags r:id="rId4"/>
            </p:custDataLst>
          </p:nvPr>
        </p:nvSpPr>
        <p:spPr/>
        <p:txBody>
          <a:bodyPr/>
          <a:lstStyle/>
          <a:p>
            <a:r>
              <a:rPr kumimoji="1" lang="zh-CN" altLang="en-US" dirty="0"/>
              <a:t>西北工业大学软件学院</a:t>
            </a:r>
            <a:endParaRPr kumimoji="1" lang="zh-CN" altLang="en-US" sz="900" dirty="0"/>
          </a:p>
        </p:txBody>
      </p:sp>
      <p:sp>
        <p:nvSpPr>
          <p:cNvPr id="11" name="灯片编号占位符 10"/>
          <p:cNvSpPr>
            <a:spLocks noGrp="1"/>
          </p:cNvSpPr>
          <p:nvPr>
            <p:ph type="sldNum" sz="quarter" idx="12"/>
            <p:custDataLst>
              <p:tags r:id="rId5"/>
            </p:custDataLst>
          </p:nvPr>
        </p:nvSpPr>
        <p:spPr/>
        <p:txBody>
          <a:bodyPr/>
          <a:lstStyle/>
          <a:p>
            <a:fld id="{5A1A6423-77BD-D842-A714-25250E903C41}" type="slidenum">
              <a:rPr kumimoji="1" lang="zh-CN" altLang="en-US" smtClean="0"/>
              <a:t>183</a:t>
            </a:fld>
            <a:endParaRPr kumimoji="1" lang="zh-CN" altLang="en-US" sz="900"/>
          </a:p>
        </p:txBody>
      </p:sp>
    </p:spTree>
    <p:extLst>
      <p:ext uri="{BB962C8B-B14F-4D97-AF65-F5344CB8AC3E}">
        <p14:creationId xmlns:p14="http://schemas.microsoft.com/office/powerpoint/2010/main" val="10064105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lnSpcReduction="10000"/>
          </a:bodyPr>
          <a:lstStyle/>
          <a:p>
            <a:pPr>
              <a:lnSpc>
                <a:spcPct val="120000"/>
              </a:lnSpc>
            </a:pPr>
            <a:r>
              <a:rPr lang="zh-CN" altLang="en-US" sz="2800">
                <a:solidFill>
                  <a:srgbClr val="034DA0"/>
                </a:solidFill>
                <a:effectLst/>
              </a:rPr>
              <a:t>抽象方法（</a:t>
            </a:r>
            <a:r>
              <a:rPr lang="en-US" altLang="zh-CN" sz="2800">
                <a:solidFill>
                  <a:srgbClr val="034DA0"/>
                </a:solidFill>
                <a:effectLst/>
              </a:rPr>
              <a:t>Abstract method</a:t>
            </a:r>
            <a:r>
              <a:rPr lang="zh-CN" altLang="en-US" sz="2800">
                <a:solidFill>
                  <a:srgbClr val="034DA0"/>
                </a:solidFill>
                <a:effectLst/>
              </a:rPr>
              <a:t>）</a:t>
            </a:r>
          </a:p>
          <a:p>
            <a:pPr>
              <a:lnSpc>
                <a:spcPct val="140000"/>
              </a:lnSpc>
            </a:pPr>
            <a:r>
              <a:rPr lang="zh-CN" altLang="en-US" sz="2400" dirty="0">
                <a:solidFill>
                  <a:srgbClr val="000000"/>
                </a:solidFill>
                <a:cs typeface="Times New Roman" panose="02020603050405020304" pitchFamily="18" charset="0"/>
                <a:sym typeface="+mn-ea"/>
              </a:rPr>
              <a:t>抽象方法在声明时添加</a:t>
            </a:r>
            <a:r>
              <a:rPr lang="en-US" altLang="zh-CN" sz="2400" dirty="0">
                <a:solidFill>
                  <a:srgbClr val="000000"/>
                </a:solidFill>
                <a:cs typeface="Times New Roman" panose="02020603050405020304" pitchFamily="18" charset="0"/>
                <a:sym typeface="+mn-ea"/>
              </a:rPr>
              <a:t>abstract</a:t>
            </a:r>
            <a:r>
              <a:rPr lang="zh-CN" altLang="en-US" sz="2400" dirty="0">
                <a:solidFill>
                  <a:srgbClr val="000000"/>
                </a:solidFill>
                <a:cs typeface="Times New Roman" panose="02020603050405020304" pitchFamily="18" charset="0"/>
                <a:sym typeface="+mn-ea"/>
              </a:rPr>
              <a:t>修饰符，</a:t>
            </a:r>
            <a:r>
              <a:rPr lang="zh-CN" sz="2400" dirty="0">
                <a:solidFill>
                  <a:srgbClr val="000000"/>
                </a:solidFill>
                <a:cs typeface="Times New Roman" panose="02020603050405020304" pitchFamily="18" charset="0"/>
                <a:sym typeface="+mn-ea"/>
              </a:rPr>
              <a:t>例如</a:t>
            </a:r>
            <a:r>
              <a:rPr lang="en-US" altLang="zh-CN" sz="2400" dirty="0">
                <a:solidFill>
                  <a:srgbClr val="000000"/>
                </a:solidFill>
                <a:sym typeface="+mn-ea"/>
              </a:rPr>
              <a:t>   </a:t>
            </a:r>
            <a:endParaRPr lang="en-US" altLang="zh-CN" sz="2400" b="1" dirty="0">
              <a:solidFill>
                <a:srgbClr val="000000"/>
              </a:solidFill>
            </a:endParaRPr>
          </a:p>
          <a:p>
            <a:pPr eaLnBrk="1" hangingPunct="1">
              <a:lnSpc>
                <a:spcPct val="140000"/>
              </a:lnSpc>
              <a:buNone/>
            </a:pPr>
            <a:r>
              <a:rPr lang="en-US" altLang="zh-CN" sz="2400" dirty="0">
                <a:solidFill>
                  <a:srgbClr val="000000"/>
                </a:solidFill>
                <a:sym typeface="+mn-ea"/>
              </a:rPr>
              <a:t>      </a:t>
            </a:r>
            <a:r>
              <a:rPr lang="en-US" altLang="zh-CN" sz="2400" dirty="0">
                <a:solidFill>
                  <a:srgbClr val="034DA0"/>
                </a:solidFill>
                <a:effectLst/>
                <a:sym typeface="+mn-ea"/>
              </a:rPr>
              <a:t>public abstract void  sleep(int  hours);</a:t>
            </a:r>
            <a:r>
              <a:rPr lang="en-US" altLang="zh-CN" sz="2400" dirty="0">
                <a:solidFill>
                  <a:srgbClr val="034DA0"/>
                </a:solidFill>
                <a:effectLst/>
                <a:cs typeface="Times New Roman" panose="02020603050405020304" pitchFamily="18" charset="0"/>
                <a:sym typeface="+mn-ea"/>
              </a:rPr>
              <a:t> </a:t>
            </a:r>
            <a:endParaRPr lang="en-US" altLang="zh-CN" sz="2400" b="1" dirty="0">
              <a:solidFill>
                <a:srgbClr val="034DA0"/>
              </a:solidFill>
              <a:effectLst/>
              <a:cs typeface="Times New Roman" panose="02020603050405020304" pitchFamily="18" charset="0"/>
            </a:endParaRPr>
          </a:p>
          <a:p>
            <a:pPr eaLnBrk="1" hangingPunct="1">
              <a:lnSpc>
                <a:spcPct val="140000"/>
              </a:lnSpc>
            </a:pPr>
            <a:r>
              <a:rPr lang="zh-CN" altLang="en-US" sz="2400" dirty="0">
                <a:solidFill>
                  <a:srgbClr val="000000"/>
                </a:solidFill>
                <a:sym typeface="+mn-ea"/>
              </a:rPr>
              <a:t>抽象方法仅有方法的声明而无方法体，即方法的实现</a:t>
            </a:r>
            <a:r>
              <a:rPr lang="en-US" altLang="zh-CN" sz="2400" dirty="0">
                <a:solidFill>
                  <a:srgbClr val="000000"/>
                </a:solidFill>
                <a:sym typeface="+mn-ea"/>
              </a:rPr>
              <a:t> </a:t>
            </a:r>
            <a:endParaRPr lang="en-US" altLang="zh-CN" sz="2400" b="1" dirty="0">
              <a:solidFill>
                <a:srgbClr val="000000"/>
              </a:solidFill>
            </a:endParaRPr>
          </a:p>
          <a:p>
            <a:pPr lvl="1" eaLnBrk="1" hangingPunct="1">
              <a:lnSpc>
                <a:spcPct val="140000"/>
              </a:lnSpc>
            </a:pPr>
            <a:r>
              <a:rPr lang="zh-CN" altLang="en-US" sz="2200" dirty="0">
                <a:latin typeface="宋体" panose="02010600030101010101" pitchFamily="2" charset="-122"/>
                <a:sym typeface="+mn-ea"/>
              </a:rPr>
              <a:t>函数的名称、参数列表、返回型别，但不含函数主体</a:t>
            </a:r>
            <a:endParaRPr lang="zh-CN" altLang="en-US" sz="2400" dirty="0">
              <a:latin typeface="宋体" panose="02010600030101010101" pitchFamily="2" charset="-122"/>
              <a:sym typeface="+mn-ea"/>
            </a:endParaRPr>
          </a:p>
          <a:p>
            <a:pPr lvl="0" eaLnBrk="1" hangingPunct="1">
              <a:lnSpc>
                <a:spcPct val="140000"/>
              </a:lnSpc>
            </a:pPr>
            <a:r>
              <a:rPr lang="zh-CN" altLang="en-US" sz="2400" dirty="0">
                <a:solidFill>
                  <a:srgbClr val="000000"/>
                </a:solidFill>
                <a:sym typeface="+mn-ea"/>
              </a:rPr>
              <a:t>抽象方法只能声明在一个抽象类中，但抽象类中可以不包含抽象方法</a:t>
            </a:r>
            <a:endParaRPr lang="en-US" altLang="zh-CN" sz="2400" dirty="0">
              <a:solidFill>
                <a:srgbClr val="000000"/>
              </a:solidFill>
              <a:effectLst>
                <a:outerShdw blurRad="38100" dist="25400" dir="5400000" algn="ctr" rotWithShape="0">
                  <a:srgbClr val="6E747A">
                    <a:alpha val="43000"/>
                  </a:srgbClr>
                </a:outerShdw>
              </a:effectLst>
              <a:latin typeface="宋体" panose="02010600030101010101" pitchFamily="2" charset="-122"/>
              <a:sym typeface="+mn-ea"/>
            </a:endParaRPr>
          </a:p>
        </p:txBody>
      </p:sp>
      <p:sp>
        <p:nvSpPr>
          <p:cNvPr id="3" name="标题 2"/>
          <p:cNvSpPr>
            <a:spLocks noGrp="1"/>
          </p:cNvSpPr>
          <p:nvPr>
            <p:ph type="title"/>
          </p:nvPr>
        </p:nvSpPr>
        <p:spPr/>
        <p:txBody>
          <a:bodyPr/>
          <a:lstStyle/>
          <a:p>
            <a:r>
              <a:rPr lang="en-US" altLang="zh-CN">
                <a:sym typeface="+mn-ea"/>
              </a:rPr>
              <a:t>2.6.1 </a:t>
            </a:r>
            <a:r>
              <a:rPr lang="zh-CN" altLang="en-US">
                <a:sym typeface="+mn-ea"/>
              </a:rPr>
              <a:t>抽象类</a:t>
            </a:r>
            <a:r>
              <a:rPr lang="en-US" altLang="zh-CN">
                <a:sym typeface="+mn-ea"/>
              </a:rPr>
              <a:t> </a:t>
            </a:r>
            <a:r>
              <a:rPr lang="en-US" altLang="zh-CN" sz="2400">
                <a:sym typeface="+mn-ea"/>
              </a:rPr>
              <a:t>2/5</a:t>
            </a:r>
          </a:p>
        </p:txBody>
      </p:sp>
      <p:sp>
        <p:nvSpPr>
          <p:cNvPr id="7" name="日期占位符 6"/>
          <p:cNvSpPr>
            <a:spLocks noGrp="1"/>
          </p:cNvSpPr>
          <p:nvPr>
            <p:ph type="dt" sz="half" idx="10"/>
            <p:custDataLst>
              <p:tags r:id="rId1"/>
            </p:custDataLst>
          </p:nvPr>
        </p:nvSpPr>
        <p:spPr/>
        <p:txBody>
          <a:bodyPr/>
          <a:lstStyle/>
          <a:p>
            <a:fld id="{8BEB6EB5-CC0D-C94C-91B9-9EA1B45E848E}" type="datetime1">
              <a:rPr kumimoji="1" lang="zh-CN" altLang="en-US" smtClean="0"/>
              <a:t>2024/10/16</a:t>
            </a:fld>
            <a:endParaRPr kumimoji="1" lang="zh-CN" altLang="en-US" sz="900"/>
          </a:p>
        </p:txBody>
      </p:sp>
      <p:sp>
        <p:nvSpPr>
          <p:cNvPr id="8" name="页脚占位符 7"/>
          <p:cNvSpPr>
            <a:spLocks noGrp="1"/>
          </p:cNvSpPr>
          <p:nvPr>
            <p:ph type="ftr" sz="quarter" idx="11"/>
            <p:custDataLst>
              <p:tags r:id="rId2"/>
            </p:custDataLst>
          </p:nvPr>
        </p:nvSpPr>
        <p:spPr/>
        <p:txBody>
          <a:bodyPr/>
          <a:lstStyle/>
          <a:p>
            <a:r>
              <a:rPr kumimoji="1" lang="zh-CN" altLang="en-US" dirty="0"/>
              <a:t>西北工业大学软件学院</a:t>
            </a:r>
            <a:endParaRPr kumimoji="1" lang="zh-CN" altLang="en-US" sz="900" dirty="0"/>
          </a:p>
        </p:txBody>
      </p:sp>
      <p:sp>
        <p:nvSpPr>
          <p:cNvPr id="9" name="灯片编号占位符 8"/>
          <p:cNvSpPr>
            <a:spLocks noGrp="1"/>
          </p:cNvSpPr>
          <p:nvPr>
            <p:ph type="sldNum" sz="quarter" idx="12"/>
            <p:custDataLst>
              <p:tags r:id="rId3"/>
            </p:custDataLst>
          </p:nvPr>
        </p:nvSpPr>
        <p:spPr/>
        <p:txBody>
          <a:bodyPr/>
          <a:lstStyle/>
          <a:p>
            <a:fld id="{5A1A6423-77BD-D842-A714-25250E903C41}" type="slidenum">
              <a:rPr kumimoji="1" lang="zh-CN" altLang="en-US" smtClean="0"/>
              <a:t>184</a:t>
            </a:fld>
            <a:endParaRPr kumimoji="1" lang="zh-CN" altLang="en-US" sz="900"/>
          </a:p>
        </p:txBody>
      </p:sp>
    </p:spTree>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lnSpcReduction="20000"/>
          </a:bodyPr>
          <a:lstStyle/>
          <a:p>
            <a:r>
              <a:rPr lang="en-US" altLang="zh-CN" sz="2400"/>
              <a:t>abstract class </a:t>
            </a:r>
            <a:r>
              <a:rPr lang="zh-CN" altLang="en-US" sz="2400"/>
              <a:t>是一种对象类型，可以通过它来声明对象类型的变量。</a:t>
            </a:r>
          </a:p>
          <a:p>
            <a:pPr marL="457200" lvl="1" indent="0">
              <a:buNone/>
            </a:pPr>
            <a:r>
              <a:rPr lang="en-US" altLang="zh-CN" sz="2000" dirty="0">
                <a:solidFill>
                  <a:srgbClr val="034DA0"/>
                </a:solidFill>
                <a:effectLst/>
                <a:latin typeface="等线" panose="02010600030101010101" charset="-122"/>
                <a:ea typeface="等线" panose="02010600030101010101" charset="-122"/>
                <a:sym typeface="+mn-ea"/>
              </a:rPr>
              <a:t>Shape </a:t>
            </a:r>
            <a:r>
              <a:rPr lang="en-US" altLang="zh-CN" sz="2000" dirty="0">
                <a:solidFill>
                  <a:srgbClr val="034DA0"/>
                </a:solidFill>
                <a:effectLst/>
                <a:latin typeface="等线" panose="02010600030101010101" charset="-122"/>
                <a:ea typeface="等线" panose="02010600030101010101" charset="-122"/>
              </a:rPr>
              <a:t>shape;</a:t>
            </a:r>
            <a:endParaRPr lang="en-US" altLang="zh-CN" sz="2000" i="1">
              <a:solidFill>
                <a:srgbClr val="034DA0"/>
              </a:solidFill>
              <a:effectLst>
                <a:outerShdw blurRad="38100" dist="25400" dir="5400000" algn="ctr" rotWithShape="0">
                  <a:srgbClr val="6E747A">
                    <a:alpha val="43000"/>
                  </a:srgbClr>
                </a:outerShdw>
              </a:effectLst>
            </a:endParaRPr>
          </a:p>
          <a:p>
            <a:r>
              <a:rPr lang="zh-CN" altLang="en-US" sz="2400"/>
              <a:t>抽象类不能被实例化</a:t>
            </a:r>
            <a:r>
              <a:rPr lang="en-US" altLang="zh-CN" sz="2400"/>
              <a:t>, </a:t>
            </a:r>
            <a:r>
              <a:rPr lang="en-US" altLang="zh-CN" sz="2400">
                <a:sym typeface="+mn-ea"/>
              </a:rPr>
              <a:t>抽象类是一种只可作为基类的对象类型,不允许通过new来调用其构造函数</a:t>
            </a:r>
            <a:endParaRPr lang="en-US" altLang="zh-CN" sz="2400" b="1"/>
          </a:p>
          <a:p>
            <a:pPr marL="0" indent="457200">
              <a:buNone/>
            </a:pPr>
            <a:r>
              <a:rPr lang="en-US" altLang="zh-CN" sz="2000" dirty="0">
                <a:solidFill>
                  <a:srgbClr val="034DA0"/>
                </a:solidFill>
                <a:effectLst/>
                <a:latin typeface="等线" panose="02010600030101010101" charset="-122"/>
                <a:ea typeface="等线" panose="02010600030101010101" charset="-122"/>
              </a:rPr>
              <a:t>shape= new Shape();</a:t>
            </a:r>
            <a:r>
              <a:rPr lang="en-US" altLang="zh-CN" sz="2000">
                <a:solidFill>
                  <a:schemeClr val="accent6"/>
                </a:solidFill>
                <a:effectLst/>
              </a:rPr>
              <a:t>//</a:t>
            </a:r>
            <a:r>
              <a:rPr lang="zh-CN" altLang="en-US" sz="2000">
                <a:solidFill>
                  <a:schemeClr val="accent6"/>
                </a:solidFill>
                <a:effectLst/>
              </a:rPr>
              <a:t>不可以</a:t>
            </a:r>
          </a:p>
          <a:p>
            <a:pPr algn="l">
              <a:buSzTx/>
            </a:pPr>
            <a:r>
              <a:rPr lang="en-US" altLang="zh-CN" sz="2400">
                <a:sym typeface="+mn-ea"/>
              </a:rPr>
              <a:t>一个抽象类可以没有抽象方法</a:t>
            </a:r>
            <a:endParaRPr lang="en-US" altLang="zh-CN" sz="2400"/>
          </a:p>
          <a:p>
            <a:endParaRPr lang="en-US" altLang="zh-CN" sz="2000" i="1">
              <a:solidFill>
                <a:schemeClr val="accent1"/>
              </a:solidFill>
              <a:effectLst>
                <a:outerShdw blurRad="38100" dist="25400" dir="5400000" algn="ctr" rotWithShape="0">
                  <a:srgbClr val="6E747A">
                    <a:alpha val="43000"/>
                  </a:srgbClr>
                </a:outerShdw>
              </a:effectLst>
            </a:endParaRPr>
          </a:p>
        </p:txBody>
      </p:sp>
      <p:sp>
        <p:nvSpPr>
          <p:cNvPr id="3" name="标题 2"/>
          <p:cNvSpPr>
            <a:spLocks noGrp="1"/>
          </p:cNvSpPr>
          <p:nvPr>
            <p:ph type="title"/>
          </p:nvPr>
        </p:nvSpPr>
        <p:spPr/>
        <p:txBody>
          <a:bodyPr/>
          <a:lstStyle/>
          <a:p>
            <a:r>
              <a:rPr lang="en-US" altLang="zh-CN"/>
              <a:t>2.6</a:t>
            </a:r>
            <a:r>
              <a:rPr lang="en-US" altLang="zh-CN">
                <a:sym typeface="+mn-ea"/>
              </a:rPr>
              <a:t>.1</a:t>
            </a:r>
            <a:r>
              <a:rPr lang="en-US" altLang="zh-CN"/>
              <a:t> </a:t>
            </a:r>
            <a:r>
              <a:rPr lang="zh-CN" altLang="en-US"/>
              <a:t>抽象类</a:t>
            </a:r>
            <a:r>
              <a:rPr lang="en-US" altLang="zh-CN"/>
              <a:t> </a:t>
            </a:r>
            <a:r>
              <a:rPr lang="en-US" altLang="zh-CN" sz="2400">
                <a:sym typeface="+mn-ea"/>
              </a:rPr>
              <a:t>3/5</a:t>
            </a:r>
          </a:p>
        </p:txBody>
      </p:sp>
      <p:sp>
        <p:nvSpPr>
          <p:cNvPr id="7" name="日期占位符 6"/>
          <p:cNvSpPr>
            <a:spLocks noGrp="1"/>
          </p:cNvSpPr>
          <p:nvPr>
            <p:ph type="dt" sz="half" idx="10"/>
            <p:custDataLst>
              <p:tags r:id="rId1"/>
            </p:custDataLst>
          </p:nvPr>
        </p:nvSpPr>
        <p:spPr/>
        <p:txBody>
          <a:bodyPr/>
          <a:lstStyle/>
          <a:p>
            <a:fld id="{8BEB6EB5-CC0D-C94C-91B9-9EA1B45E848E}" type="datetime1">
              <a:rPr kumimoji="1" lang="zh-CN" altLang="en-US" smtClean="0"/>
              <a:t>2024/10/16</a:t>
            </a:fld>
            <a:endParaRPr kumimoji="1" lang="zh-CN" altLang="en-US" sz="900"/>
          </a:p>
        </p:txBody>
      </p:sp>
      <p:sp>
        <p:nvSpPr>
          <p:cNvPr id="8" name="页脚占位符 7"/>
          <p:cNvSpPr>
            <a:spLocks noGrp="1"/>
          </p:cNvSpPr>
          <p:nvPr>
            <p:ph type="ftr" sz="quarter" idx="11"/>
            <p:custDataLst>
              <p:tags r:id="rId2"/>
            </p:custDataLst>
          </p:nvPr>
        </p:nvSpPr>
        <p:spPr/>
        <p:txBody>
          <a:bodyPr/>
          <a:lstStyle/>
          <a:p>
            <a:r>
              <a:rPr kumimoji="1" lang="zh-CN" altLang="en-US" dirty="0"/>
              <a:t>西北工业大学软件学院</a:t>
            </a:r>
            <a:endParaRPr kumimoji="1" lang="zh-CN" altLang="en-US" sz="900" dirty="0"/>
          </a:p>
        </p:txBody>
      </p:sp>
      <p:sp>
        <p:nvSpPr>
          <p:cNvPr id="9" name="灯片编号占位符 8"/>
          <p:cNvSpPr>
            <a:spLocks noGrp="1"/>
          </p:cNvSpPr>
          <p:nvPr>
            <p:ph type="sldNum" sz="quarter" idx="12"/>
            <p:custDataLst>
              <p:tags r:id="rId3"/>
            </p:custDataLst>
          </p:nvPr>
        </p:nvSpPr>
        <p:spPr/>
        <p:txBody>
          <a:bodyPr/>
          <a:lstStyle/>
          <a:p>
            <a:fld id="{5A1A6423-77BD-D842-A714-25250E903C41}" type="slidenum">
              <a:rPr kumimoji="1" lang="zh-CN" altLang="en-US" smtClean="0"/>
              <a:t>185</a:t>
            </a:fld>
            <a:endParaRPr kumimoji="1" lang="zh-CN" altLang="en-US" sz="900"/>
          </a:p>
        </p:txBody>
      </p:sp>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03530" y="1228090"/>
            <a:ext cx="8490585" cy="5081905"/>
          </a:xfrm>
        </p:spPr>
        <p:txBody>
          <a:bodyPr>
            <a:normAutofit lnSpcReduction="20000"/>
          </a:bodyPr>
          <a:lstStyle/>
          <a:p>
            <a:pPr>
              <a:lnSpc>
                <a:spcPct val="120000"/>
              </a:lnSpc>
            </a:pPr>
            <a:r>
              <a:rPr lang="zh-CN" altLang="en-US" sz="2800">
                <a:solidFill>
                  <a:srgbClr val="034DA0"/>
                </a:solidFill>
              </a:rPr>
              <a:t>抽象类的扩展</a:t>
            </a:r>
          </a:p>
          <a:p>
            <a:pPr>
              <a:lnSpc>
                <a:spcPct val="120000"/>
              </a:lnSpc>
            </a:pPr>
            <a:r>
              <a:rPr lang="zh-CN" altLang="en-US" sz="2400"/>
              <a:t>抽象类可以派生子类，与普通类的扩展方式相同</a:t>
            </a:r>
            <a:endParaRPr lang="en-US" altLang="zh-CN" sz="2400"/>
          </a:p>
          <a:p>
            <a:pPr lvl="0">
              <a:lnSpc>
                <a:spcPct val="130000"/>
              </a:lnSpc>
            </a:pPr>
            <a:r>
              <a:rPr lang="zh-CN" altLang="en-US" sz="2285"/>
              <a:t>派生自抽象类的子类，若没有全部实现抽象方法，则该子类必须声明为抽象的</a:t>
            </a:r>
            <a:endParaRPr lang="en-US" altLang="zh-CN" sz="2000"/>
          </a:p>
          <a:p>
            <a:endParaRPr lang="en-US" altLang="zh-CN" sz="2000"/>
          </a:p>
        </p:txBody>
      </p:sp>
      <p:sp>
        <p:nvSpPr>
          <p:cNvPr id="3" name="标题 2"/>
          <p:cNvSpPr>
            <a:spLocks noGrp="1"/>
          </p:cNvSpPr>
          <p:nvPr>
            <p:ph type="title"/>
          </p:nvPr>
        </p:nvSpPr>
        <p:spPr/>
        <p:txBody>
          <a:bodyPr/>
          <a:lstStyle/>
          <a:p>
            <a:r>
              <a:rPr lang="en-US" altLang="zh-CN">
                <a:sym typeface="+mn-ea"/>
              </a:rPr>
              <a:t>2.6.1 </a:t>
            </a:r>
            <a:r>
              <a:rPr lang="zh-CN" altLang="en-US">
                <a:sym typeface="+mn-ea"/>
              </a:rPr>
              <a:t>抽象类</a:t>
            </a:r>
            <a:r>
              <a:rPr lang="en-US" altLang="zh-CN">
                <a:sym typeface="+mn-ea"/>
              </a:rPr>
              <a:t> </a:t>
            </a:r>
            <a:r>
              <a:rPr lang="en-US" altLang="zh-CN" sz="2400">
                <a:sym typeface="+mn-ea"/>
              </a:rPr>
              <a:t>4/5</a:t>
            </a:r>
          </a:p>
        </p:txBody>
      </p:sp>
      <p:pic>
        <p:nvPicPr>
          <p:cNvPr id="12294" name="Picture 6"/>
          <p:cNvPicPr>
            <a:picLocks noChangeAspect="1"/>
          </p:cNvPicPr>
          <p:nvPr>
            <p:custDataLst>
              <p:tags r:id="rId1"/>
            </p:custDataLst>
          </p:nvPr>
        </p:nvPicPr>
        <p:blipFill>
          <a:blip r:embed="rId6"/>
          <a:stretch>
            <a:fillRect/>
          </a:stretch>
        </p:blipFill>
        <p:spPr>
          <a:xfrm>
            <a:off x="3086100" y="2927350"/>
            <a:ext cx="4544695" cy="3277235"/>
          </a:xfrm>
          <a:prstGeom prst="rect">
            <a:avLst/>
          </a:prstGeom>
          <a:noFill/>
          <a:ln w="9525">
            <a:noFill/>
          </a:ln>
        </p:spPr>
      </p:pic>
      <p:sp>
        <p:nvSpPr>
          <p:cNvPr id="7" name="文本框 6"/>
          <p:cNvSpPr txBox="1"/>
          <p:nvPr/>
        </p:nvSpPr>
        <p:spPr>
          <a:xfrm>
            <a:off x="5280660" y="1228090"/>
            <a:ext cx="3513455" cy="914400"/>
          </a:xfrm>
          <a:prstGeom prst="rect">
            <a:avLst/>
          </a:prstGeom>
          <a:noFill/>
        </p:spPr>
        <p:txBody>
          <a:bodyPr wrap="square" rtlCol="0">
            <a:noAutofit/>
          </a:bodyPr>
          <a:lstStyle/>
          <a:p>
            <a:pPr eaLnBrk="1" hangingPunct="1">
              <a:lnSpc>
                <a:spcPct val="110000"/>
              </a:lnSpc>
            </a:pPr>
            <a:endParaRPr lang="en-US" altLang="zh-CN" sz="2000" b="1" dirty="0">
              <a:solidFill>
                <a:srgbClr val="000000"/>
              </a:solidFill>
              <a:latin typeface="等线" panose="02010600030101010101" charset="-122"/>
              <a:ea typeface="等线" panose="02010600030101010101" charset="-122"/>
              <a:sym typeface="+mn-ea"/>
            </a:endParaRPr>
          </a:p>
        </p:txBody>
      </p:sp>
      <p:sp>
        <p:nvSpPr>
          <p:cNvPr id="8" name="日期占位符 7"/>
          <p:cNvSpPr>
            <a:spLocks noGrp="1"/>
          </p:cNvSpPr>
          <p:nvPr>
            <p:ph type="dt" sz="half" idx="10"/>
            <p:custDataLst>
              <p:tags r:id="rId2"/>
            </p:custDataLst>
          </p:nvPr>
        </p:nvSpPr>
        <p:spPr/>
        <p:txBody>
          <a:bodyPr/>
          <a:lstStyle/>
          <a:p>
            <a:fld id="{8BEB6EB5-CC0D-C94C-91B9-9EA1B45E848E}" type="datetime1">
              <a:rPr kumimoji="1" lang="zh-CN" altLang="en-US" smtClean="0"/>
              <a:t>2024/10/16</a:t>
            </a:fld>
            <a:endParaRPr kumimoji="1" lang="zh-CN" altLang="en-US" sz="900"/>
          </a:p>
        </p:txBody>
      </p:sp>
      <p:sp>
        <p:nvSpPr>
          <p:cNvPr id="9" name="页脚占位符 8"/>
          <p:cNvSpPr>
            <a:spLocks noGrp="1"/>
          </p:cNvSpPr>
          <p:nvPr>
            <p:ph type="ftr" sz="quarter" idx="11"/>
            <p:custDataLst>
              <p:tags r:id="rId3"/>
            </p:custDataLst>
          </p:nvPr>
        </p:nvSpPr>
        <p:spPr/>
        <p:txBody>
          <a:bodyPr/>
          <a:lstStyle/>
          <a:p>
            <a:r>
              <a:rPr kumimoji="1" lang="zh-CN" altLang="en-US" dirty="0"/>
              <a:t>西北工业大学软件学院</a:t>
            </a:r>
            <a:endParaRPr kumimoji="1" lang="zh-CN" altLang="en-US" sz="900" dirty="0"/>
          </a:p>
        </p:txBody>
      </p:sp>
      <p:sp>
        <p:nvSpPr>
          <p:cNvPr id="10" name="灯片编号占位符 9"/>
          <p:cNvSpPr>
            <a:spLocks noGrp="1"/>
          </p:cNvSpPr>
          <p:nvPr>
            <p:ph type="sldNum" sz="quarter" idx="12"/>
            <p:custDataLst>
              <p:tags r:id="rId4"/>
            </p:custDataLst>
          </p:nvPr>
        </p:nvSpPr>
        <p:spPr/>
        <p:txBody>
          <a:bodyPr/>
          <a:lstStyle/>
          <a:p>
            <a:fld id="{5A1A6423-77BD-D842-A714-25250E903C41}" type="slidenum">
              <a:rPr kumimoji="1" lang="zh-CN" altLang="en-US" smtClean="0"/>
              <a:t>186</a:t>
            </a:fld>
            <a:endParaRPr kumimoji="1" lang="zh-CN" altLang="en-US" sz="900"/>
          </a:p>
        </p:txBody>
      </p:sp>
    </p:spTree>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a:lnSpc>
                <a:spcPct val="110000"/>
              </a:lnSpc>
            </a:pPr>
            <a:r>
              <a:rPr lang="zh-CN" altLang="en-US" sz="2800">
                <a:solidFill>
                  <a:srgbClr val="034DA0"/>
                </a:solidFill>
                <a:latin typeface="等线" panose="02010600030101010101" charset="-122"/>
                <a:ea typeface="等线" panose="02010600030101010101" charset="-122"/>
                <a:cs typeface="等线" panose="02010600030101010101" charset="-122"/>
              </a:rPr>
              <a:t>抽象类与常规类的共同点与区别</a:t>
            </a:r>
            <a:endParaRPr lang="en-US" altLang="zh-CN" sz="2800">
              <a:solidFill>
                <a:srgbClr val="034DA0"/>
              </a:solidFill>
              <a:latin typeface="等线" panose="02010600030101010101" charset="-122"/>
              <a:ea typeface="等线" panose="02010600030101010101" charset="-122"/>
              <a:cs typeface="等线" panose="02010600030101010101" charset="-122"/>
            </a:endParaRPr>
          </a:p>
          <a:p>
            <a:pPr>
              <a:lnSpc>
                <a:spcPct val="130000"/>
              </a:lnSpc>
            </a:pPr>
            <a:r>
              <a:rPr lang="en-US" altLang="zh-CN" sz="2400">
                <a:latin typeface="等线" panose="02010600030101010101" charset="-122"/>
                <a:ea typeface="等线" panose="02010600030101010101" charset="-122"/>
                <a:cs typeface="等线" panose="02010600030101010101" charset="-122"/>
              </a:rPr>
              <a:t>abstract class</a:t>
            </a:r>
            <a:r>
              <a:rPr lang="zh-CN" altLang="en-US" sz="2400">
                <a:latin typeface="等线" panose="02010600030101010101" charset="-122"/>
                <a:ea typeface="等线" panose="02010600030101010101" charset="-122"/>
                <a:cs typeface="等线" panose="02010600030101010101" charset="-122"/>
              </a:rPr>
              <a:t>存在的原因：</a:t>
            </a:r>
          </a:p>
          <a:p>
            <a:pPr lvl="1">
              <a:lnSpc>
                <a:spcPct val="150000"/>
              </a:lnSpc>
            </a:pPr>
            <a:r>
              <a:rPr lang="zh-CN" altLang="en-US" sz="2200">
                <a:latin typeface="等线" panose="02010600030101010101" charset="-122"/>
                <a:ea typeface="等线" panose="02010600030101010101" charset="-122"/>
                <a:cs typeface="等线" panose="02010600030101010101" charset="-122"/>
              </a:rPr>
              <a:t>让客户端程序员无法产生其对象，并因此确保这只是一个“接口”(而无实体</a:t>
            </a:r>
            <a:r>
              <a:rPr lang="en-US" altLang="zh-CN" sz="2200">
                <a:latin typeface="等线" panose="02010600030101010101" charset="-122"/>
                <a:ea typeface="等线" panose="02010600030101010101" charset="-122"/>
                <a:cs typeface="等线" panose="02010600030101010101" charset="-122"/>
              </a:rPr>
              <a:t>)；</a:t>
            </a:r>
          </a:p>
          <a:p>
            <a:pPr lvl="1">
              <a:lnSpc>
                <a:spcPct val="150000"/>
              </a:lnSpc>
            </a:pPr>
            <a:r>
              <a:rPr lang="zh-CN" altLang="en-US" sz="2200">
                <a:latin typeface="等线" panose="02010600030101010101" charset="-122"/>
                <a:ea typeface="等线" panose="02010600030101010101" charset="-122"/>
                <a:cs typeface="等线" panose="02010600030101010101" charset="-122"/>
              </a:rPr>
              <a:t>共同的函数特征建立了一个基本形式，让程序员可以陈述所有子类的共同点。</a:t>
            </a:r>
          </a:p>
          <a:p>
            <a:pPr lvl="1">
              <a:lnSpc>
                <a:spcPct val="150000"/>
              </a:lnSpc>
            </a:pPr>
            <a:r>
              <a:rPr lang="zh-CN" altLang="en-US" sz="2200">
                <a:latin typeface="等线" panose="02010600030101010101" charset="-122"/>
                <a:ea typeface="等线" panose="02010600030101010101" charset="-122"/>
                <a:cs typeface="等线" panose="02010600030101010101" charset="-122"/>
              </a:rPr>
              <a:t>任何子类都可以以不同的方法体来表现此一共同的函数特征。</a:t>
            </a:r>
          </a:p>
        </p:txBody>
      </p:sp>
      <p:sp>
        <p:nvSpPr>
          <p:cNvPr id="3" name="标题 2"/>
          <p:cNvSpPr>
            <a:spLocks noGrp="1"/>
          </p:cNvSpPr>
          <p:nvPr>
            <p:ph type="title"/>
          </p:nvPr>
        </p:nvSpPr>
        <p:spPr/>
        <p:txBody>
          <a:bodyPr/>
          <a:lstStyle/>
          <a:p>
            <a:r>
              <a:rPr lang="en-US" altLang="zh-CN"/>
              <a:t>2.6</a:t>
            </a:r>
            <a:r>
              <a:rPr lang="en-US" altLang="zh-CN">
                <a:sym typeface="+mn-ea"/>
              </a:rPr>
              <a:t>.1 </a:t>
            </a:r>
            <a:r>
              <a:rPr lang="zh-CN" altLang="en-US"/>
              <a:t>抽象类</a:t>
            </a:r>
            <a:r>
              <a:rPr lang="en-US" altLang="zh-CN"/>
              <a:t> </a:t>
            </a:r>
            <a:r>
              <a:rPr lang="en-US" altLang="zh-CN" sz="2400">
                <a:sym typeface="+mn-ea"/>
              </a:rPr>
              <a:t>5/5</a:t>
            </a:r>
          </a:p>
        </p:txBody>
      </p:sp>
      <p:sp>
        <p:nvSpPr>
          <p:cNvPr id="7" name="日期占位符 6"/>
          <p:cNvSpPr>
            <a:spLocks noGrp="1"/>
          </p:cNvSpPr>
          <p:nvPr>
            <p:ph type="dt" sz="half" idx="10"/>
            <p:custDataLst>
              <p:tags r:id="rId1"/>
            </p:custDataLst>
          </p:nvPr>
        </p:nvSpPr>
        <p:spPr/>
        <p:txBody>
          <a:bodyPr/>
          <a:lstStyle/>
          <a:p>
            <a:fld id="{8BEB6EB5-CC0D-C94C-91B9-9EA1B45E848E}" type="datetime1">
              <a:rPr kumimoji="1" lang="zh-CN" altLang="en-US" smtClean="0"/>
              <a:t>2024/10/16</a:t>
            </a:fld>
            <a:endParaRPr kumimoji="1" lang="zh-CN" altLang="en-US" sz="900"/>
          </a:p>
        </p:txBody>
      </p:sp>
      <p:sp>
        <p:nvSpPr>
          <p:cNvPr id="8" name="页脚占位符 7"/>
          <p:cNvSpPr>
            <a:spLocks noGrp="1"/>
          </p:cNvSpPr>
          <p:nvPr>
            <p:ph type="ftr" sz="quarter" idx="11"/>
            <p:custDataLst>
              <p:tags r:id="rId2"/>
            </p:custDataLst>
          </p:nvPr>
        </p:nvSpPr>
        <p:spPr/>
        <p:txBody>
          <a:bodyPr/>
          <a:lstStyle/>
          <a:p>
            <a:r>
              <a:rPr kumimoji="1" lang="zh-CN" altLang="en-US" dirty="0"/>
              <a:t>西北工业大学软件学院</a:t>
            </a:r>
            <a:endParaRPr kumimoji="1" lang="zh-CN" altLang="en-US" sz="900" dirty="0"/>
          </a:p>
        </p:txBody>
      </p:sp>
      <p:sp>
        <p:nvSpPr>
          <p:cNvPr id="9" name="灯片编号占位符 8"/>
          <p:cNvSpPr>
            <a:spLocks noGrp="1"/>
          </p:cNvSpPr>
          <p:nvPr>
            <p:ph type="sldNum" sz="quarter" idx="12"/>
            <p:custDataLst>
              <p:tags r:id="rId3"/>
            </p:custDataLst>
          </p:nvPr>
        </p:nvSpPr>
        <p:spPr/>
        <p:txBody>
          <a:bodyPr/>
          <a:lstStyle/>
          <a:p>
            <a:fld id="{5A1A6423-77BD-D842-A714-25250E903C41}" type="slidenum">
              <a:rPr kumimoji="1" lang="zh-CN" altLang="en-US" smtClean="0"/>
              <a:t>187</a:t>
            </a:fld>
            <a:endParaRPr kumimoji="1" lang="zh-CN" altLang="en-US" sz="900"/>
          </a:p>
        </p:txBody>
      </p:sp>
    </p:spTree>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a:lnSpc>
                <a:spcPct val="110000"/>
              </a:lnSpc>
            </a:pPr>
            <a:r>
              <a:rPr lang="zh-CN" altLang="en-US" sz="2800">
                <a:solidFill>
                  <a:srgbClr val="034DA0"/>
                </a:solidFill>
                <a:latin typeface="等线" panose="02010600030101010101" charset="-122"/>
                <a:ea typeface="等线" panose="02010600030101010101" charset="-122"/>
                <a:cs typeface="等线" panose="02010600030101010101" charset="-122"/>
              </a:rPr>
              <a:t>抽象类的作用</a:t>
            </a:r>
            <a:endParaRPr lang="en-US" altLang="zh-CN" sz="2800">
              <a:solidFill>
                <a:srgbClr val="034DA0"/>
              </a:solidFill>
              <a:latin typeface="等线" panose="02010600030101010101" charset="-122"/>
              <a:ea typeface="等线" panose="02010600030101010101" charset="-122"/>
              <a:cs typeface="等线" panose="02010600030101010101" charset="-122"/>
            </a:endParaRPr>
          </a:p>
        </p:txBody>
      </p:sp>
      <p:sp>
        <p:nvSpPr>
          <p:cNvPr id="3" name="标题 2"/>
          <p:cNvSpPr>
            <a:spLocks noGrp="1"/>
          </p:cNvSpPr>
          <p:nvPr>
            <p:ph type="title"/>
          </p:nvPr>
        </p:nvSpPr>
        <p:spPr/>
        <p:txBody>
          <a:bodyPr/>
          <a:lstStyle/>
          <a:p>
            <a:r>
              <a:rPr lang="en-US" altLang="zh-CN"/>
              <a:t>2.6</a:t>
            </a:r>
            <a:r>
              <a:rPr lang="en-US" altLang="zh-CN">
                <a:sym typeface="+mn-ea"/>
              </a:rPr>
              <a:t>.1 </a:t>
            </a:r>
            <a:r>
              <a:rPr lang="zh-CN" altLang="en-US"/>
              <a:t>抽象类</a:t>
            </a:r>
            <a:r>
              <a:rPr lang="en-US" altLang="zh-CN"/>
              <a:t> </a:t>
            </a:r>
            <a:r>
              <a:rPr lang="en-US" altLang="zh-CN" sz="2400">
                <a:sym typeface="+mn-ea"/>
              </a:rPr>
              <a:t>5/5</a:t>
            </a:r>
          </a:p>
        </p:txBody>
      </p:sp>
      <p:sp>
        <p:nvSpPr>
          <p:cNvPr id="7" name="日期占位符 6"/>
          <p:cNvSpPr>
            <a:spLocks noGrp="1"/>
          </p:cNvSpPr>
          <p:nvPr>
            <p:ph type="dt" sz="half" idx="10"/>
            <p:custDataLst>
              <p:tags r:id="rId1"/>
            </p:custDataLst>
          </p:nvPr>
        </p:nvSpPr>
        <p:spPr/>
        <p:txBody>
          <a:bodyPr/>
          <a:lstStyle/>
          <a:p>
            <a:fld id="{8BEB6EB5-CC0D-C94C-91B9-9EA1B45E848E}" type="datetime1">
              <a:rPr kumimoji="1" lang="zh-CN" altLang="en-US" smtClean="0"/>
              <a:t>2024/10/16</a:t>
            </a:fld>
            <a:endParaRPr kumimoji="1" lang="zh-CN" altLang="en-US" sz="900"/>
          </a:p>
        </p:txBody>
      </p:sp>
      <p:sp>
        <p:nvSpPr>
          <p:cNvPr id="8" name="页脚占位符 7"/>
          <p:cNvSpPr>
            <a:spLocks noGrp="1"/>
          </p:cNvSpPr>
          <p:nvPr>
            <p:ph type="ftr" sz="quarter" idx="11"/>
            <p:custDataLst>
              <p:tags r:id="rId2"/>
            </p:custDataLst>
          </p:nvPr>
        </p:nvSpPr>
        <p:spPr/>
        <p:txBody>
          <a:bodyPr/>
          <a:lstStyle/>
          <a:p>
            <a:r>
              <a:rPr kumimoji="1" lang="zh-CN" altLang="en-US" dirty="0"/>
              <a:t>西北工业大学软件学院</a:t>
            </a:r>
            <a:endParaRPr kumimoji="1" lang="zh-CN" altLang="en-US" sz="900" dirty="0"/>
          </a:p>
        </p:txBody>
      </p:sp>
      <p:sp>
        <p:nvSpPr>
          <p:cNvPr id="9" name="灯片编号占位符 8"/>
          <p:cNvSpPr>
            <a:spLocks noGrp="1"/>
          </p:cNvSpPr>
          <p:nvPr>
            <p:ph type="sldNum" sz="quarter" idx="12"/>
            <p:custDataLst>
              <p:tags r:id="rId3"/>
            </p:custDataLst>
          </p:nvPr>
        </p:nvSpPr>
        <p:spPr/>
        <p:txBody>
          <a:bodyPr/>
          <a:lstStyle/>
          <a:p>
            <a:fld id="{5A1A6423-77BD-D842-A714-25250E903C41}" type="slidenum">
              <a:rPr kumimoji="1" lang="zh-CN" altLang="en-US" smtClean="0"/>
              <a:t>188</a:t>
            </a:fld>
            <a:endParaRPr kumimoji="1" lang="zh-CN" altLang="en-US" sz="900"/>
          </a:p>
        </p:txBody>
      </p:sp>
      <p:sp>
        <p:nvSpPr>
          <p:cNvPr id="4" name="内容占位符 1">
            <a:extLst>
              <a:ext uri="{FF2B5EF4-FFF2-40B4-BE49-F238E27FC236}">
                <a16:creationId xmlns:a16="http://schemas.microsoft.com/office/drawing/2014/main" id="{C204E09B-4EFE-ECC9-54C1-05442C815598}"/>
              </a:ext>
            </a:extLst>
          </p:cNvPr>
          <p:cNvSpPr txBox="1">
            <a:spLocks/>
          </p:cNvSpPr>
          <p:nvPr/>
        </p:nvSpPr>
        <p:spPr>
          <a:xfrm>
            <a:off x="303530" y="1932605"/>
            <a:ext cx="8573770" cy="4183058"/>
          </a:xfrm>
          <a:prstGeom prst="rect">
            <a:avLst/>
          </a:prstGeom>
        </p:spPr>
        <p:txBody>
          <a:bodyPr vert="horz" lIns="90000" tIns="46800" rIns="90000" bIns="46800" rtlCol="0">
            <a:normAutofit/>
          </a:bodyPr>
          <a:lstStyle>
            <a:lvl1pPr marL="228600" indent="-228600" algn="l" defTabSz="914400" rtl="0" eaLnBrk="1" latinLnBrk="0" hangingPunct="1">
              <a:lnSpc>
                <a:spcPct val="150000"/>
              </a:lnSpc>
              <a:spcBef>
                <a:spcPts val="1000"/>
              </a:spcBef>
              <a:buClr>
                <a:srgbClr val="034EA2"/>
              </a:buClr>
              <a:buFont typeface="Arial" panose="020B0604020202020204" pitchFamily="34" charset="0"/>
              <a:buChar char="•"/>
              <a:defRPr sz="3200" b="1"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Clr>
                <a:srgbClr val="034EA2"/>
              </a:buClr>
              <a:buFont typeface="Arial" panose="020B0604020202020204" pitchFamily="34" charset="0"/>
              <a:buChar char="•"/>
              <a:defRPr sz="2800" b="1"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Clr>
                <a:srgbClr val="034EA2"/>
              </a:buClr>
              <a:buFont typeface="Arial" panose="020B0604020202020204" pitchFamily="34" charset="0"/>
              <a:buChar char="•"/>
              <a:defRPr sz="24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30000"/>
              </a:lnSpc>
              <a:spcBef>
                <a:spcPts val="2200"/>
              </a:spcBef>
            </a:pPr>
            <a:r>
              <a:rPr lang="zh-CN" altLang="en-US" sz="2400">
                <a:latin typeface="等线" panose="02010600030101010101" charset="-122"/>
                <a:ea typeface="等线" panose="02010600030101010101" charset="-122"/>
                <a:cs typeface="等线" panose="02010600030101010101" charset="-122"/>
              </a:rPr>
              <a:t>抽象类的主要能力是将对象的某些特性抽离出来，产生某一类对象的</a:t>
            </a:r>
            <a:r>
              <a:rPr lang="zh-CN" altLang="en-US" sz="2400">
                <a:solidFill>
                  <a:srgbClr val="034EA2"/>
                </a:solidFill>
                <a:latin typeface="等线" panose="02010600030101010101" charset="-122"/>
                <a:ea typeface="等线" panose="02010600030101010101" charset="-122"/>
                <a:cs typeface="等线" panose="02010600030101010101" charset="-122"/>
              </a:rPr>
              <a:t>共性描述</a:t>
            </a:r>
            <a:r>
              <a:rPr lang="zh-CN" altLang="en-US" sz="2400">
                <a:latin typeface="等线" panose="02010600030101010101" charset="-122"/>
                <a:ea typeface="等线" panose="02010600030101010101" charset="-122"/>
                <a:cs typeface="等线" panose="02010600030101010101" charset="-122"/>
              </a:rPr>
              <a:t>，方便程序员对代码的使用。</a:t>
            </a:r>
            <a:endParaRPr lang="en-US" altLang="zh-CN" sz="2400">
              <a:latin typeface="等线" panose="02010600030101010101" charset="-122"/>
              <a:ea typeface="等线" panose="02010600030101010101" charset="-122"/>
              <a:cs typeface="等线" panose="02010600030101010101" charset="-122"/>
            </a:endParaRPr>
          </a:p>
          <a:p>
            <a:pPr>
              <a:lnSpc>
                <a:spcPct val="130000"/>
              </a:lnSpc>
              <a:spcBef>
                <a:spcPts val="2200"/>
              </a:spcBef>
            </a:pPr>
            <a:r>
              <a:rPr lang="zh-CN" altLang="en-US" sz="2400">
                <a:latin typeface="等线" panose="02010600030101010101" charset="-122"/>
                <a:ea typeface="等线" panose="02010600030101010101" charset="-122"/>
                <a:cs typeface="等线" panose="02010600030101010101" charset="-122"/>
              </a:rPr>
              <a:t>抽象类</a:t>
            </a:r>
            <a:r>
              <a:rPr lang="zh-CN" altLang="en-US" sz="2400">
                <a:solidFill>
                  <a:srgbClr val="034EA2"/>
                </a:solidFill>
                <a:latin typeface="等线" panose="02010600030101010101" charset="-122"/>
                <a:ea typeface="等线" panose="02010600030101010101" charset="-122"/>
                <a:cs typeface="等线" panose="02010600030101010101" charset="-122"/>
              </a:rPr>
              <a:t>无法实例化</a:t>
            </a:r>
            <a:r>
              <a:rPr lang="zh-CN" altLang="en-US" sz="2400">
                <a:latin typeface="等线" panose="02010600030101010101" charset="-122"/>
                <a:ea typeface="等线" panose="02010600030101010101" charset="-122"/>
                <a:cs typeface="等线" panose="02010600030101010101" charset="-122"/>
              </a:rPr>
              <a:t>，规范了抽象类的使用方法，提高代码可维护性。</a:t>
            </a:r>
            <a:endParaRPr lang="en-US" altLang="zh-CN" sz="2400">
              <a:latin typeface="等线" panose="02010600030101010101" charset="-122"/>
              <a:ea typeface="等线" panose="02010600030101010101" charset="-122"/>
              <a:cs typeface="等线" panose="02010600030101010101" charset="-122"/>
            </a:endParaRPr>
          </a:p>
          <a:p>
            <a:pPr>
              <a:lnSpc>
                <a:spcPct val="130000"/>
              </a:lnSpc>
              <a:spcBef>
                <a:spcPts val="2200"/>
              </a:spcBef>
            </a:pPr>
            <a:r>
              <a:rPr lang="zh-CN" altLang="en-US" sz="2400">
                <a:latin typeface="等线" panose="02010600030101010101" charset="-122"/>
                <a:ea typeface="等线" panose="02010600030101010101" charset="-122"/>
                <a:cs typeface="等线" panose="02010600030101010101" charset="-122"/>
              </a:rPr>
              <a:t>抽象类为</a:t>
            </a:r>
            <a:r>
              <a:rPr lang="zh-CN" altLang="en-US" sz="2400">
                <a:solidFill>
                  <a:srgbClr val="034EA2"/>
                </a:solidFill>
                <a:latin typeface="等线" panose="02010600030101010101" charset="-122"/>
                <a:ea typeface="等线" panose="02010600030101010101" charset="-122"/>
                <a:cs typeface="等线" panose="02010600030101010101" charset="-122"/>
              </a:rPr>
              <a:t>继承</a:t>
            </a:r>
            <a:r>
              <a:rPr lang="zh-CN" altLang="en-US" sz="2400">
                <a:latin typeface="等线" panose="02010600030101010101" charset="-122"/>
                <a:ea typeface="等线" panose="02010600030101010101" charset="-122"/>
                <a:cs typeface="等线" panose="02010600030101010101" charset="-122"/>
              </a:rPr>
              <a:t>而存在。一个抽象类如果不被继承，那么可以认为这个抽象类</a:t>
            </a:r>
            <a:r>
              <a:rPr lang="zh-CN" altLang="en-US" sz="2400">
                <a:solidFill>
                  <a:srgbClr val="C00000"/>
                </a:solidFill>
                <a:latin typeface="等线" panose="02010600030101010101" charset="-122"/>
                <a:ea typeface="等线" panose="02010600030101010101" charset="-122"/>
                <a:cs typeface="等线" panose="02010600030101010101" charset="-122"/>
              </a:rPr>
              <a:t>没有任何意义</a:t>
            </a:r>
            <a:r>
              <a:rPr lang="zh-CN" altLang="en-US" sz="2400">
                <a:latin typeface="等线" panose="02010600030101010101" charset="-122"/>
                <a:ea typeface="等线" panose="02010600030101010101" charset="-122"/>
                <a:cs typeface="等线" panose="02010600030101010101" charset="-122"/>
              </a:rPr>
              <a:t>。</a:t>
            </a:r>
          </a:p>
        </p:txBody>
      </p:sp>
    </p:spTree>
    <p:extLst>
      <p:ext uri="{BB962C8B-B14F-4D97-AF65-F5344CB8AC3E}">
        <p14:creationId xmlns:p14="http://schemas.microsoft.com/office/powerpoint/2010/main" val="3388027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a:t>2.6.2 </a:t>
            </a:r>
            <a:r>
              <a:rPr lang="zh-CN" altLang="en-US"/>
              <a:t>接口</a:t>
            </a:r>
            <a:r>
              <a:rPr lang="en-US" altLang="zh-CN"/>
              <a:t> </a:t>
            </a:r>
            <a:endParaRPr lang="en-US" altLang="zh-CN" sz="2400"/>
          </a:p>
        </p:txBody>
      </p:sp>
      <p:sp>
        <p:nvSpPr>
          <p:cNvPr id="7" name="日期占位符 6"/>
          <p:cNvSpPr>
            <a:spLocks noGrp="1"/>
          </p:cNvSpPr>
          <p:nvPr>
            <p:ph type="dt" sz="half" idx="10"/>
            <p:custDataLst>
              <p:tags r:id="rId1"/>
            </p:custDataLst>
          </p:nvPr>
        </p:nvSpPr>
        <p:spPr/>
        <p:txBody>
          <a:bodyPr/>
          <a:lstStyle/>
          <a:p>
            <a:fld id="{8BEB6EB5-CC0D-C94C-91B9-9EA1B45E848E}" type="datetime1">
              <a:rPr kumimoji="1" lang="zh-CN" altLang="en-US" smtClean="0"/>
              <a:t>2024/10/16</a:t>
            </a:fld>
            <a:endParaRPr kumimoji="1" lang="zh-CN" altLang="en-US" sz="900"/>
          </a:p>
        </p:txBody>
      </p:sp>
      <p:sp>
        <p:nvSpPr>
          <p:cNvPr id="8" name="页脚占位符 7"/>
          <p:cNvSpPr>
            <a:spLocks noGrp="1"/>
          </p:cNvSpPr>
          <p:nvPr>
            <p:ph type="ftr" sz="quarter" idx="11"/>
            <p:custDataLst>
              <p:tags r:id="rId2"/>
            </p:custDataLst>
          </p:nvPr>
        </p:nvSpPr>
        <p:spPr/>
        <p:txBody>
          <a:bodyPr/>
          <a:lstStyle/>
          <a:p>
            <a:r>
              <a:rPr kumimoji="1" lang="zh-CN" altLang="en-US" dirty="0"/>
              <a:t>西北工业大学软件学院</a:t>
            </a:r>
            <a:endParaRPr kumimoji="1" lang="zh-CN" altLang="en-US" sz="900" dirty="0"/>
          </a:p>
        </p:txBody>
      </p:sp>
      <p:sp>
        <p:nvSpPr>
          <p:cNvPr id="9" name="灯片编号占位符 8"/>
          <p:cNvSpPr>
            <a:spLocks noGrp="1"/>
          </p:cNvSpPr>
          <p:nvPr>
            <p:ph type="sldNum" sz="quarter" idx="12"/>
            <p:custDataLst>
              <p:tags r:id="rId3"/>
            </p:custDataLst>
          </p:nvPr>
        </p:nvSpPr>
        <p:spPr/>
        <p:txBody>
          <a:bodyPr/>
          <a:lstStyle/>
          <a:p>
            <a:fld id="{5A1A6423-77BD-D842-A714-25250E903C41}" type="slidenum">
              <a:rPr kumimoji="1" lang="zh-CN" altLang="en-US" smtClean="0"/>
              <a:t>189</a:t>
            </a:fld>
            <a:endParaRPr kumimoji="1" lang="zh-CN" altLang="en-US" sz="900"/>
          </a:p>
        </p:txBody>
      </p:sp>
      <p:sp>
        <p:nvSpPr>
          <p:cNvPr id="4" name="内容占位符 1">
            <a:extLst>
              <a:ext uri="{FF2B5EF4-FFF2-40B4-BE49-F238E27FC236}">
                <a16:creationId xmlns:a16="http://schemas.microsoft.com/office/drawing/2014/main" id="{EF08F7CA-6CDD-8596-56ED-53055453028A}"/>
              </a:ext>
            </a:extLst>
          </p:cNvPr>
          <p:cNvSpPr txBox="1">
            <a:spLocks/>
          </p:cNvSpPr>
          <p:nvPr/>
        </p:nvSpPr>
        <p:spPr>
          <a:xfrm>
            <a:off x="303530" y="1228090"/>
            <a:ext cx="8490585" cy="578173"/>
          </a:xfrm>
          <a:prstGeom prst="rect">
            <a:avLst/>
          </a:prstGeom>
        </p:spPr>
        <p:txBody>
          <a:bodyPr vert="horz" lIns="90000" tIns="46800" rIns="90000" bIns="46800" rtlCol="0">
            <a:spAutoFit/>
          </a:bodyPr>
          <a:lstStyle>
            <a:lvl1pPr marL="228600" indent="-228600" algn="l" defTabSz="914400" rtl="0" eaLnBrk="1" latinLnBrk="0" hangingPunct="1">
              <a:lnSpc>
                <a:spcPct val="150000"/>
              </a:lnSpc>
              <a:spcBef>
                <a:spcPts val="1000"/>
              </a:spcBef>
              <a:buClr>
                <a:srgbClr val="034EA2"/>
              </a:buClr>
              <a:buFont typeface="Arial" panose="020B0604020202020204" pitchFamily="34" charset="0"/>
              <a:buChar char="•"/>
              <a:defRPr sz="3200" b="1"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Clr>
                <a:srgbClr val="034EA2"/>
              </a:buClr>
              <a:buFont typeface="Arial" panose="020B0604020202020204" pitchFamily="34" charset="0"/>
              <a:buChar char="•"/>
              <a:defRPr sz="2800" b="1"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Clr>
                <a:srgbClr val="034EA2"/>
              </a:buClr>
              <a:buFont typeface="Arial" panose="020B0604020202020204" pitchFamily="34" charset="0"/>
              <a:buChar char="•"/>
              <a:defRPr sz="24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Font typeface="Arial" panose="020B0604020202020204" pitchFamily="34" charset="0"/>
              <a:buNone/>
            </a:pPr>
            <a:r>
              <a:rPr lang="zh-CN" altLang="en-US" sz="2800">
                <a:solidFill>
                  <a:srgbClr val="034DA0"/>
                </a:solidFill>
              </a:rPr>
              <a:t>接口（</a:t>
            </a:r>
            <a:r>
              <a:rPr lang="en-US" altLang="zh-CN" sz="2800">
                <a:solidFill>
                  <a:srgbClr val="034DA0"/>
                </a:solidFill>
              </a:rPr>
              <a:t>Interface</a:t>
            </a:r>
            <a:r>
              <a:rPr lang="zh-CN" altLang="en-US" sz="2800">
                <a:solidFill>
                  <a:srgbClr val="034DA0"/>
                </a:solidFill>
              </a:rPr>
              <a:t>）</a:t>
            </a:r>
          </a:p>
        </p:txBody>
      </p:sp>
      <p:pic>
        <p:nvPicPr>
          <p:cNvPr id="5" name="图片 4">
            <a:extLst>
              <a:ext uri="{FF2B5EF4-FFF2-40B4-BE49-F238E27FC236}">
                <a16:creationId xmlns:a16="http://schemas.microsoft.com/office/drawing/2014/main" id="{8F68E742-F52B-417E-D7A2-13482A5D8B34}"/>
              </a:ext>
            </a:extLst>
          </p:cNvPr>
          <p:cNvPicPr>
            <a:picLocks noChangeAspect="1"/>
          </p:cNvPicPr>
          <p:nvPr/>
        </p:nvPicPr>
        <p:blipFill>
          <a:blip r:embed="rId5"/>
          <a:stretch>
            <a:fillRect/>
          </a:stretch>
        </p:blipFill>
        <p:spPr>
          <a:xfrm>
            <a:off x="1450655" y="4326374"/>
            <a:ext cx="1406843" cy="1513115"/>
          </a:xfrm>
          <a:prstGeom prst="rect">
            <a:avLst/>
          </a:prstGeom>
        </p:spPr>
      </p:pic>
      <p:pic>
        <p:nvPicPr>
          <p:cNvPr id="11" name="图片 10">
            <a:extLst>
              <a:ext uri="{FF2B5EF4-FFF2-40B4-BE49-F238E27FC236}">
                <a16:creationId xmlns:a16="http://schemas.microsoft.com/office/drawing/2014/main" id="{A1E3C892-F41A-FDBE-DB5B-48A1EC8B6042}"/>
              </a:ext>
            </a:extLst>
          </p:cNvPr>
          <p:cNvPicPr>
            <a:picLocks noChangeAspect="1"/>
          </p:cNvPicPr>
          <p:nvPr/>
        </p:nvPicPr>
        <p:blipFill>
          <a:blip r:embed="rId6"/>
          <a:stretch>
            <a:fillRect/>
          </a:stretch>
        </p:blipFill>
        <p:spPr>
          <a:xfrm>
            <a:off x="507681" y="2515751"/>
            <a:ext cx="1406844" cy="1296503"/>
          </a:xfrm>
          <a:prstGeom prst="rect">
            <a:avLst/>
          </a:prstGeom>
        </p:spPr>
      </p:pic>
      <p:sp>
        <p:nvSpPr>
          <p:cNvPr id="12" name="文本框 11">
            <a:extLst>
              <a:ext uri="{FF2B5EF4-FFF2-40B4-BE49-F238E27FC236}">
                <a16:creationId xmlns:a16="http://schemas.microsoft.com/office/drawing/2014/main" id="{368A2D74-6C80-F652-E8E3-2AD20640569D}"/>
              </a:ext>
            </a:extLst>
          </p:cNvPr>
          <p:cNvSpPr txBox="1"/>
          <p:nvPr/>
        </p:nvSpPr>
        <p:spPr>
          <a:xfrm>
            <a:off x="1753968" y="5829935"/>
            <a:ext cx="800219" cy="461665"/>
          </a:xfrm>
          <a:prstGeom prst="rect">
            <a:avLst/>
          </a:prstGeom>
          <a:noFill/>
        </p:spPr>
        <p:txBody>
          <a:bodyPr wrap="none" rtlCol="0">
            <a:spAutoFit/>
          </a:bodyPr>
          <a:lstStyle/>
          <a:p>
            <a:pPr algn="l"/>
            <a:r>
              <a:rPr kumimoji="1" lang="zh-CN" altLang="en-US" sz="2400" b="1" dirty="0">
                <a:solidFill>
                  <a:srgbClr val="034DA0"/>
                </a:solidFill>
              </a:rPr>
              <a:t>鸭子</a:t>
            </a:r>
          </a:p>
        </p:txBody>
      </p:sp>
      <p:sp>
        <p:nvSpPr>
          <p:cNvPr id="13" name="文本框 12">
            <a:extLst>
              <a:ext uri="{FF2B5EF4-FFF2-40B4-BE49-F238E27FC236}">
                <a16:creationId xmlns:a16="http://schemas.microsoft.com/office/drawing/2014/main" id="{4F043CB9-796F-6929-4E63-A1F02101022C}"/>
              </a:ext>
            </a:extLst>
          </p:cNvPr>
          <p:cNvSpPr txBox="1"/>
          <p:nvPr/>
        </p:nvSpPr>
        <p:spPr>
          <a:xfrm>
            <a:off x="339803" y="2020681"/>
            <a:ext cx="1723549" cy="461665"/>
          </a:xfrm>
          <a:prstGeom prst="rect">
            <a:avLst/>
          </a:prstGeom>
          <a:solidFill>
            <a:schemeClr val="accent2"/>
          </a:solidFill>
        </p:spPr>
        <p:txBody>
          <a:bodyPr wrap="none" rtlCol="0">
            <a:spAutoFit/>
          </a:bodyPr>
          <a:lstStyle/>
          <a:p>
            <a:pPr algn="l"/>
            <a:r>
              <a:rPr kumimoji="1" lang="zh-CN" altLang="en-US" sz="2400" b="1" dirty="0">
                <a:solidFill>
                  <a:schemeClr val="bg1"/>
                </a:solidFill>
              </a:rPr>
              <a:t>会游泳的鸟</a:t>
            </a:r>
          </a:p>
        </p:txBody>
      </p:sp>
      <p:pic>
        <p:nvPicPr>
          <p:cNvPr id="14" name="图片 13">
            <a:extLst>
              <a:ext uri="{FF2B5EF4-FFF2-40B4-BE49-F238E27FC236}">
                <a16:creationId xmlns:a16="http://schemas.microsoft.com/office/drawing/2014/main" id="{F06A0791-9A53-2CE7-9AD9-13BBB7683C5D}"/>
              </a:ext>
            </a:extLst>
          </p:cNvPr>
          <p:cNvPicPr>
            <a:picLocks noChangeAspect="1"/>
          </p:cNvPicPr>
          <p:nvPr/>
        </p:nvPicPr>
        <p:blipFill>
          <a:blip r:embed="rId7"/>
          <a:stretch>
            <a:fillRect/>
          </a:stretch>
        </p:blipFill>
        <p:spPr>
          <a:xfrm>
            <a:off x="2295523" y="2515751"/>
            <a:ext cx="1547439" cy="1296503"/>
          </a:xfrm>
          <a:prstGeom prst="rect">
            <a:avLst/>
          </a:prstGeom>
        </p:spPr>
      </p:pic>
      <p:cxnSp>
        <p:nvCxnSpPr>
          <p:cNvPr id="16" name="肘形连接符 15">
            <a:extLst>
              <a:ext uri="{FF2B5EF4-FFF2-40B4-BE49-F238E27FC236}">
                <a16:creationId xmlns:a16="http://schemas.microsoft.com/office/drawing/2014/main" id="{564F1FB0-14D0-08B2-8857-6EBBAE6F03CE}"/>
              </a:ext>
            </a:extLst>
          </p:cNvPr>
          <p:cNvCxnSpPr>
            <a:stCxn id="11" idx="2"/>
          </p:cNvCxnSpPr>
          <p:nvPr/>
        </p:nvCxnSpPr>
        <p:spPr>
          <a:xfrm rot="16200000" flipH="1">
            <a:off x="1200979" y="3822378"/>
            <a:ext cx="514120" cy="493872"/>
          </a:xfrm>
          <a:prstGeom prst="bentConnector3">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7" name="肘形连接符 16">
            <a:extLst>
              <a:ext uri="{FF2B5EF4-FFF2-40B4-BE49-F238E27FC236}">
                <a16:creationId xmlns:a16="http://schemas.microsoft.com/office/drawing/2014/main" id="{F8D1F296-4A9C-E31F-2C0D-C60D1298FE15}"/>
              </a:ext>
            </a:extLst>
          </p:cNvPr>
          <p:cNvCxnSpPr>
            <a:cxnSpLocks/>
            <a:stCxn id="14" idx="2"/>
          </p:cNvCxnSpPr>
          <p:nvPr/>
        </p:nvCxnSpPr>
        <p:spPr>
          <a:xfrm rot="5400000">
            <a:off x="2585822" y="3842951"/>
            <a:ext cx="514119" cy="452725"/>
          </a:xfrm>
          <a:prstGeom prst="bentConnector3">
            <a:avLst>
              <a:gd name="adj1" fmla="val 50000"/>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0" name="文本框 19">
            <a:extLst>
              <a:ext uri="{FF2B5EF4-FFF2-40B4-BE49-F238E27FC236}">
                <a16:creationId xmlns:a16="http://schemas.microsoft.com/office/drawing/2014/main" id="{26625A01-C6C5-8D1D-29E6-A66733A9677A}"/>
              </a:ext>
            </a:extLst>
          </p:cNvPr>
          <p:cNvSpPr txBox="1"/>
          <p:nvPr/>
        </p:nvSpPr>
        <p:spPr>
          <a:xfrm>
            <a:off x="2226517" y="2020681"/>
            <a:ext cx="1723549" cy="461665"/>
          </a:xfrm>
          <a:prstGeom prst="rect">
            <a:avLst/>
          </a:prstGeom>
          <a:solidFill>
            <a:schemeClr val="accent6"/>
          </a:solidFill>
        </p:spPr>
        <p:txBody>
          <a:bodyPr wrap="none" rtlCol="0">
            <a:spAutoFit/>
          </a:bodyPr>
          <a:lstStyle/>
          <a:p>
            <a:pPr algn="l"/>
            <a:r>
              <a:rPr kumimoji="1" lang="zh-CN" altLang="en-US" sz="2400" b="1" dirty="0">
                <a:solidFill>
                  <a:schemeClr val="bg1"/>
                </a:solidFill>
              </a:rPr>
              <a:t>美味的食物</a:t>
            </a:r>
          </a:p>
        </p:txBody>
      </p:sp>
      <p:sp>
        <p:nvSpPr>
          <p:cNvPr id="21" name="文本框 20">
            <a:extLst>
              <a:ext uri="{FF2B5EF4-FFF2-40B4-BE49-F238E27FC236}">
                <a16:creationId xmlns:a16="http://schemas.microsoft.com/office/drawing/2014/main" id="{76AE4EEC-695E-1202-E512-1DFAC6AA5320}"/>
              </a:ext>
            </a:extLst>
          </p:cNvPr>
          <p:cNvSpPr txBox="1"/>
          <p:nvPr/>
        </p:nvSpPr>
        <p:spPr>
          <a:xfrm>
            <a:off x="4391025" y="2020680"/>
            <a:ext cx="4267200" cy="461665"/>
          </a:xfrm>
          <a:prstGeom prst="rect">
            <a:avLst/>
          </a:prstGeom>
          <a:solidFill>
            <a:srgbClr val="034DA0"/>
          </a:solidFill>
        </p:spPr>
        <p:txBody>
          <a:bodyPr wrap="square" rtlCol="0">
            <a:spAutoFit/>
          </a:bodyPr>
          <a:lstStyle/>
          <a:p>
            <a:pPr algn="ctr"/>
            <a:r>
              <a:rPr kumimoji="1" lang="zh-CN" altLang="en-US" sz="2400" b="1" dirty="0">
                <a:solidFill>
                  <a:schemeClr val="bg1"/>
                </a:solidFill>
              </a:rPr>
              <a:t>如何建立面向对象系统模型？</a:t>
            </a:r>
          </a:p>
        </p:txBody>
      </p:sp>
      <p:sp>
        <p:nvSpPr>
          <p:cNvPr id="22" name="文本框 21">
            <a:extLst>
              <a:ext uri="{FF2B5EF4-FFF2-40B4-BE49-F238E27FC236}">
                <a16:creationId xmlns:a16="http://schemas.microsoft.com/office/drawing/2014/main" id="{89FDD533-9DA2-ED2C-5DD3-124CBE36BAAE}"/>
              </a:ext>
            </a:extLst>
          </p:cNvPr>
          <p:cNvSpPr txBox="1"/>
          <p:nvPr/>
        </p:nvSpPr>
        <p:spPr>
          <a:xfrm>
            <a:off x="5161910" y="2583588"/>
            <a:ext cx="1085850" cy="461665"/>
          </a:xfrm>
          <a:prstGeom prst="rect">
            <a:avLst/>
          </a:prstGeom>
          <a:noFill/>
          <a:ln>
            <a:solidFill>
              <a:schemeClr val="tx1">
                <a:lumMod val="65000"/>
                <a:lumOff val="35000"/>
              </a:schemeClr>
            </a:solidFill>
          </a:ln>
        </p:spPr>
        <p:txBody>
          <a:bodyPr wrap="square" rtlCol="0">
            <a:spAutoFit/>
          </a:bodyPr>
          <a:lstStyle/>
          <a:p>
            <a:pPr algn="ctr"/>
            <a:r>
              <a:rPr kumimoji="1" lang="en-US" altLang="zh-CN" sz="2400" b="1" dirty="0">
                <a:solidFill>
                  <a:schemeClr val="tx1">
                    <a:lumMod val="65000"/>
                    <a:lumOff val="35000"/>
                  </a:schemeClr>
                </a:solidFill>
              </a:rPr>
              <a:t>Bird</a:t>
            </a:r>
            <a:endParaRPr kumimoji="1" lang="zh-CN" altLang="en-US" sz="2400" b="1" dirty="0">
              <a:solidFill>
                <a:schemeClr val="tx1">
                  <a:lumMod val="65000"/>
                  <a:lumOff val="35000"/>
                </a:schemeClr>
              </a:solidFill>
            </a:endParaRPr>
          </a:p>
        </p:txBody>
      </p:sp>
      <p:sp>
        <p:nvSpPr>
          <p:cNvPr id="23" name="文本框 22">
            <a:extLst>
              <a:ext uri="{FF2B5EF4-FFF2-40B4-BE49-F238E27FC236}">
                <a16:creationId xmlns:a16="http://schemas.microsoft.com/office/drawing/2014/main" id="{19EE2BA2-EBBD-2CB8-67D1-44E15CCEDD1F}"/>
              </a:ext>
            </a:extLst>
          </p:cNvPr>
          <p:cNvSpPr txBox="1"/>
          <p:nvPr/>
        </p:nvSpPr>
        <p:spPr>
          <a:xfrm>
            <a:off x="5161910" y="3045253"/>
            <a:ext cx="1085850" cy="461665"/>
          </a:xfrm>
          <a:prstGeom prst="rect">
            <a:avLst/>
          </a:prstGeom>
          <a:noFill/>
          <a:ln>
            <a:solidFill>
              <a:schemeClr val="tx1">
                <a:lumMod val="65000"/>
                <a:lumOff val="35000"/>
              </a:schemeClr>
            </a:solidFill>
          </a:ln>
        </p:spPr>
        <p:txBody>
          <a:bodyPr wrap="square" rtlCol="0">
            <a:spAutoFit/>
          </a:bodyPr>
          <a:lstStyle/>
          <a:p>
            <a:pPr algn="ctr"/>
            <a:endParaRPr kumimoji="1" lang="zh-CN" altLang="en-US" sz="2400" b="1" dirty="0">
              <a:solidFill>
                <a:schemeClr val="tx1">
                  <a:lumMod val="65000"/>
                  <a:lumOff val="35000"/>
                </a:schemeClr>
              </a:solidFill>
            </a:endParaRPr>
          </a:p>
        </p:txBody>
      </p:sp>
      <p:sp>
        <p:nvSpPr>
          <p:cNvPr id="24" name="文本框 23">
            <a:extLst>
              <a:ext uri="{FF2B5EF4-FFF2-40B4-BE49-F238E27FC236}">
                <a16:creationId xmlns:a16="http://schemas.microsoft.com/office/drawing/2014/main" id="{87A2F600-D861-B371-0FC6-FBA062E86543}"/>
              </a:ext>
            </a:extLst>
          </p:cNvPr>
          <p:cNvSpPr txBox="1"/>
          <p:nvPr/>
        </p:nvSpPr>
        <p:spPr>
          <a:xfrm>
            <a:off x="5161910" y="3509292"/>
            <a:ext cx="1085850" cy="461665"/>
          </a:xfrm>
          <a:prstGeom prst="rect">
            <a:avLst/>
          </a:prstGeom>
          <a:noFill/>
          <a:ln>
            <a:solidFill>
              <a:schemeClr val="tx1">
                <a:lumMod val="65000"/>
                <a:lumOff val="35000"/>
              </a:schemeClr>
            </a:solidFill>
          </a:ln>
        </p:spPr>
        <p:txBody>
          <a:bodyPr wrap="square" rtlCol="0">
            <a:spAutoFit/>
          </a:bodyPr>
          <a:lstStyle/>
          <a:p>
            <a:pPr algn="ctr"/>
            <a:endParaRPr kumimoji="1" lang="zh-CN" altLang="en-US" sz="2400" b="1" dirty="0">
              <a:solidFill>
                <a:schemeClr val="tx1">
                  <a:lumMod val="65000"/>
                  <a:lumOff val="35000"/>
                </a:schemeClr>
              </a:solidFill>
            </a:endParaRPr>
          </a:p>
        </p:txBody>
      </p:sp>
      <p:sp>
        <p:nvSpPr>
          <p:cNvPr id="25" name="文本框 24">
            <a:extLst>
              <a:ext uri="{FF2B5EF4-FFF2-40B4-BE49-F238E27FC236}">
                <a16:creationId xmlns:a16="http://schemas.microsoft.com/office/drawing/2014/main" id="{998734F8-3B69-D232-42D1-158264A18A96}"/>
              </a:ext>
            </a:extLst>
          </p:cNvPr>
          <p:cNvSpPr txBox="1"/>
          <p:nvPr/>
        </p:nvSpPr>
        <p:spPr>
          <a:xfrm>
            <a:off x="6845643" y="2583589"/>
            <a:ext cx="1085850" cy="461665"/>
          </a:xfrm>
          <a:prstGeom prst="rect">
            <a:avLst/>
          </a:prstGeom>
          <a:noFill/>
          <a:ln>
            <a:solidFill>
              <a:schemeClr val="tx1">
                <a:lumMod val="65000"/>
                <a:lumOff val="35000"/>
              </a:schemeClr>
            </a:solidFill>
          </a:ln>
        </p:spPr>
        <p:txBody>
          <a:bodyPr wrap="square" rtlCol="0">
            <a:spAutoFit/>
          </a:bodyPr>
          <a:lstStyle/>
          <a:p>
            <a:pPr algn="ctr"/>
            <a:r>
              <a:rPr kumimoji="1" lang="en-US" altLang="zh-CN" sz="2400" b="1" dirty="0">
                <a:solidFill>
                  <a:schemeClr val="tx1">
                    <a:lumMod val="65000"/>
                    <a:lumOff val="35000"/>
                  </a:schemeClr>
                </a:solidFill>
              </a:rPr>
              <a:t>Food</a:t>
            </a:r>
            <a:endParaRPr kumimoji="1" lang="zh-CN" altLang="en-US" sz="2400" b="1" dirty="0">
              <a:solidFill>
                <a:schemeClr val="tx1">
                  <a:lumMod val="65000"/>
                  <a:lumOff val="35000"/>
                </a:schemeClr>
              </a:solidFill>
            </a:endParaRPr>
          </a:p>
        </p:txBody>
      </p:sp>
      <p:sp>
        <p:nvSpPr>
          <p:cNvPr id="26" name="文本框 25">
            <a:extLst>
              <a:ext uri="{FF2B5EF4-FFF2-40B4-BE49-F238E27FC236}">
                <a16:creationId xmlns:a16="http://schemas.microsoft.com/office/drawing/2014/main" id="{B98C0E32-A99C-252F-014B-28AC5619519C}"/>
              </a:ext>
            </a:extLst>
          </p:cNvPr>
          <p:cNvSpPr txBox="1"/>
          <p:nvPr/>
        </p:nvSpPr>
        <p:spPr>
          <a:xfrm>
            <a:off x="6845643" y="3045254"/>
            <a:ext cx="1085850" cy="461665"/>
          </a:xfrm>
          <a:prstGeom prst="rect">
            <a:avLst/>
          </a:prstGeom>
          <a:noFill/>
          <a:ln>
            <a:solidFill>
              <a:schemeClr val="tx1">
                <a:lumMod val="65000"/>
                <a:lumOff val="35000"/>
              </a:schemeClr>
            </a:solidFill>
          </a:ln>
        </p:spPr>
        <p:txBody>
          <a:bodyPr wrap="square" rtlCol="0">
            <a:spAutoFit/>
          </a:bodyPr>
          <a:lstStyle/>
          <a:p>
            <a:pPr algn="ctr"/>
            <a:endParaRPr kumimoji="1" lang="zh-CN" altLang="en-US" sz="2400" b="1" dirty="0">
              <a:solidFill>
                <a:schemeClr val="tx1">
                  <a:lumMod val="65000"/>
                  <a:lumOff val="35000"/>
                </a:schemeClr>
              </a:solidFill>
            </a:endParaRPr>
          </a:p>
        </p:txBody>
      </p:sp>
      <p:sp>
        <p:nvSpPr>
          <p:cNvPr id="27" name="文本框 26">
            <a:extLst>
              <a:ext uri="{FF2B5EF4-FFF2-40B4-BE49-F238E27FC236}">
                <a16:creationId xmlns:a16="http://schemas.microsoft.com/office/drawing/2014/main" id="{FE43734F-C054-EFF8-13E9-8A5A75CCD90A}"/>
              </a:ext>
            </a:extLst>
          </p:cNvPr>
          <p:cNvSpPr txBox="1"/>
          <p:nvPr/>
        </p:nvSpPr>
        <p:spPr>
          <a:xfrm>
            <a:off x="6845643" y="3509293"/>
            <a:ext cx="1085850" cy="461665"/>
          </a:xfrm>
          <a:prstGeom prst="rect">
            <a:avLst/>
          </a:prstGeom>
          <a:noFill/>
          <a:ln>
            <a:solidFill>
              <a:schemeClr val="tx1">
                <a:lumMod val="65000"/>
                <a:lumOff val="35000"/>
              </a:schemeClr>
            </a:solidFill>
          </a:ln>
        </p:spPr>
        <p:txBody>
          <a:bodyPr wrap="square" rtlCol="0">
            <a:spAutoFit/>
          </a:bodyPr>
          <a:lstStyle/>
          <a:p>
            <a:pPr algn="ctr"/>
            <a:endParaRPr kumimoji="1" lang="zh-CN" altLang="en-US" sz="2400" b="1" dirty="0">
              <a:solidFill>
                <a:schemeClr val="tx1">
                  <a:lumMod val="65000"/>
                  <a:lumOff val="35000"/>
                </a:schemeClr>
              </a:solidFill>
            </a:endParaRPr>
          </a:p>
        </p:txBody>
      </p:sp>
      <p:sp>
        <p:nvSpPr>
          <p:cNvPr id="28" name="文本框 27">
            <a:extLst>
              <a:ext uri="{FF2B5EF4-FFF2-40B4-BE49-F238E27FC236}">
                <a16:creationId xmlns:a16="http://schemas.microsoft.com/office/drawing/2014/main" id="{F0083821-60B3-D223-7CB9-90E9E46A4627}"/>
              </a:ext>
            </a:extLst>
          </p:cNvPr>
          <p:cNvSpPr txBox="1"/>
          <p:nvPr/>
        </p:nvSpPr>
        <p:spPr>
          <a:xfrm>
            <a:off x="6032716" y="4544415"/>
            <a:ext cx="1085850" cy="461665"/>
          </a:xfrm>
          <a:prstGeom prst="rect">
            <a:avLst/>
          </a:prstGeom>
          <a:noFill/>
          <a:ln>
            <a:solidFill>
              <a:schemeClr val="tx1">
                <a:lumMod val="65000"/>
                <a:lumOff val="35000"/>
              </a:schemeClr>
            </a:solidFill>
          </a:ln>
        </p:spPr>
        <p:txBody>
          <a:bodyPr wrap="square" rtlCol="0">
            <a:spAutoFit/>
          </a:bodyPr>
          <a:lstStyle/>
          <a:p>
            <a:pPr algn="ctr"/>
            <a:r>
              <a:rPr kumimoji="1" lang="en-US" altLang="zh-CN" sz="2400" b="1" dirty="0">
                <a:solidFill>
                  <a:schemeClr val="tx1">
                    <a:lumMod val="65000"/>
                    <a:lumOff val="35000"/>
                  </a:schemeClr>
                </a:solidFill>
              </a:rPr>
              <a:t>Duck</a:t>
            </a:r>
            <a:endParaRPr kumimoji="1" lang="zh-CN" altLang="en-US" sz="2400" b="1" dirty="0">
              <a:solidFill>
                <a:schemeClr val="tx1">
                  <a:lumMod val="65000"/>
                  <a:lumOff val="35000"/>
                </a:schemeClr>
              </a:solidFill>
            </a:endParaRPr>
          </a:p>
        </p:txBody>
      </p:sp>
      <p:sp>
        <p:nvSpPr>
          <p:cNvPr id="29" name="文本框 28">
            <a:extLst>
              <a:ext uri="{FF2B5EF4-FFF2-40B4-BE49-F238E27FC236}">
                <a16:creationId xmlns:a16="http://schemas.microsoft.com/office/drawing/2014/main" id="{149A5A42-B097-DC1C-FE72-40C1E35FF827}"/>
              </a:ext>
            </a:extLst>
          </p:cNvPr>
          <p:cNvSpPr txBox="1"/>
          <p:nvPr/>
        </p:nvSpPr>
        <p:spPr>
          <a:xfrm>
            <a:off x="6032716" y="5006080"/>
            <a:ext cx="1085850" cy="461665"/>
          </a:xfrm>
          <a:prstGeom prst="rect">
            <a:avLst/>
          </a:prstGeom>
          <a:noFill/>
          <a:ln>
            <a:solidFill>
              <a:schemeClr val="tx1">
                <a:lumMod val="65000"/>
                <a:lumOff val="35000"/>
              </a:schemeClr>
            </a:solidFill>
          </a:ln>
        </p:spPr>
        <p:txBody>
          <a:bodyPr wrap="square" rtlCol="0">
            <a:spAutoFit/>
          </a:bodyPr>
          <a:lstStyle/>
          <a:p>
            <a:pPr algn="ctr"/>
            <a:endParaRPr kumimoji="1" lang="zh-CN" altLang="en-US" sz="2400" b="1" dirty="0">
              <a:solidFill>
                <a:schemeClr val="tx1">
                  <a:lumMod val="65000"/>
                  <a:lumOff val="35000"/>
                </a:schemeClr>
              </a:solidFill>
            </a:endParaRPr>
          </a:p>
        </p:txBody>
      </p:sp>
      <p:sp>
        <p:nvSpPr>
          <p:cNvPr id="30" name="文本框 29">
            <a:extLst>
              <a:ext uri="{FF2B5EF4-FFF2-40B4-BE49-F238E27FC236}">
                <a16:creationId xmlns:a16="http://schemas.microsoft.com/office/drawing/2014/main" id="{5C31DC5F-DC76-2880-86D6-7CF9BFEFA7A9}"/>
              </a:ext>
            </a:extLst>
          </p:cNvPr>
          <p:cNvSpPr txBox="1"/>
          <p:nvPr/>
        </p:nvSpPr>
        <p:spPr>
          <a:xfrm>
            <a:off x="6032716" y="5470119"/>
            <a:ext cx="1085850" cy="461665"/>
          </a:xfrm>
          <a:prstGeom prst="rect">
            <a:avLst/>
          </a:prstGeom>
          <a:noFill/>
          <a:ln>
            <a:solidFill>
              <a:schemeClr val="tx1">
                <a:lumMod val="65000"/>
                <a:lumOff val="35000"/>
              </a:schemeClr>
            </a:solidFill>
          </a:ln>
        </p:spPr>
        <p:txBody>
          <a:bodyPr wrap="square" rtlCol="0">
            <a:spAutoFit/>
          </a:bodyPr>
          <a:lstStyle/>
          <a:p>
            <a:pPr algn="ctr"/>
            <a:endParaRPr kumimoji="1" lang="zh-CN" altLang="en-US" sz="2400" b="1" dirty="0">
              <a:solidFill>
                <a:schemeClr val="tx1">
                  <a:lumMod val="65000"/>
                  <a:lumOff val="35000"/>
                </a:schemeClr>
              </a:solidFill>
            </a:endParaRPr>
          </a:p>
        </p:txBody>
      </p:sp>
      <p:cxnSp>
        <p:nvCxnSpPr>
          <p:cNvPr id="32" name="肘形连接符 31">
            <a:extLst>
              <a:ext uri="{FF2B5EF4-FFF2-40B4-BE49-F238E27FC236}">
                <a16:creationId xmlns:a16="http://schemas.microsoft.com/office/drawing/2014/main" id="{F5AB6036-5580-554F-95FD-EC2C9439DE0A}"/>
              </a:ext>
            </a:extLst>
          </p:cNvPr>
          <p:cNvCxnSpPr>
            <a:cxnSpLocks/>
            <a:endCxn id="24" idx="2"/>
          </p:cNvCxnSpPr>
          <p:nvPr/>
        </p:nvCxnSpPr>
        <p:spPr>
          <a:xfrm rot="16200000" flipV="1">
            <a:off x="5689108" y="3986685"/>
            <a:ext cx="571083" cy="539628"/>
          </a:xfrm>
          <a:prstGeom prst="bentConnector3">
            <a:avLst/>
          </a:prstGeom>
          <a:ln w="190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肘形连接符 34">
            <a:extLst>
              <a:ext uri="{FF2B5EF4-FFF2-40B4-BE49-F238E27FC236}">
                <a16:creationId xmlns:a16="http://schemas.microsoft.com/office/drawing/2014/main" id="{1F6FE6CC-9B17-D99B-2D17-5E1B45CFF795}"/>
              </a:ext>
            </a:extLst>
          </p:cNvPr>
          <p:cNvCxnSpPr>
            <a:cxnSpLocks/>
            <a:endCxn id="27" idx="2"/>
          </p:cNvCxnSpPr>
          <p:nvPr/>
        </p:nvCxnSpPr>
        <p:spPr>
          <a:xfrm rot="5400000" flipH="1" flipV="1">
            <a:off x="6837421" y="3990895"/>
            <a:ext cx="571083" cy="531211"/>
          </a:xfrm>
          <a:prstGeom prst="bentConnector3">
            <a:avLst>
              <a:gd name="adj1" fmla="val 50000"/>
            </a:avLst>
          </a:prstGeom>
          <a:ln w="190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8" name="文本框 37">
            <a:extLst>
              <a:ext uri="{FF2B5EF4-FFF2-40B4-BE49-F238E27FC236}">
                <a16:creationId xmlns:a16="http://schemas.microsoft.com/office/drawing/2014/main" id="{C4012531-02CD-88F7-19C5-2CBB9A5B944C}"/>
              </a:ext>
            </a:extLst>
          </p:cNvPr>
          <p:cNvSpPr txBox="1"/>
          <p:nvPr/>
        </p:nvSpPr>
        <p:spPr>
          <a:xfrm>
            <a:off x="2226517" y="4548814"/>
            <a:ext cx="3609408" cy="1253909"/>
          </a:xfrm>
          <a:prstGeom prst="rect">
            <a:avLst/>
          </a:prstGeom>
          <a:solidFill>
            <a:srgbClr val="C00000"/>
          </a:solidFill>
          <a:ln>
            <a:solidFill>
              <a:schemeClr val="tx1">
                <a:lumMod val="65000"/>
                <a:lumOff val="35000"/>
              </a:schemeClr>
            </a:solidFill>
          </a:ln>
        </p:spPr>
        <p:txBody>
          <a:bodyPr wrap="square" rtlCol="0" anchor="ctr">
            <a:noAutofit/>
          </a:bodyPr>
          <a:lstStyle/>
          <a:p>
            <a:pPr marL="457200" indent="-457200">
              <a:spcBef>
                <a:spcPts val="1200"/>
              </a:spcBef>
              <a:buFont typeface="+mj-lt"/>
              <a:buAutoNum type="arabicPeriod"/>
            </a:pPr>
            <a:r>
              <a:rPr kumimoji="1" lang="en-US" altLang="zh-CN" sz="2400" b="1" dirty="0">
                <a:solidFill>
                  <a:schemeClr val="bg1"/>
                </a:solidFill>
              </a:rPr>
              <a:t>Java</a:t>
            </a:r>
            <a:r>
              <a:rPr kumimoji="1" lang="zh-CN" altLang="en-US" sz="2400" b="1" dirty="0">
                <a:solidFill>
                  <a:schemeClr val="bg1"/>
                </a:solidFill>
              </a:rPr>
              <a:t>不支持多继承</a:t>
            </a:r>
            <a:endParaRPr kumimoji="1" lang="en-US" altLang="zh-CN" sz="2400" b="1" dirty="0">
              <a:solidFill>
                <a:schemeClr val="bg1"/>
              </a:solidFill>
            </a:endParaRPr>
          </a:p>
          <a:p>
            <a:pPr marL="457200" indent="-457200">
              <a:spcBef>
                <a:spcPts val="1200"/>
              </a:spcBef>
              <a:buFont typeface="+mj-lt"/>
              <a:buAutoNum type="arabicPeriod"/>
            </a:pPr>
            <a:r>
              <a:rPr kumimoji="1" lang="zh-CN" altLang="en-US" sz="2400" b="1" dirty="0">
                <a:solidFill>
                  <a:schemeClr val="bg1"/>
                </a:solidFill>
              </a:rPr>
              <a:t>“会游泳”怎么办？</a:t>
            </a:r>
          </a:p>
        </p:txBody>
      </p:sp>
      <p:sp>
        <p:nvSpPr>
          <p:cNvPr id="39" name="三角形 38">
            <a:extLst>
              <a:ext uri="{FF2B5EF4-FFF2-40B4-BE49-F238E27FC236}">
                <a16:creationId xmlns:a16="http://schemas.microsoft.com/office/drawing/2014/main" id="{3D1160B3-0CC6-B65A-C03F-FCBE31052D15}"/>
              </a:ext>
            </a:extLst>
          </p:cNvPr>
          <p:cNvSpPr/>
          <p:nvPr/>
        </p:nvSpPr>
        <p:spPr>
          <a:xfrm>
            <a:off x="5682469" y="3991483"/>
            <a:ext cx="45719" cy="45719"/>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0" name="三角形 39">
            <a:extLst>
              <a:ext uri="{FF2B5EF4-FFF2-40B4-BE49-F238E27FC236}">
                <a16:creationId xmlns:a16="http://schemas.microsoft.com/office/drawing/2014/main" id="{B4DD210F-3D95-145F-400A-BAE00220EC94}"/>
              </a:ext>
            </a:extLst>
          </p:cNvPr>
          <p:cNvSpPr/>
          <p:nvPr/>
        </p:nvSpPr>
        <p:spPr>
          <a:xfrm>
            <a:off x="7366618" y="3991483"/>
            <a:ext cx="45719" cy="45719"/>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2"/>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5"/>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8"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lnSpcReduction="20000"/>
          </a:bodyPr>
          <a:lstStyle/>
          <a:p>
            <a:pPr eaLnBrk="1" hangingPunct="1"/>
            <a:r>
              <a:rPr lang="zh-CN" altLang="en-US" sz="2800" b="1" dirty="0">
                <a:solidFill>
                  <a:srgbClr val="034EA2"/>
                </a:solidFill>
                <a:effectLst/>
                <a:latin typeface="+mn-ea"/>
                <a:cs typeface="+mn-ea"/>
                <a:sym typeface="+mn-ea"/>
              </a:rPr>
              <a:t>类的成员变量</a:t>
            </a:r>
            <a:r>
              <a:rPr lang="zh-CN" altLang="en-US" sz="2400" b="1" dirty="0">
                <a:solidFill>
                  <a:schemeClr val="tx1"/>
                </a:solidFill>
                <a:latin typeface="+mn-ea"/>
                <a:cs typeface="+mn-ea"/>
                <a:sym typeface="+mn-ea"/>
              </a:rPr>
              <a:t>：</a:t>
            </a:r>
            <a:r>
              <a:rPr lang="en-US" altLang="zh-CN" sz="2400" b="1" dirty="0">
                <a:solidFill>
                  <a:schemeClr val="tx1"/>
                </a:solidFill>
                <a:latin typeface="+mn-ea"/>
                <a:cs typeface="+mn-ea"/>
                <a:sym typeface="+mn-ea"/>
              </a:rPr>
              <a:t>Data members (fields/state/attributes)</a:t>
            </a:r>
          </a:p>
          <a:p>
            <a:pPr lvl="1" eaLnBrk="1" hangingPunct="1"/>
            <a:r>
              <a:rPr lang="en-US" altLang="zh-CN" sz="2100" b="1" dirty="0">
                <a:solidFill>
                  <a:schemeClr val="tx1"/>
                </a:solidFill>
                <a:latin typeface="+mn-ea"/>
                <a:cs typeface="+mn-ea"/>
                <a:sym typeface="+mn-ea"/>
              </a:rPr>
              <a:t>类体中定义的变量，在整个类中都可以使用，用于描述类的特征，多数以名词形式出现</a:t>
            </a:r>
          </a:p>
          <a:p>
            <a:pPr lvl="1" eaLnBrk="1" hangingPunct="1"/>
            <a:r>
              <a:rPr lang="zh-CN" altLang="en-US" sz="2100" b="1" dirty="0">
                <a:solidFill>
                  <a:schemeClr val="tx1"/>
                </a:solidFill>
                <a:latin typeface="+mn-ea"/>
                <a:cs typeface="+mn-ea"/>
                <a:sym typeface="+mn-ea"/>
              </a:rPr>
              <a:t>成员变量的申明：</a:t>
            </a:r>
            <a:r>
              <a:rPr lang="zh-CN" altLang="en-US" sz="2400" dirty="0">
                <a:solidFill>
                  <a:srgbClr val="034DA0"/>
                </a:solidFill>
                <a:effectLst/>
                <a:latin typeface="+mn-ea"/>
                <a:cs typeface="+mn-ea"/>
                <a:sym typeface="+mn-ea"/>
              </a:rPr>
              <a:t>访问权限</a:t>
            </a:r>
            <a:r>
              <a:rPr lang="en-US" altLang="zh-CN" sz="2400" dirty="0">
                <a:solidFill>
                  <a:srgbClr val="034DA0"/>
                </a:solidFill>
                <a:effectLst/>
                <a:latin typeface="+mn-ea"/>
                <a:cs typeface="+mn-ea"/>
                <a:sym typeface="+mn-ea"/>
              </a:rPr>
              <a:t>    </a:t>
            </a:r>
            <a:r>
              <a:rPr lang="zh-CN" altLang="en-US" sz="2400" dirty="0">
                <a:solidFill>
                  <a:srgbClr val="034DA0"/>
                </a:solidFill>
                <a:effectLst/>
                <a:latin typeface="+mn-ea"/>
                <a:cs typeface="+mn-ea"/>
                <a:sym typeface="+mn-ea"/>
              </a:rPr>
              <a:t>数据类型</a:t>
            </a:r>
            <a:r>
              <a:rPr lang="en-US" altLang="zh-CN" sz="2400" dirty="0">
                <a:solidFill>
                  <a:srgbClr val="034DA0"/>
                </a:solidFill>
                <a:effectLst/>
                <a:latin typeface="+mn-ea"/>
                <a:cs typeface="+mn-ea"/>
                <a:sym typeface="+mn-ea"/>
              </a:rPr>
              <a:t>    </a:t>
            </a:r>
            <a:r>
              <a:rPr lang="zh-CN" altLang="en-US" sz="2400" dirty="0">
                <a:solidFill>
                  <a:srgbClr val="034DA0"/>
                </a:solidFill>
                <a:effectLst/>
                <a:latin typeface="+mn-ea"/>
                <a:cs typeface="+mn-ea"/>
                <a:sym typeface="+mn-ea"/>
              </a:rPr>
              <a:t>变量名</a:t>
            </a:r>
            <a:endParaRPr lang="zh-CN" altLang="en-US" sz="2400" i="1" dirty="0">
              <a:solidFill>
                <a:srgbClr val="034DA0"/>
              </a:solidFill>
              <a:effectLst>
                <a:outerShdw blurRad="38100" dist="25400" dir="5400000" algn="ctr" rotWithShape="0">
                  <a:srgbClr val="6E747A">
                    <a:alpha val="43000"/>
                  </a:srgbClr>
                </a:outerShdw>
              </a:effectLst>
              <a:latin typeface="+mn-ea"/>
              <a:cs typeface="+mn-ea"/>
              <a:sym typeface="+mn-ea"/>
            </a:endParaRPr>
          </a:p>
          <a:p>
            <a:pPr marL="457200" lvl="1" indent="0" algn="l" eaLnBrk="1" hangingPunct="1">
              <a:buSzTx/>
              <a:buNone/>
            </a:pPr>
            <a:r>
              <a:rPr lang="en-US" altLang="zh-CN" sz="2100" dirty="0">
                <a:latin typeface="+mn-ea"/>
                <a:cs typeface="+mn-ea"/>
                <a:sym typeface="+mn-ea"/>
              </a:rPr>
              <a:t>                     </a:t>
            </a:r>
            <a:r>
              <a:rPr lang="zh-CN" altLang="en-US" sz="2100" dirty="0">
                <a:latin typeface="+mn-ea"/>
                <a:cs typeface="+mn-ea"/>
                <a:sym typeface="+mn-ea"/>
              </a:rPr>
              <a:t>例如：</a:t>
            </a:r>
            <a:r>
              <a:rPr lang="en-US" altLang="zh-CN" sz="2100" dirty="0">
                <a:latin typeface="+mn-ea"/>
                <a:cs typeface="+mn-ea"/>
                <a:sym typeface="+mn-ea"/>
              </a:rPr>
              <a:t>  </a:t>
            </a:r>
            <a:r>
              <a:rPr lang="en-US" altLang="zh-CN" sz="2100" dirty="0">
                <a:solidFill>
                  <a:srgbClr val="034DA0"/>
                </a:solidFill>
                <a:effectLst/>
                <a:latin typeface="+mn-ea"/>
                <a:cs typeface="+mn-ea"/>
                <a:sym typeface="+mn-ea"/>
              </a:rPr>
              <a:t>private            int        studentNumber</a:t>
            </a:r>
            <a:endParaRPr lang="zh-CN" altLang="en-US" sz="2100" b="1" dirty="0">
              <a:solidFill>
                <a:srgbClr val="034DA0"/>
              </a:solidFill>
              <a:latin typeface="+mn-ea"/>
              <a:cs typeface="+mn-ea"/>
            </a:endParaRPr>
          </a:p>
          <a:p>
            <a:pPr lvl="1" algn="l" eaLnBrk="1" hangingPunct="1">
              <a:buSzTx/>
            </a:pPr>
            <a:r>
              <a:rPr lang="zh-CN" altLang="en-US" sz="2100" b="1" dirty="0">
                <a:solidFill>
                  <a:schemeClr val="tx1"/>
                </a:solidFill>
                <a:latin typeface="+mn-ea"/>
                <a:cs typeface="+mn-ea"/>
                <a:sym typeface="+mn-ea"/>
              </a:rPr>
              <a:t>四种访问权限：</a:t>
            </a:r>
            <a:endParaRPr lang="en-US" altLang="zh-CN" sz="2100" b="1" dirty="0">
              <a:solidFill>
                <a:schemeClr val="tx1"/>
              </a:solidFill>
              <a:latin typeface="+mn-ea"/>
              <a:cs typeface="+mn-ea"/>
              <a:sym typeface="+mn-ea"/>
            </a:endParaRPr>
          </a:p>
          <a:p>
            <a:pPr lvl="2"/>
            <a:r>
              <a:rPr lang="zh-CN" altLang="en-US" sz="1700" b="1" dirty="0">
                <a:solidFill>
                  <a:schemeClr val="tx1"/>
                </a:solidFill>
                <a:latin typeface="+mn-ea"/>
                <a:cs typeface="+mn-ea"/>
                <a:sym typeface="+mn-ea"/>
              </a:rPr>
              <a:t>public </a:t>
            </a:r>
            <a:r>
              <a:rPr lang="en-US" altLang="zh-CN" sz="1700" b="1" dirty="0">
                <a:solidFill>
                  <a:schemeClr val="tx1"/>
                </a:solidFill>
                <a:latin typeface="+mn-ea"/>
                <a:cs typeface="+mn-ea"/>
                <a:sym typeface="+mn-ea"/>
              </a:rPr>
              <a:t>——</a:t>
            </a:r>
            <a:r>
              <a:rPr lang="zh-CN" altLang="en-US" sz="1700" b="1" dirty="0">
                <a:solidFill>
                  <a:schemeClr val="tx1"/>
                </a:solidFill>
                <a:latin typeface="+mn-ea"/>
                <a:cs typeface="+mn-ea"/>
                <a:sym typeface="+mn-ea"/>
              </a:rPr>
              <a:t> 完全访问权限，任何类都可访问</a:t>
            </a:r>
            <a:endParaRPr lang="en-US" altLang="zh-CN" sz="1700" b="1" dirty="0">
              <a:solidFill>
                <a:schemeClr val="tx1"/>
              </a:solidFill>
              <a:latin typeface="+mn-ea"/>
              <a:cs typeface="+mn-ea"/>
              <a:sym typeface="+mn-ea"/>
            </a:endParaRPr>
          </a:p>
          <a:p>
            <a:pPr lvl="2"/>
            <a:r>
              <a:rPr lang="zh-CN" altLang="en-US" sz="1700" b="1" dirty="0">
                <a:solidFill>
                  <a:schemeClr val="tx1"/>
                </a:solidFill>
                <a:latin typeface="+mn-ea"/>
                <a:cs typeface="+mn-ea"/>
                <a:sym typeface="+mn-ea"/>
              </a:rPr>
              <a:t>private </a:t>
            </a:r>
            <a:r>
              <a:rPr lang="en-US" altLang="zh-CN" sz="1700" b="1" dirty="0">
                <a:solidFill>
                  <a:schemeClr val="tx1"/>
                </a:solidFill>
                <a:latin typeface="+mn-ea"/>
                <a:cs typeface="+mn-ea"/>
                <a:sym typeface="+mn-ea"/>
              </a:rPr>
              <a:t>——</a:t>
            </a:r>
            <a:r>
              <a:rPr lang="zh-CN" altLang="en-US" sz="1700" b="1" dirty="0">
                <a:solidFill>
                  <a:schemeClr val="tx1"/>
                </a:solidFill>
                <a:latin typeface="+mn-ea"/>
                <a:cs typeface="+mn-ea"/>
                <a:sym typeface="+mn-ea"/>
              </a:rPr>
              <a:t> 仅类内部可以访问</a:t>
            </a:r>
            <a:endParaRPr lang="en-US" altLang="zh-CN" sz="1700" b="1" dirty="0">
              <a:solidFill>
                <a:schemeClr val="tx1"/>
              </a:solidFill>
              <a:latin typeface="+mn-ea"/>
              <a:cs typeface="+mn-ea"/>
              <a:sym typeface="+mn-ea"/>
            </a:endParaRPr>
          </a:p>
          <a:p>
            <a:pPr lvl="2"/>
            <a:r>
              <a:rPr lang="zh-CN" altLang="en-US" sz="1700" b="1" dirty="0">
                <a:solidFill>
                  <a:schemeClr val="tx1"/>
                </a:solidFill>
                <a:latin typeface="+mn-ea"/>
                <a:cs typeface="+mn-ea"/>
                <a:sym typeface="+mn-ea"/>
              </a:rPr>
              <a:t>protected </a:t>
            </a:r>
            <a:r>
              <a:rPr lang="en-US" altLang="zh-CN" sz="1700" b="1" dirty="0">
                <a:solidFill>
                  <a:schemeClr val="tx1"/>
                </a:solidFill>
                <a:latin typeface="+mn-ea"/>
                <a:cs typeface="+mn-ea"/>
                <a:sym typeface="+mn-ea"/>
              </a:rPr>
              <a:t>——</a:t>
            </a:r>
            <a:r>
              <a:rPr lang="zh-CN" altLang="en-US" sz="1700" b="1" dirty="0">
                <a:solidFill>
                  <a:schemeClr val="tx1"/>
                </a:solidFill>
                <a:latin typeface="+mn-ea"/>
                <a:cs typeface="+mn-ea"/>
                <a:sym typeface="+mn-ea"/>
              </a:rPr>
              <a:t> 不同包的子类或者同一包的其他类</a:t>
            </a:r>
            <a:endParaRPr lang="en-US" altLang="zh-CN" sz="1700" b="1" dirty="0">
              <a:solidFill>
                <a:schemeClr val="tx1"/>
              </a:solidFill>
              <a:latin typeface="+mn-ea"/>
              <a:cs typeface="+mn-ea"/>
              <a:sym typeface="+mn-ea"/>
            </a:endParaRPr>
          </a:p>
          <a:p>
            <a:pPr lvl="2"/>
            <a:r>
              <a:rPr lang="zh-CN" altLang="en-US" sz="1700" b="1" dirty="0">
                <a:solidFill>
                  <a:schemeClr val="tx1"/>
                </a:solidFill>
                <a:latin typeface="+mn-ea"/>
                <a:cs typeface="+mn-ea"/>
                <a:sym typeface="+mn-ea"/>
              </a:rPr>
              <a:t>缺省 </a:t>
            </a:r>
            <a:r>
              <a:rPr lang="en-US" altLang="zh-CN" sz="1700" b="1" dirty="0">
                <a:solidFill>
                  <a:schemeClr val="tx1"/>
                </a:solidFill>
                <a:latin typeface="+mn-ea"/>
                <a:cs typeface="+mn-ea"/>
                <a:sym typeface="+mn-ea"/>
              </a:rPr>
              <a:t>——</a:t>
            </a:r>
            <a:r>
              <a:rPr lang="zh-CN" altLang="en-US" sz="1700" b="1" dirty="0">
                <a:solidFill>
                  <a:schemeClr val="tx1"/>
                </a:solidFill>
                <a:latin typeface="+mn-ea"/>
                <a:cs typeface="+mn-ea"/>
                <a:sym typeface="+mn-ea"/>
              </a:rPr>
              <a:t> 同一包的内部可以访问</a:t>
            </a:r>
            <a:endParaRPr lang="zh-CN" altLang="en-US" sz="1700" b="1" dirty="0">
              <a:solidFill>
                <a:schemeClr val="tx1"/>
              </a:solidFill>
              <a:latin typeface="+mn-ea"/>
              <a:cs typeface="+mn-ea"/>
            </a:endParaRPr>
          </a:p>
          <a:p>
            <a:pPr lvl="1" algn="l" eaLnBrk="1" hangingPunct="1">
              <a:buSzTx/>
            </a:pPr>
            <a:r>
              <a:rPr lang="zh-CN" altLang="en-US" sz="2100" b="1" dirty="0">
                <a:solidFill>
                  <a:schemeClr val="tx1"/>
                </a:solidFill>
                <a:latin typeface="+mn-ea"/>
                <a:cs typeface="+mn-ea"/>
                <a:sym typeface="+mn-ea"/>
              </a:rPr>
              <a:t>Java的数据类型包括：</a:t>
            </a:r>
            <a:r>
              <a:rPr lang="zh-CN" altLang="en-US" sz="2100" b="1" dirty="0">
                <a:solidFill>
                  <a:srgbClr val="034DA0"/>
                </a:solidFill>
                <a:latin typeface="+mn-ea"/>
                <a:cs typeface="+mn-ea"/>
                <a:sym typeface="+mn-ea"/>
              </a:rPr>
              <a:t>基本数据类型</a:t>
            </a:r>
            <a:r>
              <a:rPr lang="zh-CN" altLang="en-US" sz="2100" b="1" dirty="0">
                <a:solidFill>
                  <a:schemeClr val="tx1"/>
                </a:solidFill>
                <a:latin typeface="+mn-ea"/>
                <a:cs typeface="+mn-ea"/>
                <a:sym typeface="+mn-ea"/>
              </a:rPr>
              <a:t>和</a:t>
            </a:r>
            <a:r>
              <a:rPr lang="zh-CN" altLang="en-US" sz="2100" b="1" dirty="0">
                <a:solidFill>
                  <a:srgbClr val="034DA0"/>
                </a:solidFill>
                <a:latin typeface="+mn-ea"/>
                <a:cs typeface="+mn-ea"/>
                <a:sym typeface="+mn-ea"/>
              </a:rPr>
              <a:t>引用类型</a:t>
            </a:r>
          </a:p>
        </p:txBody>
      </p:sp>
      <p:sp>
        <p:nvSpPr>
          <p:cNvPr id="3" name="标题 2"/>
          <p:cNvSpPr>
            <a:spLocks noGrp="1"/>
          </p:cNvSpPr>
          <p:nvPr>
            <p:ph type="title"/>
          </p:nvPr>
        </p:nvSpPr>
        <p:spPr/>
        <p:txBody>
          <a:bodyPr/>
          <a:lstStyle/>
          <a:p>
            <a:r>
              <a:rPr lang="en-US" altLang="zh-CN">
                <a:sym typeface="+mn-ea"/>
              </a:rPr>
              <a:t>2.1.2 Java Class </a:t>
            </a:r>
            <a:r>
              <a:rPr lang="en-US" altLang="zh-CN" sz="2400">
                <a:sym typeface="+mn-ea"/>
              </a:rPr>
              <a:t>3/16</a:t>
            </a:r>
          </a:p>
        </p:txBody>
      </p:sp>
      <p:sp>
        <p:nvSpPr>
          <p:cNvPr id="4" name="日期占位符 3"/>
          <p:cNvSpPr>
            <a:spLocks noGrp="1"/>
          </p:cNvSpPr>
          <p:nvPr>
            <p:ph type="dt" sz="half" idx="10"/>
          </p:nvPr>
        </p:nvSpPr>
        <p:spPr/>
        <p:txBody>
          <a:bodyPr/>
          <a:lstStyle/>
          <a:p>
            <a:fld id="{8BEB6EB5-CC0D-C94C-91B9-9EA1B45E848E}" type="datetime1">
              <a:rPr kumimoji="1" lang="zh-CN" altLang="en-US" smtClean="0"/>
              <a:t>2024/10/16</a:t>
            </a:fld>
            <a:endParaRPr kumimoji="1" lang="zh-CN" altLang="en-US" sz="900"/>
          </a:p>
        </p:txBody>
      </p:sp>
      <p:sp>
        <p:nvSpPr>
          <p:cNvPr id="5" name="页脚占位符 4"/>
          <p:cNvSpPr>
            <a:spLocks noGrp="1"/>
          </p:cNvSpPr>
          <p:nvPr>
            <p:ph type="ftr" sz="quarter" idx="11"/>
          </p:nvPr>
        </p:nvSpPr>
        <p:spPr/>
        <p:txBody>
          <a:bodyPr/>
          <a:lstStyle/>
          <a:p>
            <a:r>
              <a:rPr kumimoji="1" lang="zh-CN" altLang="en-US" dirty="0"/>
              <a:t>西北工业大学软件学院</a:t>
            </a:r>
            <a:endParaRPr kumimoji="1" lang="zh-CN" altLang="en-US" sz="900" dirty="0"/>
          </a:p>
        </p:txBody>
      </p:sp>
      <p:sp>
        <p:nvSpPr>
          <p:cNvPr id="6" name="灯片编号占位符 5"/>
          <p:cNvSpPr>
            <a:spLocks noGrp="1"/>
          </p:cNvSpPr>
          <p:nvPr>
            <p:ph type="sldNum" sz="quarter" idx="12"/>
          </p:nvPr>
        </p:nvSpPr>
        <p:spPr/>
        <p:txBody>
          <a:bodyPr/>
          <a:lstStyle/>
          <a:p>
            <a:fld id="{5A1A6423-77BD-D842-A714-25250E903C41}" type="slidenum">
              <a:rPr kumimoji="1" lang="zh-CN" altLang="en-US" smtClean="0"/>
              <a:t>19</a:t>
            </a:fld>
            <a:endParaRPr kumimoji="1" lang="zh-CN" altLang="en-US" sz="9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xEl>
                                              <p:pRg st="5" end="5"/>
                                            </p:txEl>
                                          </p:spTgt>
                                        </p:tgtEl>
                                        <p:attrNameLst>
                                          <p:attrName>style.visibility</p:attrName>
                                        </p:attrNameLst>
                                      </p:cBhvr>
                                      <p:to>
                                        <p:strVal val="visible"/>
                                      </p:to>
                                    </p:set>
                                    <p:animEffect transition="in" filter="dissolve">
                                      <p:cBhvr>
                                        <p:cTn id="7" dur="500"/>
                                        <p:tgtEl>
                                          <p:spTgt spid="2">
                                            <p:txEl>
                                              <p:pRg st="5" end="5"/>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2">
                                            <p:txEl>
                                              <p:pRg st="6" end="6"/>
                                            </p:txEl>
                                          </p:spTgt>
                                        </p:tgtEl>
                                        <p:attrNameLst>
                                          <p:attrName>style.visibility</p:attrName>
                                        </p:attrNameLst>
                                      </p:cBhvr>
                                      <p:to>
                                        <p:strVal val="visible"/>
                                      </p:to>
                                    </p:set>
                                    <p:animEffect transition="in" filter="dissolve">
                                      <p:cBhvr>
                                        <p:cTn id="10" dur="500"/>
                                        <p:tgtEl>
                                          <p:spTgt spid="2">
                                            <p:txEl>
                                              <p:pRg st="6" end="6"/>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2">
                                            <p:txEl>
                                              <p:pRg st="7" end="7"/>
                                            </p:txEl>
                                          </p:spTgt>
                                        </p:tgtEl>
                                        <p:attrNameLst>
                                          <p:attrName>style.visibility</p:attrName>
                                        </p:attrNameLst>
                                      </p:cBhvr>
                                      <p:to>
                                        <p:strVal val="visible"/>
                                      </p:to>
                                    </p:set>
                                    <p:animEffect transition="in" filter="dissolve">
                                      <p:cBhvr>
                                        <p:cTn id="13" dur="500"/>
                                        <p:tgtEl>
                                          <p:spTgt spid="2">
                                            <p:txEl>
                                              <p:pRg st="7" end="7"/>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2">
                                            <p:txEl>
                                              <p:pRg st="8" end="8"/>
                                            </p:txEl>
                                          </p:spTgt>
                                        </p:tgtEl>
                                        <p:attrNameLst>
                                          <p:attrName>style.visibility</p:attrName>
                                        </p:attrNameLst>
                                      </p:cBhvr>
                                      <p:to>
                                        <p:strVal val="visible"/>
                                      </p:to>
                                    </p:set>
                                    <p:animEffect transition="in" filter="dissolve">
                                      <p:cBhvr>
                                        <p:cTn id="16" dur="500"/>
                                        <p:tgtEl>
                                          <p:spTgt spid="2">
                                            <p:txEl>
                                              <p:pRg st="8" end="8"/>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2">
                                            <p:txEl>
                                              <p:pRg st="9" end="9"/>
                                            </p:txEl>
                                          </p:spTgt>
                                        </p:tgtEl>
                                        <p:attrNameLst>
                                          <p:attrName>style.visibility</p:attrName>
                                        </p:attrNameLst>
                                      </p:cBhvr>
                                      <p:to>
                                        <p:strVal val="visible"/>
                                      </p:to>
                                    </p:set>
                                    <p:animEffect transition="in" filter="dissolve">
                                      <p:cBhvr>
                                        <p:cTn id="21" dur="500"/>
                                        <p:tgtEl>
                                          <p:spTgt spid="2">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fontScale="70000"/>
          </a:bodyPr>
          <a:lstStyle/>
          <a:p>
            <a:pPr>
              <a:lnSpc>
                <a:spcPct val="110000"/>
              </a:lnSpc>
            </a:pPr>
            <a:r>
              <a:rPr lang="zh-CN" altLang="en-US" sz="4000">
                <a:solidFill>
                  <a:srgbClr val="034DA0"/>
                </a:solidFill>
                <a:effectLst/>
              </a:rPr>
              <a:t>接口，</a:t>
            </a:r>
            <a:r>
              <a:rPr lang="en-US" altLang="zh-CN" sz="4000">
                <a:solidFill>
                  <a:srgbClr val="034DA0"/>
                </a:solidFill>
                <a:effectLst/>
              </a:rPr>
              <a:t>Interface</a:t>
            </a:r>
          </a:p>
          <a:p>
            <a:pPr>
              <a:lnSpc>
                <a:spcPct val="110000"/>
              </a:lnSpc>
            </a:pPr>
            <a:r>
              <a:rPr lang="zh-CN" altLang="en-US" sz="3400"/>
              <a:t>一个纯粹的抽象类</a:t>
            </a:r>
            <a:r>
              <a:rPr lang="en-US" altLang="zh-CN" sz="3400"/>
              <a:t> </a:t>
            </a:r>
          </a:p>
          <a:p>
            <a:pPr>
              <a:lnSpc>
                <a:spcPct val="140000"/>
              </a:lnSpc>
            </a:pPr>
            <a:r>
              <a:rPr lang="en-US" altLang="zh-CN" sz="3400"/>
              <a:t>Java</a:t>
            </a:r>
            <a:r>
              <a:rPr lang="zh-CN" altLang="en-US" sz="3400"/>
              <a:t>中，一个接口定义了一组抽象方法</a:t>
            </a:r>
            <a:r>
              <a:rPr lang="zh-CN" sz="3400"/>
              <a:t>，</a:t>
            </a:r>
            <a:r>
              <a:rPr lang="zh-CN" altLang="en-US" sz="3400"/>
              <a:t>接口的声明使用关键字</a:t>
            </a:r>
            <a:r>
              <a:rPr lang="en-US" altLang="zh-CN" sz="3400">
                <a:solidFill>
                  <a:srgbClr val="034DA0"/>
                </a:solidFill>
                <a:effectLst/>
              </a:rPr>
              <a:t>interface</a:t>
            </a:r>
            <a:r>
              <a:rPr lang="en-US" altLang="zh-CN" sz="3400"/>
              <a:t>.</a:t>
            </a:r>
          </a:p>
          <a:p>
            <a:pPr marL="457200" lvl="1" indent="0" algn="l">
              <a:lnSpc>
                <a:spcPct val="140000"/>
              </a:lnSpc>
              <a:buNone/>
            </a:pPr>
            <a:r>
              <a:rPr lang="en-US" altLang="zh-CN" sz="3200">
                <a:solidFill>
                  <a:srgbClr val="034DA0"/>
                </a:solidFill>
                <a:effectLst/>
                <a:latin typeface="等线" panose="02010600030101010101" charset="-122"/>
                <a:ea typeface="等线" panose="02010600030101010101" charset="-122"/>
                <a:sym typeface="+mn-ea"/>
              </a:rPr>
              <a:t>public  interface  </a:t>
            </a:r>
            <a:r>
              <a:rPr lang="en-US" altLang="zh-CN" sz="3200">
                <a:effectLst/>
                <a:latin typeface="等线" panose="02010600030101010101" charset="-122"/>
                <a:ea typeface="等线" panose="02010600030101010101" charset="-122"/>
                <a:sym typeface="+mn-ea"/>
              </a:rPr>
              <a:t>Shape { … }</a:t>
            </a:r>
            <a:endParaRPr lang="en-US" altLang="zh-CN" sz="3200" b="1" dirty="0">
              <a:solidFill>
                <a:schemeClr val="tx1"/>
              </a:solidFill>
              <a:effectLst/>
              <a:latin typeface="等线" panose="02010600030101010101" charset="-122"/>
              <a:ea typeface="等线" panose="02010600030101010101" charset="-122"/>
              <a:sym typeface="+mn-ea"/>
            </a:endParaRPr>
          </a:p>
          <a:p>
            <a:pPr>
              <a:lnSpc>
                <a:spcPct val="140000"/>
              </a:lnSpc>
            </a:pPr>
            <a:r>
              <a:rPr lang="zh-CN" altLang="en-US" sz="3400"/>
              <a:t>接口的访问权限设置与类相同，</a:t>
            </a:r>
            <a:r>
              <a:rPr lang="en-US" altLang="zh-CN" sz="3400"/>
              <a:t>public</a:t>
            </a:r>
            <a:r>
              <a:rPr lang="zh-CN" altLang="en-US" sz="3400"/>
              <a:t>可以被任意访问，</a:t>
            </a:r>
            <a:r>
              <a:rPr lang="en-US" altLang="zh-CN" sz="3400"/>
              <a:t>default</a:t>
            </a:r>
            <a:r>
              <a:rPr lang="zh-CN" altLang="en-US" sz="3400"/>
              <a:t>仅可被同一包中的类或接口访问</a:t>
            </a:r>
            <a:endParaRPr lang="en-US" altLang="zh-CN" sz="3400"/>
          </a:p>
          <a:p>
            <a:pPr lvl="0">
              <a:lnSpc>
                <a:spcPct val="140000"/>
              </a:lnSpc>
            </a:pPr>
            <a:r>
              <a:rPr lang="zh-CN" altLang="en-US" sz="3400"/>
              <a:t>和</a:t>
            </a:r>
            <a:r>
              <a:rPr lang="en-US" altLang="zh-CN" sz="3400"/>
              <a:t>public</a:t>
            </a:r>
            <a:r>
              <a:rPr lang="zh-CN" altLang="en-US" sz="3400"/>
              <a:t>类一样，</a:t>
            </a:r>
            <a:r>
              <a:rPr lang="en-US" altLang="zh-CN" sz="3400"/>
              <a:t>public</a:t>
            </a:r>
            <a:r>
              <a:rPr lang="zh-CN" altLang="en-US" sz="3400"/>
              <a:t>接口也必须定义在与接口同名的</a:t>
            </a:r>
            <a:r>
              <a:rPr lang="en-US" altLang="zh-CN" sz="3400"/>
              <a:t>.java</a:t>
            </a:r>
            <a:r>
              <a:rPr lang="zh-CN" altLang="en-US" sz="3400"/>
              <a:t>文件中</a:t>
            </a:r>
            <a:endParaRPr lang="en-US" altLang="zh-CN" sz="3400"/>
          </a:p>
          <a:p>
            <a:endParaRPr lang="en-US" altLang="zh-CN" sz="3400"/>
          </a:p>
        </p:txBody>
      </p:sp>
      <p:sp>
        <p:nvSpPr>
          <p:cNvPr id="3" name="标题 2"/>
          <p:cNvSpPr>
            <a:spLocks noGrp="1"/>
          </p:cNvSpPr>
          <p:nvPr>
            <p:ph type="title"/>
          </p:nvPr>
        </p:nvSpPr>
        <p:spPr/>
        <p:txBody>
          <a:bodyPr/>
          <a:lstStyle/>
          <a:p>
            <a:r>
              <a:rPr lang="en-US" altLang="zh-CN"/>
              <a:t>2.6.2 </a:t>
            </a:r>
            <a:r>
              <a:rPr lang="zh-CN" altLang="en-US"/>
              <a:t>接口</a:t>
            </a:r>
            <a:r>
              <a:rPr lang="en-US" altLang="zh-CN"/>
              <a:t> </a:t>
            </a:r>
            <a:r>
              <a:rPr lang="en-US" altLang="zh-CN" sz="2400"/>
              <a:t>1/8</a:t>
            </a:r>
          </a:p>
        </p:txBody>
      </p:sp>
      <p:sp>
        <p:nvSpPr>
          <p:cNvPr id="7" name="日期占位符 6"/>
          <p:cNvSpPr>
            <a:spLocks noGrp="1"/>
          </p:cNvSpPr>
          <p:nvPr>
            <p:ph type="dt" sz="half" idx="10"/>
            <p:custDataLst>
              <p:tags r:id="rId1"/>
            </p:custDataLst>
          </p:nvPr>
        </p:nvSpPr>
        <p:spPr/>
        <p:txBody>
          <a:bodyPr/>
          <a:lstStyle/>
          <a:p>
            <a:fld id="{8BEB6EB5-CC0D-C94C-91B9-9EA1B45E848E}" type="datetime1">
              <a:rPr kumimoji="1" lang="zh-CN" altLang="en-US" smtClean="0"/>
              <a:t>2024/10/16</a:t>
            </a:fld>
            <a:endParaRPr kumimoji="1" lang="zh-CN" altLang="en-US" sz="900"/>
          </a:p>
        </p:txBody>
      </p:sp>
      <p:sp>
        <p:nvSpPr>
          <p:cNvPr id="8" name="页脚占位符 7"/>
          <p:cNvSpPr>
            <a:spLocks noGrp="1"/>
          </p:cNvSpPr>
          <p:nvPr>
            <p:ph type="ftr" sz="quarter" idx="11"/>
            <p:custDataLst>
              <p:tags r:id="rId2"/>
            </p:custDataLst>
          </p:nvPr>
        </p:nvSpPr>
        <p:spPr/>
        <p:txBody>
          <a:bodyPr/>
          <a:lstStyle/>
          <a:p>
            <a:r>
              <a:rPr kumimoji="1" lang="zh-CN" altLang="en-US" dirty="0"/>
              <a:t>西北工业大学软件学院</a:t>
            </a:r>
            <a:endParaRPr kumimoji="1" lang="zh-CN" altLang="en-US" sz="900" dirty="0"/>
          </a:p>
        </p:txBody>
      </p:sp>
      <p:sp>
        <p:nvSpPr>
          <p:cNvPr id="9" name="灯片编号占位符 8"/>
          <p:cNvSpPr>
            <a:spLocks noGrp="1"/>
          </p:cNvSpPr>
          <p:nvPr>
            <p:ph type="sldNum" sz="quarter" idx="12"/>
            <p:custDataLst>
              <p:tags r:id="rId3"/>
            </p:custDataLst>
          </p:nvPr>
        </p:nvSpPr>
        <p:spPr/>
        <p:txBody>
          <a:bodyPr/>
          <a:lstStyle/>
          <a:p>
            <a:fld id="{5A1A6423-77BD-D842-A714-25250E903C41}" type="slidenum">
              <a:rPr kumimoji="1" lang="zh-CN" altLang="en-US" smtClean="0"/>
              <a:t>190</a:t>
            </a:fld>
            <a:endParaRPr kumimoji="1" lang="zh-CN" altLang="en-US" sz="900"/>
          </a:p>
        </p:txBody>
      </p:sp>
    </p:spTree>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a:bodyPr>
          <a:lstStyle/>
          <a:p>
            <a:pPr>
              <a:lnSpc>
                <a:spcPct val="100000"/>
              </a:lnSpc>
            </a:pPr>
            <a:r>
              <a:rPr lang="zh-CN" altLang="en-US" sz="2800">
                <a:solidFill>
                  <a:srgbClr val="034DA0"/>
                </a:solidFill>
              </a:rPr>
              <a:t>接口</a:t>
            </a:r>
          </a:p>
          <a:p>
            <a:pPr>
              <a:lnSpc>
                <a:spcPct val="130000"/>
              </a:lnSpc>
            </a:pPr>
            <a:r>
              <a:rPr lang="zh-CN" altLang="en-US" sz="2400"/>
              <a:t>接口中的所有方法默认为</a:t>
            </a:r>
            <a:r>
              <a:rPr lang="en-US" altLang="zh-CN" sz="2400">
                <a:solidFill>
                  <a:srgbClr val="034DA0"/>
                </a:solidFill>
              </a:rPr>
              <a:t>public abstract</a:t>
            </a:r>
            <a:r>
              <a:rPr lang="zh-CN" altLang="en-US" sz="2400"/>
              <a:t>，即这两个关键字可以不写</a:t>
            </a:r>
            <a:endParaRPr lang="en-US" altLang="zh-CN" sz="2400"/>
          </a:p>
          <a:p>
            <a:pPr lvl="0">
              <a:lnSpc>
                <a:spcPct val="130000"/>
              </a:lnSpc>
            </a:pPr>
            <a:r>
              <a:rPr lang="zh-CN" altLang="en-US" sz="2400"/>
              <a:t>接口没有构造方法</a:t>
            </a:r>
          </a:p>
          <a:p>
            <a:pPr>
              <a:lnSpc>
                <a:spcPct val="130000"/>
              </a:lnSpc>
            </a:pPr>
            <a:r>
              <a:rPr lang="zh-CN" altLang="en-US" sz="2400"/>
              <a:t>接口中的所有数据默认为</a:t>
            </a:r>
            <a:r>
              <a:rPr lang="en-US" altLang="zh-CN" sz="2400">
                <a:solidFill>
                  <a:srgbClr val="034DA0"/>
                </a:solidFill>
              </a:rPr>
              <a:t>public static final</a:t>
            </a:r>
          </a:p>
          <a:p>
            <a:pPr>
              <a:lnSpc>
                <a:spcPct val="130000"/>
              </a:lnSpc>
            </a:pPr>
            <a:r>
              <a:rPr lang="zh-CN" altLang="en-US" sz="2400"/>
              <a:t>接口让编程者得以创建出</a:t>
            </a:r>
            <a:r>
              <a:rPr lang="en-US" altLang="zh-CN" sz="2400"/>
              <a:t>class</a:t>
            </a:r>
            <a:r>
              <a:rPr lang="zh-CN" altLang="en-US" sz="2400"/>
              <a:t>的形式：一组函数的名称、参数列表、返回类型，但不含函数主体</a:t>
            </a:r>
            <a:endParaRPr lang="en-US" altLang="zh-CN" sz="2400"/>
          </a:p>
        </p:txBody>
      </p:sp>
      <p:sp>
        <p:nvSpPr>
          <p:cNvPr id="3" name="标题 2"/>
          <p:cNvSpPr>
            <a:spLocks noGrp="1"/>
          </p:cNvSpPr>
          <p:nvPr>
            <p:ph type="title"/>
          </p:nvPr>
        </p:nvSpPr>
        <p:spPr/>
        <p:txBody>
          <a:bodyPr/>
          <a:lstStyle/>
          <a:p>
            <a:r>
              <a:rPr lang="en-US" altLang="zh-CN">
                <a:sym typeface="+mn-ea"/>
              </a:rPr>
              <a:t>2.6.2 </a:t>
            </a:r>
            <a:r>
              <a:rPr lang="zh-CN" altLang="en-US">
                <a:sym typeface="+mn-ea"/>
              </a:rPr>
              <a:t>接口</a:t>
            </a:r>
            <a:r>
              <a:rPr lang="en-US" altLang="zh-CN">
                <a:sym typeface="+mn-ea"/>
              </a:rPr>
              <a:t> </a:t>
            </a:r>
            <a:r>
              <a:rPr lang="en-US" altLang="zh-CN" sz="2400">
                <a:sym typeface="+mn-ea"/>
              </a:rPr>
              <a:t>2/8</a:t>
            </a:r>
          </a:p>
        </p:txBody>
      </p:sp>
      <p:sp>
        <p:nvSpPr>
          <p:cNvPr id="7" name="日期占位符 6"/>
          <p:cNvSpPr>
            <a:spLocks noGrp="1"/>
          </p:cNvSpPr>
          <p:nvPr>
            <p:ph type="dt" sz="half" idx="10"/>
            <p:custDataLst>
              <p:tags r:id="rId1"/>
            </p:custDataLst>
          </p:nvPr>
        </p:nvSpPr>
        <p:spPr/>
        <p:txBody>
          <a:bodyPr/>
          <a:lstStyle/>
          <a:p>
            <a:fld id="{8BEB6EB5-CC0D-C94C-91B9-9EA1B45E848E}" type="datetime1">
              <a:rPr kumimoji="1" lang="zh-CN" altLang="en-US" smtClean="0"/>
              <a:t>2024/10/16</a:t>
            </a:fld>
            <a:endParaRPr kumimoji="1" lang="zh-CN" altLang="en-US" sz="900"/>
          </a:p>
        </p:txBody>
      </p:sp>
      <p:sp>
        <p:nvSpPr>
          <p:cNvPr id="8" name="页脚占位符 7"/>
          <p:cNvSpPr>
            <a:spLocks noGrp="1"/>
          </p:cNvSpPr>
          <p:nvPr>
            <p:ph type="ftr" sz="quarter" idx="11"/>
            <p:custDataLst>
              <p:tags r:id="rId2"/>
            </p:custDataLst>
          </p:nvPr>
        </p:nvSpPr>
        <p:spPr/>
        <p:txBody>
          <a:bodyPr/>
          <a:lstStyle/>
          <a:p>
            <a:r>
              <a:rPr kumimoji="1" lang="zh-CN" altLang="en-US" dirty="0"/>
              <a:t>西北工业大学软件学院</a:t>
            </a:r>
            <a:endParaRPr kumimoji="1" lang="zh-CN" altLang="en-US" sz="900" dirty="0"/>
          </a:p>
        </p:txBody>
      </p:sp>
      <p:sp>
        <p:nvSpPr>
          <p:cNvPr id="9" name="灯片编号占位符 8"/>
          <p:cNvSpPr>
            <a:spLocks noGrp="1"/>
          </p:cNvSpPr>
          <p:nvPr>
            <p:ph type="sldNum" sz="quarter" idx="12"/>
            <p:custDataLst>
              <p:tags r:id="rId3"/>
            </p:custDataLst>
          </p:nvPr>
        </p:nvSpPr>
        <p:spPr/>
        <p:txBody>
          <a:bodyPr/>
          <a:lstStyle/>
          <a:p>
            <a:fld id="{5A1A6423-77BD-D842-A714-25250E903C41}" type="slidenum">
              <a:rPr kumimoji="1" lang="zh-CN" altLang="en-US" smtClean="0"/>
              <a:t>191</a:t>
            </a:fld>
            <a:endParaRPr kumimoji="1" lang="zh-CN" altLang="en-US" sz="900"/>
          </a:p>
        </p:txBody>
      </p:sp>
    </p:spTree>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fontScale="60000"/>
          </a:bodyPr>
          <a:lstStyle/>
          <a:p>
            <a:pPr>
              <a:lnSpc>
                <a:spcPct val="100000"/>
              </a:lnSpc>
            </a:pPr>
            <a:r>
              <a:rPr lang="zh-CN" altLang="en-US" sz="4700">
                <a:solidFill>
                  <a:srgbClr val="034DA0"/>
                </a:solidFill>
                <a:effectLst/>
              </a:rPr>
              <a:t>实现接口</a:t>
            </a:r>
          </a:p>
          <a:p>
            <a:pPr>
              <a:lnSpc>
                <a:spcPct val="110000"/>
              </a:lnSpc>
            </a:pPr>
            <a:r>
              <a:rPr lang="zh-CN" altLang="en-US" sz="4000"/>
              <a:t>接口是一种对象类型，可以声明该类型的变量，例如：</a:t>
            </a:r>
          </a:p>
          <a:p>
            <a:pPr marL="0" indent="457200">
              <a:lnSpc>
                <a:spcPct val="90000"/>
              </a:lnSpc>
              <a:buNone/>
            </a:pPr>
            <a:r>
              <a:rPr lang="en-US" altLang="zh-CN" sz="3665">
                <a:solidFill>
                  <a:srgbClr val="034DA0"/>
                </a:solidFill>
              </a:rPr>
              <a:t>Shape shape;</a:t>
            </a:r>
            <a:endParaRPr lang="en-US" altLang="zh-CN" sz="3665"/>
          </a:p>
          <a:p>
            <a:pPr algn="l">
              <a:lnSpc>
                <a:spcPct val="110000"/>
              </a:lnSpc>
              <a:buSzTx/>
            </a:pPr>
            <a:r>
              <a:rPr lang="zh-CN" altLang="en-US" sz="4000"/>
              <a:t>一个类可以通过</a:t>
            </a:r>
            <a:r>
              <a:rPr lang="zh-CN" altLang="en-US" sz="4000">
                <a:solidFill>
                  <a:srgbClr val="034DA0"/>
                </a:solidFill>
                <a:sym typeface="+mn-ea"/>
              </a:rPr>
              <a:t>implements</a:t>
            </a:r>
            <a:r>
              <a:rPr lang="zh-CN" altLang="en-US" sz="4000">
                <a:sym typeface="+mn-ea"/>
              </a:rPr>
              <a:t>关键字来实现一个或多个接口</a:t>
            </a:r>
          </a:p>
          <a:p>
            <a:pPr marL="0" indent="457200" algn="l">
              <a:lnSpc>
                <a:spcPct val="100000"/>
              </a:lnSpc>
              <a:buSzTx/>
              <a:buNone/>
            </a:pPr>
            <a:r>
              <a:rPr lang="en-US" altLang="zh-CN" sz="3665">
                <a:solidFill>
                  <a:srgbClr val="034DA0"/>
                </a:solidFill>
                <a:sym typeface="+mn-ea"/>
              </a:rPr>
              <a:t>public class </a:t>
            </a:r>
            <a:r>
              <a:rPr lang="en-US" altLang="zh-CN" sz="3665">
                <a:sym typeface="+mn-ea"/>
              </a:rPr>
              <a:t>Rectangle </a:t>
            </a:r>
            <a:r>
              <a:rPr lang="en-US" altLang="zh-CN" sz="3665">
                <a:solidFill>
                  <a:srgbClr val="034DA0"/>
                </a:solidFill>
                <a:sym typeface="+mn-ea"/>
              </a:rPr>
              <a:t>implements </a:t>
            </a:r>
            <a:r>
              <a:rPr lang="en-US" altLang="zh-CN" sz="3665">
                <a:sym typeface="+mn-ea"/>
              </a:rPr>
              <a:t>Shape {...}</a:t>
            </a:r>
            <a:endParaRPr lang="zh-CN" altLang="en-US" sz="3665"/>
          </a:p>
          <a:p>
            <a:pPr algn="l">
              <a:lnSpc>
                <a:spcPct val="110000"/>
              </a:lnSpc>
              <a:buSzTx/>
            </a:pPr>
            <a:r>
              <a:rPr lang="zh-CN" altLang="en-US" sz="4000"/>
              <a:t>若该类没有实现接口的全部方法，则必须别声明为</a:t>
            </a:r>
            <a:r>
              <a:rPr lang="zh-CN" altLang="en-US" sz="4000">
                <a:solidFill>
                  <a:srgbClr val="034DA0"/>
                </a:solidFill>
              </a:rPr>
              <a:t>abstract</a:t>
            </a:r>
            <a:endParaRPr lang="zh-CN" altLang="en-US" sz="4000"/>
          </a:p>
          <a:p>
            <a:pPr lvl="0" algn="l">
              <a:lnSpc>
                <a:spcPct val="110000"/>
              </a:lnSpc>
              <a:buSzTx/>
            </a:pPr>
            <a:r>
              <a:rPr lang="zh-CN" altLang="en-US" sz="4000"/>
              <a:t>所有实现接口的方法都必须被声明为</a:t>
            </a:r>
            <a:r>
              <a:rPr lang="zh-CN" altLang="en-US" sz="4000">
                <a:solidFill>
                  <a:srgbClr val="034DA0"/>
                </a:solidFill>
              </a:rPr>
              <a:t>public</a:t>
            </a:r>
            <a:endParaRPr lang="zh-CN" altLang="en-US" sz="4000"/>
          </a:p>
          <a:p>
            <a:pPr lvl="0" algn="l">
              <a:lnSpc>
                <a:spcPct val="110000"/>
              </a:lnSpc>
              <a:buSzTx/>
            </a:pPr>
            <a:r>
              <a:rPr lang="zh-CN" altLang="en-US" sz="4000">
                <a:sym typeface="+mn-ea"/>
              </a:rPr>
              <a:t>对于所有实现接口的类，其对象都可以赋给接口类型的变量</a:t>
            </a:r>
          </a:p>
          <a:p>
            <a:pPr marL="0" lvl="0" indent="457200" algn="l">
              <a:lnSpc>
                <a:spcPct val="110000"/>
              </a:lnSpc>
              <a:buSzTx/>
              <a:buNone/>
            </a:pPr>
            <a:r>
              <a:rPr lang="en-US" altLang="zh-CN" sz="3665">
                <a:solidFill>
                  <a:srgbClr val="034DA0"/>
                </a:solidFill>
              </a:rPr>
              <a:t>Shape shape = new Rectangle(...);</a:t>
            </a:r>
          </a:p>
          <a:p>
            <a:pPr lvl="0" algn="l">
              <a:lnSpc>
                <a:spcPct val="110000"/>
              </a:lnSpc>
              <a:buSzTx/>
            </a:pPr>
            <a:r>
              <a:rPr lang="zh-CN" altLang="en-US" sz="4000">
                <a:sym typeface="+mn-ea"/>
              </a:rPr>
              <a:t>接口类型的变量和接口声明的方法都是polymorphic.</a:t>
            </a:r>
            <a:endParaRPr lang="zh-CN" altLang="en-US" sz="4000"/>
          </a:p>
        </p:txBody>
      </p:sp>
      <p:sp>
        <p:nvSpPr>
          <p:cNvPr id="3" name="标题 2"/>
          <p:cNvSpPr>
            <a:spLocks noGrp="1"/>
          </p:cNvSpPr>
          <p:nvPr>
            <p:ph type="title"/>
          </p:nvPr>
        </p:nvSpPr>
        <p:spPr/>
        <p:txBody>
          <a:bodyPr/>
          <a:lstStyle/>
          <a:p>
            <a:r>
              <a:rPr lang="en-US" altLang="zh-CN">
                <a:sym typeface="+mn-ea"/>
              </a:rPr>
              <a:t>2.6.2 </a:t>
            </a:r>
            <a:r>
              <a:rPr lang="zh-CN" altLang="en-US">
                <a:sym typeface="+mn-ea"/>
              </a:rPr>
              <a:t>接口</a:t>
            </a:r>
            <a:r>
              <a:rPr lang="en-US" altLang="zh-CN">
                <a:sym typeface="+mn-ea"/>
              </a:rPr>
              <a:t> </a:t>
            </a:r>
            <a:r>
              <a:rPr lang="en-US" altLang="zh-CN" sz="2400">
                <a:sym typeface="+mn-ea"/>
              </a:rPr>
              <a:t>3/8</a:t>
            </a:r>
          </a:p>
        </p:txBody>
      </p:sp>
      <p:sp>
        <p:nvSpPr>
          <p:cNvPr id="7" name="日期占位符 6"/>
          <p:cNvSpPr>
            <a:spLocks noGrp="1"/>
          </p:cNvSpPr>
          <p:nvPr>
            <p:ph type="dt" sz="half" idx="10"/>
            <p:custDataLst>
              <p:tags r:id="rId1"/>
            </p:custDataLst>
          </p:nvPr>
        </p:nvSpPr>
        <p:spPr/>
        <p:txBody>
          <a:bodyPr/>
          <a:lstStyle/>
          <a:p>
            <a:fld id="{8BEB6EB5-CC0D-C94C-91B9-9EA1B45E848E}" type="datetime1">
              <a:rPr kumimoji="1" lang="zh-CN" altLang="en-US" smtClean="0"/>
              <a:t>2024/10/16</a:t>
            </a:fld>
            <a:endParaRPr kumimoji="1" lang="zh-CN" altLang="en-US" sz="900"/>
          </a:p>
        </p:txBody>
      </p:sp>
      <p:sp>
        <p:nvSpPr>
          <p:cNvPr id="8" name="页脚占位符 7"/>
          <p:cNvSpPr>
            <a:spLocks noGrp="1"/>
          </p:cNvSpPr>
          <p:nvPr>
            <p:ph type="ftr" sz="quarter" idx="11"/>
            <p:custDataLst>
              <p:tags r:id="rId2"/>
            </p:custDataLst>
          </p:nvPr>
        </p:nvSpPr>
        <p:spPr/>
        <p:txBody>
          <a:bodyPr/>
          <a:lstStyle/>
          <a:p>
            <a:r>
              <a:rPr kumimoji="1" lang="zh-CN" altLang="en-US" dirty="0"/>
              <a:t>西北工业大学软件学院</a:t>
            </a:r>
            <a:endParaRPr kumimoji="1" lang="zh-CN" altLang="en-US" sz="900" dirty="0"/>
          </a:p>
        </p:txBody>
      </p:sp>
      <p:sp>
        <p:nvSpPr>
          <p:cNvPr id="9" name="灯片编号占位符 8"/>
          <p:cNvSpPr>
            <a:spLocks noGrp="1"/>
          </p:cNvSpPr>
          <p:nvPr>
            <p:ph type="sldNum" sz="quarter" idx="12"/>
            <p:custDataLst>
              <p:tags r:id="rId3"/>
            </p:custDataLst>
          </p:nvPr>
        </p:nvSpPr>
        <p:spPr/>
        <p:txBody>
          <a:bodyPr/>
          <a:lstStyle/>
          <a:p>
            <a:fld id="{5A1A6423-77BD-D842-A714-25250E903C41}" type="slidenum">
              <a:rPr kumimoji="1" lang="zh-CN" altLang="en-US" smtClean="0"/>
              <a:t>192</a:t>
            </a:fld>
            <a:endParaRPr kumimoji="1" lang="zh-CN" altLang="en-US" sz="900"/>
          </a:p>
        </p:txBody>
      </p:sp>
    </p:spTree>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03530" y="1228090"/>
            <a:ext cx="8479155" cy="5081905"/>
          </a:xfrm>
        </p:spPr>
        <p:txBody>
          <a:bodyPr>
            <a:normAutofit/>
          </a:bodyPr>
          <a:lstStyle/>
          <a:p>
            <a:pPr>
              <a:lnSpc>
                <a:spcPct val="100000"/>
              </a:lnSpc>
            </a:pPr>
            <a:r>
              <a:rPr lang="zh-CN" altLang="en-US" sz="2800">
                <a:solidFill>
                  <a:srgbClr val="034DA0"/>
                </a:solidFill>
                <a:effectLst/>
              </a:rPr>
              <a:t>举例</a:t>
            </a:r>
          </a:p>
          <a:p>
            <a:pPr>
              <a:lnSpc>
                <a:spcPct val="100000"/>
              </a:lnSpc>
            </a:pPr>
            <a:r>
              <a:rPr lang="en-US" altLang="zh-CN" sz="2400"/>
              <a:t>Device</a:t>
            </a:r>
            <a:r>
              <a:rPr lang="zh-CN" altLang="en-US" sz="2400"/>
              <a:t>类型的变量和</a:t>
            </a:r>
            <a:r>
              <a:rPr lang="en-US" altLang="zh-CN" sz="2400"/>
              <a:t>turnOn</a:t>
            </a:r>
            <a:r>
              <a:rPr lang="zh-CN" altLang="en-US" sz="2400"/>
              <a:t>和</a:t>
            </a:r>
            <a:r>
              <a:rPr lang="en-US" altLang="zh-CN" sz="2400"/>
              <a:t>turnOff</a:t>
            </a:r>
            <a:r>
              <a:rPr lang="zh-CN" altLang="en-US" sz="2400"/>
              <a:t>都是多态的</a:t>
            </a:r>
            <a:endParaRPr lang="en-US" altLang="zh-CN" sz="2400"/>
          </a:p>
          <a:p>
            <a:endParaRPr lang="zh-CN" altLang="en-US" sz="2000"/>
          </a:p>
          <a:p>
            <a:endParaRPr lang="zh-CN" altLang="en-US" sz="2000"/>
          </a:p>
        </p:txBody>
      </p:sp>
      <p:sp>
        <p:nvSpPr>
          <p:cNvPr id="3" name="标题 2"/>
          <p:cNvSpPr>
            <a:spLocks noGrp="1"/>
          </p:cNvSpPr>
          <p:nvPr>
            <p:ph type="title"/>
          </p:nvPr>
        </p:nvSpPr>
        <p:spPr/>
        <p:txBody>
          <a:bodyPr/>
          <a:lstStyle/>
          <a:p>
            <a:r>
              <a:rPr lang="en-US" altLang="zh-CN"/>
              <a:t>2.6.2 </a:t>
            </a:r>
            <a:r>
              <a:rPr lang="zh-CN" altLang="en-US"/>
              <a:t>接口</a:t>
            </a:r>
            <a:r>
              <a:rPr lang="en-US" altLang="zh-CN"/>
              <a:t> </a:t>
            </a:r>
            <a:r>
              <a:rPr lang="en-US" altLang="zh-CN" sz="2400">
                <a:sym typeface="+mn-ea"/>
              </a:rPr>
              <a:t>4/8</a:t>
            </a:r>
          </a:p>
        </p:txBody>
      </p:sp>
      <p:pic>
        <p:nvPicPr>
          <p:cNvPr id="18438" name="Picture 3"/>
          <p:cNvPicPr>
            <a:picLocks noChangeAspect="1"/>
          </p:cNvPicPr>
          <p:nvPr>
            <p:custDataLst>
              <p:tags r:id="rId1"/>
            </p:custDataLst>
          </p:nvPr>
        </p:nvPicPr>
        <p:blipFill>
          <a:blip r:embed="rId6"/>
          <a:stretch>
            <a:fillRect/>
          </a:stretch>
        </p:blipFill>
        <p:spPr>
          <a:xfrm>
            <a:off x="2101215" y="2482850"/>
            <a:ext cx="5257165" cy="3725545"/>
          </a:xfrm>
          <a:prstGeom prst="rect">
            <a:avLst/>
          </a:prstGeom>
          <a:noFill/>
          <a:ln w="9525">
            <a:noFill/>
          </a:ln>
        </p:spPr>
      </p:pic>
      <p:sp>
        <p:nvSpPr>
          <p:cNvPr id="7" name="日期占位符 6"/>
          <p:cNvSpPr>
            <a:spLocks noGrp="1"/>
          </p:cNvSpPr>
          <p:nvPr>
            <p:ph type="dt" sz="half" idx="10"/>
            <p:custDataLst>
              <p:tags r:id="rId2"/>
            </p:custDataLst>
          </p:nvPr>
        </p:nvSpPr>
        <p:spPr/>
        <p:txBody>
          <a:bodyPr/>
          <a:lstStyle/>
          <a:p>
            <a:fld id="{8BEB6EB5-CC0D-C94C-91B9-9EA1B45E848E}" type="datetime1">
              <a:rPr kumimoji="1" lang="zh-CN" altLang="en-US" smtClean="0"/>
              <a:t>2024/10/16</a:t>
            </a:fld>
            <a:endParaRPr kumimoji="1" lang="zh-CN" altLang="en-US" sz="900"/>
          </a:p>
        </p:txBody>
      </p:sp>
      <p:sp>
        <p:nvSpPr>
          <p:cNvPr id="8" name="页脚占位符 7"/>
          <p:cNvSpPr>
            <a:spLocks noGrp="1"/>
          </p:cNvSpPr>
          <p:nvPr>
            <p:ph type="ftr" sz="quarter" idx="11"/>
            <p:custDataLst>
              <p:tags r:id="rId3"/>
            </p:custDataLst>
          </p:nvPr>
        </p:nvSpPr>
        <p:spPr/>
        <p:txBody>
          <a:bodyPr/>
          <a:lstStyle/>
          <a:p>
            <a:r>
              <a:rPr kumimoji="1" lang="zh-CN" altLang="en-US" dirty="0"/>
              <a:t>西北工业大学软件学院</a:t>
            </a:r>
            <a:endParaRPr kumimoji="1" lang="zh-CN" altLang="en-US" sz="900" dirty="0"/>
          </a:p>
        </p:txBody>
      </p:sp>
      <p:sp>
        <p:nvSpPr>
          <p:cNvPr id="9" name="灯片编号占位符 8"/>
          <p:cNvSpPr>
            <a:spLocks noGrp="1"/>
          </p:cNvSpPr>
          <p:nvPr>
            <p:ph type="sldNum" sz="quarter" idx="12"/>
            <p:custDataLst>
              <p:tags r:id="rId4"/>
            </p:custDataLst>
          </p:nvPr>
        </p:nvSpPr>
        <p:spPr/>
        <p:txBody>
          <a:bodyPr/>
          <a:lstStyle/>
          <a:p>
            <a:fld id="{5A1A6423-77BD-D842-A714-25250E903C41}" type="slidenum">
              <a:rPr kumimoji="1" lang="zh-CN" altLang="en-US" smtClean="0"/>
              <a:t>193</a:t>
            </a:fld>
            <a:endParaRPr kumimoji="1" lang="zh-CN" altLang="en-US" sz="900"/>
          </a:p>
        </p:txBody>
      </p:sp>
    </p:spTree>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fontScale="80000"/>
          </a:bodyPr>
          <a:lstStyle/>
          <a:p>
            <a:pPr>
              <a:lnSpc>
                <a:spcPct val="110000"/>
              </a:lnSpc>
            </a:pPr>
            <a:r>
              <a:rPr lang="zh-CN" altLang="en-US" sz="3500">
                <a:solidFill>
                  <a:srgbClr val="034DA0"/>
                </a:solidFill>
                <a:effectLst/>
              </a:rPr>
              <a:t>基于接口的多继承</a:t>
            </a:r>
            <a:endParaRPr lang="zh-CN" altLang="en-US" sz="3500">
              <a:solidFill>
                <a:srgbClr val="034DA0"/>
              </a:solidFill>
            </a:endParaRPr>
          </a:p>
          <a:p>
            <a:pPr>
              <a:lnSpc>
                <a:spcPct val="130000"/>
              </a:lnSpc>
            </a:pPr>
            <a:r>
              <a:rPr lang="zh-CN" altLang="en-US" sz="3000"/>
              <a:t>一个类可以实现多个接口</a:t>
            </a:r>
          </a:p>
          <a:p>
            <a:pPr>
              <a:lnSpc>
                <a:spcPct val="130000"/>
              </a:lnSpc>
            </a:pPr>
            <a:r>
              <a:rPr lang="zh-CN" altLang="en-US" sz="3000"/>
              <a:t>一个类在继承另外一个类的同时，可以实现多个接口 </a:t>
            </a:r>
          </a:p>
          <a:p>
            <a:pPr>
              <a:lnSpc>
                <a:spcPct val="130000"/>
              </a:lnSpc>
            </a:pPr>
            <a:r>
              <a:rPr lang="zh-CN" altLang="en-US" sz="3000"/>
              <a:t>使用接口，能够实现子类型被向上转型至多个基类型别</a:t>
            </a:r>
          </a:p>
          <a:p>
            <a:pPr lvl="1">
              <a:lnSpc>
                <a:spcPct val="130000"/>
              </a:lnSpc>
            </a:pPr>
            <a:r>
              <a:rPr lang="zh-CN" altLang="en-US" sz="2500"/>
              <a:t>例如：</a:t>
            </a:r>
            <a:r>
              <a:rPr lang="en-US" altLang="zh-CN" sz="2500"/>
              <a:t>Hero</a:t>
            </a:r>
            <a:r>
              <a:rPr lang="zh-CN" altLang="en-US" sz="2500"/>
              <a:t>类型的对象可以被向上转型为</a:t>
            </a:r>
            <a:r>
              <a:rPr lang="en-US" altLang="zh-CN" sz="2500"/>
              <a:t>ActionCharacter, CanFight, CanSwim</a:t>
            </a:r>
            <a:r>
              <a:rPr lang="zh-CN" altLang="en-US" sz="2500"/>
              <a:t>或 </a:t>
            </a:r>
            <a:r>
              <a:rPr lang="en-US" altLang="zh-CN" sz="2500"/>
              <a:t>CanFly </a:t>
            </a:r>
            <a:r>
              <a:rPr lang="zh-CN" altLang="en-US" sz="2500"/>
              <a:t>类型的对象</a:t>
            </a:r>
          </a:p>
          <a:p>
            <a:pPr lvl="0">
              <a:lnSpc>
                <a:spcPct val="130000"/>
              </a:lnSpc>
            </a:pPr>
            <a:r>
              <a:rPr lang="en-US" altLang="zh-CN" sz="3000">
                <a:sym typeface="+mn-ea"/>
              </a:rPr>
              <a:t>Java</a:t>
            </a:r>
            <a:r>
              <a:rPr lang="zh-CN" altLang="en-US" sz="3000">
                <a:sym typeface="+mn-ea"/>
              </a:rPr>
              <a:t>不允许类的多继承，但允许接口的多继承，一个接口可以继承多个接口</a:t>
            </a:r>
            <a:endParaRPr lang="zh-CN" altLang="en-US" sz="3200"/>
          </a:p>
          <a:p>
            <a:pPr lvl="1" algn="l">
              <a:lnSpc>
                <a:spcPct val="130000"/>
              </a:lnSpc>
              <a:buSzTx/>
            </a:pPr>
            <a:r>
              <a:rPr lang="zh-CN" altLang="en-US" sz="2500">
                <a:sym typeface="+mn-ea"/>
              </a:rPr>
              <a:t>例如：</a:t>
            </a:r>
            <a:r>
              <a:rPr lang="zh-CN" altLang="en-US" sz="2500">
                <a:solidFill>
                  <a:srgbClr val="034DA0"/>
                </a:solidFill>
                <a:sym typeface="+mn-ea"/>
              </a:rPr>
              <a:t>public interface </a:t>
            </a:r>
            <a:r>
              <a:rPr lang="zh-CN" altLang="en-US" sz="2500">
                <a:sym typeface="+mn-ea"/>
              </a:rPr>
              <a:t>MyInter </a:t>
            </a:r>
            <a:r>
              <a:rPr lang="zh-CN" altLang="en-US" sz="2500">
                <a:solidFill>
                  <a:srgbClr val="034DA0"/>
                </a:solidFill>
                <a:sym typeface="+mn-ea"/>
              </a:rPr>
              <a:t>extends  </a:t>
            </a:r>
            <a:r>
              <a:rPr lang="zh-CN" altLang="en-US" sz="2500">
                <a:sym typeface="+mn-ea"/>
              </a:rPr>
              <a:t>Interface1</a:t>
            </a:r>
            <a:r>
              <a:rPr lang="zh-CN" altLang="en-US" sz="2500">
                <a:solidFill>
                  <a:srgbClr val="034DA0"/>
                </a:solidFill>
                <a:sym typeface="+mn-ea"/>
              </a:rPr>
              <a:t>, </a:t>
            </a:r>
            <a:r>
              <a:rPr lang="zh-CN" altLang="en-US" sz="2500">
                <a:sym typeface="+mn-ea"/>
              </a:rPr>
              <a:t>Interface2 {...}</a:t>
            </a:r>
            <a:endParaRPr lang="zh-CN" altLang="en-US" sz="2500"/>
          </a:p>
        </p:txBody>
      </p:sp>
      <p:sp>
        <p:nvSpPr>
          <p:cNvPr id="3" name="标题 2"/>
          <p:cNvSpPr>
            <a:spLocks noGrp="1"/>
          </p:cNvSpPr>
          <p:nvPr>
            <p:ph type="title"/>
          </p:nvPr>
        </p:nvSpPr>
        <p:spPr/>
        <p:txBody>
          <a:bodyPr/>
          <a:lstStyle/>
          <a:p>
            <a:r>
              <a:rPr lang="en-US" altLang="zh-CN"/>
              <a:t>2.6.2 </a:t>
            </a:r>
            <a:r>
              <a:rPr lang="zh-CN" altLang="en-US"/>
              <a:t>接口</a:t>
            </a:r>
            <a:r>
              <a:rPr lang="en-US" altLang="zh-CN"/>
              <a:t> </a:t>
            </a:r>
            <a:r>
              <a:rPr lang="en-US" altLang="zh-CN" sz="2400">
                <a:sym typeface="+mn-ea"/>
              </a:rPr>
              <a:t>5/8</a:t>
            </a:r>
          </a:p>
        </p:txBody>
      </p:sp>
      <p:sp>
        <p:nvSpPr>
          <p:cNvPr id="7" name="日期占位符 6"/>
          <p:cNvSpPr>
            <a:spLocks noGrp="1"/>
          </p:cNvSpPr>
          <p:nvPr>
            <p:ph type="dt" sz="half" idx="10"/>
            <p:custDataLst>
              <p:tags r:id="rId1"/>
            </p:custDataLst>
          </p:nvPr>
        </p:nvSpPr>
        <p:spPr/>
        <p:txBody>
          <a:bodyPr/>
          <a:lstStyle/>
          <a:p>
            <a:fld id="{8BEB6EB5-CC0D-C94C-91B9-9EA1B45E848E}" type="datetime1">
              <a:rPr kumimoji="1" lang="zh-CN" altLang="en-US" smtClean="0"/>
              <a:t>2024/10/16</a:t>
            </a:fld>
            <a:endParaRPr kumimoji="1" lang="zh-CN" altLang="en-US" sz="900"/>
          </a:p>
        </p:txBody>
      </p:sp>
      <p:sp>
        <p:nvSpPr>
          <p:cNvPr id="8" name="页脚占位符 7"/>
          <p:cNvSpPr>
            <a:spLocks noGrp="1"/>
          </p:cNvSpPr>
          <p:nvPr>
            <p:ph type="ftr" sz="quarter" idx="11"/>
            <p:custDataLst>
              <p:tags r:id="rId2"/>
            </p:custDataLst>
          </p:nvPr>
        </p:nvSpPr>
        <p:spPr/>
        <p:txBody>
          <a:bodyPr/>
          <a:lstStyle/>
          <a:p>
            <a:r>
              <a:rPr kumimoji="1" lang="zh-CN" altLang="en-US" dirty="0"/>
              <a:t>西北工业大学软件学院</a:t>
            </a:r>
            <a:endParaRPr kumimoji="1" lang="zh-CN" altLang="en-US" sz="900" dirty="0"/>
          </a:p>
        </p:txBody>
      </p:sp>
      <p:sp>
        <p:nvSpPr>
          <p:cNvPr id="9" name="灯片编号占位符 8"/>
          <p:cNvSpPr>
            <a:spLocks noGrp="1"/>
          </p:cNvSpPr>
          <p:nvPr>
            <p:ph type="sldNum" sz="quarter" idx="12"/>
            <p:custDataLst>
              <p:tags r:id="rId3"/>
            </p:custDataLst>
          </p:nvPr>
        </p:nvSpPr>
        <p:spPr/>
        <p:txBody>
          <a:bodyPr/>
          <a:lstStyle/>
          <a:p>
            <a:fld id="{5A1A6423-77BD-D842-A714-25250E903C41}" type="slidenum">
              <a:rPr kumimoji="1" lang="zh-CN" altLang="en-US" smtClean="0"/>
              <a:t>194</a:t>
            </a:fld>
            <a:endParaRPr kumimoji="1" lang="zh-CN" altLang="en-US" sz="900"/>
          </a:p>
        </p:txBody>
      </p:sp>
    </p:spTree>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fontScale="90000" lnSpcReduction="10000"/>
          </a:bodyPr>
          <a:lstStyle/>
          <a:p>
            <a:pPr>
              <a:lnSpc>
                <a:spcPct val="120000"/>
              </a:lnSpc>
            </a:pPr>
            <a:r>
              <a:rPr lang="zh-CN" altLang="en-US" sz="3100">
                <a:solidFill>
                  <a:srgbClr val="034DA0"/>
                </a:solidFill>
                <a:effectLst/>
              </a:rPr>
              <a:t>接口的默认（default）方法</a:t>
            </a:r>
            <a:endParaRPr lang="zh-CN" altLang="en-US" sz="3100">
              <a:solidFill>
                <a:srgbClr val="034DA0"/>
              </a:solidFill>
            </a:endParaRPr>
          </a:p>
          <a:p>
            <a:pPr>
              <a:lnSpc>
                <a:spcPct val="120000"/>
              </a:lnSpc>
            </a:pPr>
            <a:r>
              <a:rPr lang="zh-CN" altLang="en-US" sz="2400"/>
              <a:t>一般情况下，Java接口里的方法由实现类来实现，</a:t>
            </a:r>
            <a:r>
              <a:rPr lang="en-US" altLang="zh-CN" sz="2400"/>
              <a:t>Java 8</a:t>
            </a:r>
            <a:r>
              <a:rPr lang="zh-CN" altLang="en-US" sz="2400"/>
              <a:t>增加了</a:t>
            </a:r>
            <a:r>
              <a:rPr lang="en-US" altLang="zh-CN" sz="2400"/>
              <a:t>default</a:t>
            </a:r>
            <a:r>
              <a:rPr lang="zh-CN" altLang="en-US" sz="2400"/>
              <a:t>方法机制，可在接口里提供方法的默认实现</a:t>
            </a:r>
          </a:p>
          <a:p>
            <a:pPr>
              <a:lnSpc>
                <a:spcPct val="120000"/>
              </a:lnSpc>
            </a:pPr>
            <a:r>
              <a:rPr lang="zh-CN" altLang="en-US" sz="2400"/>
              <a:t>所有实现类都可以直接使用这个默认方法，或撰写自己的方法实现</a:t>
            </a:r>
          </a:p>
          <a:p>
            <a:pPr>
              <a:lnSpc>
                <a:spcPct val="120000"/>
              </a:lnSpc>
            </a:pPr>
            <a:r>
              <a:rPr lang="zh-CN" altLang="en-US" sz="2400"/>
              <a:t>默认方法里可以调用其他方法。</a:t>
            </a:r>
          </a:p>
          <a:p>
            <a:pPr marL="457200" lvl="1" indent="0">
              <a:lnSpc>
                <a:spcPct val="120000"/>
              </a:lnSpc>
              <a:buNone/>
            </a:pPr>
            <a:endParaRPr lang="zh-CN" altLang="en-US" sz="2200" i="1">
              <a:solidFill>
                <a:schemeClr val="accent1"/>
              </a:solidFill>
              <a:effectLst>
                <a:outerShdw blurRad="38100" dist="25400" dir="5400000" algn="ctr" rotWithShape="0">
                  <a:srgbClr val="6E747A">
                    <a:alpha val="43000"/>
                  </a:srgbClr>
                </a:outerShdw>
              </a:effectLst>
            </a:endParaRPr>
          </a:p>
        </p:txBody>
      </p:sp>
      <p:sp>
        <p:nvSpPr>
          <p:cNvPr id="3" name="标题 2"/>
          <p:cNvSpPr>
            <a:spLocks noGrp="1"/>
          </p:cNvSpPr>
          <p:nvPr>
            <p:ph type="title"/>
          </p:nvPr>
        </p:nvSpPr>
        <p:spPr/>
        <p:txBody>
          <a:bodyPr/>
          <a:lstStyle/>
          <a:p>
            <a:r>
              <a:rPr lang="en-US" altLang="zh-CN">
                <a:sym typeface="+mn-ea"/>
              </a:rPr>
              <a:t>2.6.2 </a:t>
            </a:r>
            <a:r>
              <a:rPr lang="zh-CN" altLang="en-US">
                <a:sym typeface="+mn-ea"/>
              </a:rPr>
              <a:t>接口</a:t>
            </a:r>
            <a:r>
              <a:rPr lang="en-US" altLang="zh-CN">
                <a:sym typeface="+mn-ea"/>
              </a:rPr>
              <a:t> </a:t>
            </a:r>
            <a:r>
              <a:rPr lang="en-US" altLang="zh-CN" sz="2400">
                <a:sym typeface="+mn-ea"/>
              </a:rPr>
              <a:t>6/8</a:t>
            </a:r>
          </a:p>
        </p:txBody>
      </p:sp>
      <p:sp>
        <p:nvSpPr>
          <p:cNvPr id="7" name="日期占位符 6"/>
          <p:cNvSpPr>
            <a:spLocks noGrp="1"/>
          </p:cNvSpPr>
          <p:nvPr>
            <p:ph type="dt" sz="half" idx="10"/>
            <p:custDataLst>
              <p:tags r:id="rId1"/>
            </p:custDataLst>
          </p:nvPr>
        </p:nvSpPr>
        <p:spPr/>
        <p:txBody>
          <a:bodyPr/>
          <a:lstStyle/>
          <a:p>
            <a:fld id="{8BEB6EB5-CC0D-C94C-91B9-9EA1B45E848E}" type="datetime1">
              <a:rPr kumimoji="1" lang="zh-CN" altLang="en-US" smtClean="0"/>
              <a:t>2024/10/16</a:t>
            </a:fld>
            <a:endParaRPr kumimoji="1" lang="zh-CN" altLang="en-US" sz="900"/>
          </a:p>
        </p:txBody>
      </p:sp>
      <p:sp>
        <p:nvSpPr>
          <p:cNvPr id="8" name="页脚占位符 7"/>
          <p:cNvSpPr>
            <a:spLocks noGrp="1"/>
          </p:cNvSpPr>
          <p:nvPr>
            <p:ph type="ftr" sz="quarter" idx="11"/>
            <p:custDataLst>
              <p:tags r:id="rId2"/>
            </p:custDataLst>
          </p:nvPr>
        </p:nvSpPr>
        <p:spPr/>
        <p:txBody>
          <a:bodyPr/>
          <a:lstStyle/>
          <a:p>
            <a:r>
              <a:rPr kumimoji="1" lang="zh-CN" altLang="en-US" dirty="0"/>
              <a:t>西北工业大学软件学院</a:t>
            </a:r>
            <a:endParaRPr kumimoji="1" lang="zh-CN" altLang="en-US" sz="900" dirty="0"/>
          </a:p>
        </p:txBody>
      </p:sp>
      <p:sp>
        <p:nvSpPr>
          <p:cNvPr id="9" name="灯片编号占位符 8"/>
          <p:cNvSpPr>
            <a:spLocks noGrp="1"/>
          </p:cNvSpPr>
          <p:nvPr>
            <p:ph type="sldNum" sz="quarter" idx="12"/>
            <p:custDataLst>
              <p:tags r:id="rId3"/>
            </p:custDataLst>
          </p:nvPr>
        </p:nvSpPr>
        <p:spPr/>
        <p:txBody>
          <a:bodyPr/>
          <a:lstStyle/>
          <a:p>
            <a:fld id="{5A1A6423-77BD-D842-A714-25250E903C41}" type="slidenum">
              <a:rPr kumimoji="1" lang="zh-CN" altLang="en-US" smtClean="0"/>
              <a:t>195</a:t>
            </a:fld>
            <a:endParaRPr kumimoji="1" lang="zh-CN" altLang="en-US" sz="900"/>
          </a:p>
        </p:txBody>
      </p:sp>
      <p:sp>
        <p:nvSpPr>
          <p:cNvPr id="134149" name="AutoShape 5"/>
          <p:cNvSpPr/>
          <p:nvPr>
            <p:custDataLst>
              <p:tags r:id="rId4"/>
            </p:custDataLst>
          </p:nvPr>
        </p:nvSpPr>
        <p:spPr>
          <a:xfrm>
            <a:off x="838200" y="3766185"/>
            <a:ext cx="6235065" cy="2435225"/>
          </a:xfrm>
          <a:prstGeom prst="roundRect">
            <a:avLst>
              <a:gd name="adj" fmla="val 4563"/>
            </a:avLst>
          </a:prstGeom>
          <a:noFill/>
          <a:ln w="12700" cap="flat" cmpd="sng">
            <a:solidFill>
              <a:schemeClr val="hlink"/>
            </a:solidFill>
            <a:prstDash val="dash"/>
            <a:headEnd type="none" w="med" len="med"/>
            <a:tailEnd type="none" w="med" len="med"/>
          </a:ln>
        </p:spPr>
        <p:txBody>
          <a:bodyPr wrap="none" anchor="ctr" anchorCtr="0"/>
          <a:lstStyle>
            <a:lvl1pPr marL="469900" indent="-469900" algn="l" rtl="0" eaLnBrk="0" fontAlgn="base" hangingPunct="0">
              <a:spcBef>
                <a:spcPct val="20000"/>
              </a:spcBef>
              <a:spcAft>
                <a:spcPct val="0"/>
              </a:spcAft>
              <a:buClr>
                <a:schemeClr val="accent2"/>
              </a:buClr>
              <a:buFont typeface="Wingdings" panose="05000000000000000000" pitchFamily="2" charset="2"/>
              <a:buChar char="o"/>
              <a:defRPr sz="3000" b="0">
                <a:solidFill>
                  <a:schemeClr val="tx1"/>
                </a:solidFill>
                <a:latin typeface="+mn-lt"/>
                <a:ea typeface="+mn-ea"/>
                <a:cs typeface="+mn-cs"/>
              </a:defRPr>
            </a:lvl1pPr>
            <a:lvl2pPr marL="908050" indent="-436880" algn="l" rtl="0" eaLnBrk="0" fontAlgn="base" hangingPunct="0">
              <a:spcBef>
                <a:spcPct val="20000"/>
              </a:spcBef>
              <a:spcAft>
                <a:spcPct val="0"/>
              </a:spcAft>
              <a:buClr>
                <a:schemeClr val="accent2"/>
              </a:buClr>
              <a:buFont typeface="Wingdings" panose="05000000000000000000" pitchFamily="2" charset="2"/>
              <a:buChar char="n"/>
              <a:defRPr sz="2600">
                <a:solidFill>
                  <a:schemeClr val="tx1"/>
                </a:solidFill>
                <a:latin typeface="Verdana" panose="020B0604030504040204" pitchFamily="34" charset="0"/>
                <a:ea typeface="+mn-ea"/>
              </a:defRPr>
            </a:lvl2pPr>
            <a:lvl3pPr marL="1304925" indent="-395605" algn="l" rtl="0" eaLnBrk="0" fontAlgn="base" hangingPunct="0">
              <a:spcBef>
                <a:spcPct val="20000"/>
              </a:spcBef>
              <a:spcAft>
                <a:spcPct val="0"/>
              </a:spcAft>
              <a:buClr>
                <a:schemeClr val="accent2"/>
              </a:buClr>
              <a:buFont typeface="Wingdings" panose="05000000000000000000" pitchFamily="2" charset="2"/>
              <a:buChar char="o"/>
              <a:defRPr sz="2300">
                <a:solidFill>
                  <a:schemeClr val="tx1"/>
                </a:solidFill>
                <a:latin typeface="Verdana" panose="020B0604030504040204" pitchFamily="34" charset="0"/>
                <a:ea typeface="+mn-ea"/>
              </a:defRPr>
            </a:lvl3pPr>
            <a:lvl4pPr marL="1694180" indent="-387350" algn="l" rtl="0" eaLnBrk="0" fontAlgn="base" hangingPunct="0">
              <a:spcBef>
                <a:spcPct val="20000"/>
              </a:spcBef>
              <a:spcAft>
                <a:spcPct val="0"/>
              </a:spcAft>
              <a:buClr>
                <a:schemeClr val="accent2"/>
              </a:buClr>
              <a:buFont typeface="Wingdings" panose="05000000000000000000" pitchFamily="2" charset="2"/>
              <a:buChar char="n"/>
              <a:defRPr sz="2000">
                <a:solidFill>
                  <a:schemeClr val="tx1"/>
                </a:solidFill>
                <a:latin typeface="Verdana" panose="020B0604030504040204" pitchFamily="34" charset="0"/>
                <a:ea typeface="+mn-ea"/>
              </a:defRPr>
            </a:lvl4pPr>
            <a:lvl5pPr marL="2094230" indent="-398780" algn="l" rtl="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mn-ea"/>
              </a:defRPr>
            </a:lvl5pPr>
          </a:lstStyle>
          <a:p>
            <a:pPr marL="457200" lvl="1" indent="0" algn="l">
              <a:lnSpc>
                <a:spcPct val="110000"/>
              </a:lnSpc>
              <a:buNone/>
            </a:pPr>
            <a:r>
              <a:rPr lang="zh-CN" altLang="en-US" sz="2000" b="1">
                <a:solidFill>
                  <a:srgbClr val="034DA0"/>
                </a:solidFill>
                <a:effectLst/>
                <a:latin typeface="等线" panose="02010600030101010101" charset="-122"/>
                <a:ea typeface="等线" panose="02010600030101010101" charset="-122"/>
                <a:sym typeface="+mn-ea"/>
              </a:rPr>
              <a:t>public interface </a:t>
            </a:r>
            <a:r>
              <a:rPr lang="zh-CN" altLang="en-US" sz="2000" b="1">
                <a:solidFill>
                  <a:schemeClr val="tx1"/>
                </a:solidFill>
                <a:effectLst/>
                <a:latin typeface="等线" panose="02010600030101010101" charset="-122"/>
                <a:ea typeface="等线" panose="02010600030101010101" charset="-122"/>
                <a:sym typeface="+mn-ea"/>
              </a:rPr>
              <a:t>Collection {</a:t>
            </a:r>
            <a:endParaRPr lang="zh-CN" altLang="en-US" sz="2000" b="1">
              <a:solidFill>
                <a:schemeClr val="tx1"/>
              </a:solidFill>
              <a:effectLst/>
              <a:latin typeface="等线" panose="02010600030101010101" charset="-122"/>
              <a:ea typeface="等线" panose="02010600030101010101" charset="-122"/>
            </a:endParaRPr>
          </a:p>
          <a:p>
            <a:pPr marL="457200" lvl="1" indent="0" algn="l">
              <a:lnSpc>
                <a:spcPct val="110000"/>
              </a:lnSpc>
              <a:buNone/>
            </a:pPr>
            <a:r>
              <a:rPr lang="zh-CN" altLang="en-US" sz="2000" b="1">
                <a:solidFill>
                  <a:schemeClr val="tx1"/>
                </a:solidFill>
                <a:effectLst/>
                <a:latin typeface="等线" panose="02010600030101010101" charset="-122"/>
                <a:ea typeface="等线" panose="02010600030101010101" charset="-122"/>
                <a:sym typeface="+mn-ea"/>
              </a:rPr>
              <a:t>    int size(); </a:t>
            </a:r>
            <a:r>
              <a:rPr lang="zh-CN" altLang="en-US" sz="2000" b="1">
                <a:solidFill>
                  <a:schemeClr val="accent6">
                    <a:lumMod val="75000"/>
                  </a:schemeClr>
                </a:solidFill>
                <a:effectLst/>
                <a:latin typeface="等线" panose="02010600030101010101" charset="-122"/>
                <a:ea typeface="等线" panose="02010600030101010101" charset="-122"/>
                <a:sym typeface="+mn-ea"/>
              </a:rPr>
              <a:t>//an abstract method</a:t>
            </a:r>
            <a:endParaRPr lang="zh-CN" altLang="en-US" sz="2000" b="1">
              <a:solidFill>
                <a:schemeClr val="tx1"/>
              </a:solidFill>
              <a:effectLst/>
              <a:latin typeface="等线" panose="02010600030101010101" charset="-122"/>
              <a:ea typeface="等线" panose="02010600030101010101" charset="-122"/>
            </a:endParaRPr>
          </a:p>
          <a:p>
            <a:pPr marL="457200" lvl="1" indent="0" algn="l">
              <a:lnSpc>
                <a:spcPct val="110000"/>
              </a:lnSpc>
              <a:buNone/>
            </a:pPr>
            <a:r>
              <a:rPr lang="zh-CN" altLang="en-US" sz="2000" b="1">
                <a:solidFill>
                  <a:schemeClr val="tx1"/>
                </a:solidFill>
                <a:effectLst/>
                <a:latin typeface="等线" panose="02010600030101010101" charset="-122"/>
                <a:ea typeface="等线" panose="02010600030101010101" charset="-122"/>
                <a:sym typeface="+mn-ea"/>
              </a:rPr>
              <a:t>    </a:t>
            </a:r>
            <a:r>
              <a:rPr lang="zh-CN" altLang="en-US" sz="2000" b="1">
                <a:solidFill>
                  <a:srgbClr val="034DA0"/>
                </a:solidFill>
                <a:effectLst/>
                <a:latin typeface="等线" panose="02010600030101010101" charset="-122"/>
                <a:ea typeface="等线" panose="02010600030101010101" charset="-122"/>
                <a:sym typeface="+mn-ea"/>
              </a:rPr>
              <a:t>default </a:t>
            </a:r>
            <a:r>
              <a:rPr lang="zh-CN" altLang="en-US" sz="2000" b="1">
                <a:solidFill>
                  <a:schemeClr val="tx1"/>
                </a:solidFill>
                <a:effectLst/>
                <a:latin typeface="等线" panose="02010600030101010101" charset="-122"/>
                <a:ea typeface="等线" panose="02010600030101010101" charset="-122"/>
                <a:sym typeface="+mn-ea"/>
              </a:rPr>
              <a:t>boolean isEmpty() {</a:t>
            </a:r>
            <a:endParaRPr lang="zh-CN" altLang="en-US" sz="2000" b="1">
              <a:solidFill>
                <a:schemeClr val="tx1"/>
              </a:solidFill>
              <a:effectLst/>
              <a:latin typeface="等线" panose="02010600030101010101" charset="-122"/>
              <a:ea typeface="等线" panose="02010600030101010101" charset="-122"/>
            </a:endParaRPr>
          </a:p>
          <a:p>
            <a:pPr marL="457200" lvl="1" indent="0" algn="l">
              <a:lnSpc>
                <a:spcPct val="110000"/>
              </a:lnSpc>
              <a:buNone/>
            </a:pPr>
            <a:r>
              <a:rPr lang="zh-CN" altLang="en-US" sz="2000" b="1">
                <a:solidFill>
                  <a:schemeClr val="tx1"/>
                </a:solidFill>
                <a:effectLst/>
                <a:latin typeface="等线" panose="02010600030101010101" charset="-122"/>
                <a:ea typeface="等线" panose="02010600030101010101" charset="-122"/>
                <a:sym typeface="+mn-ea"/>
              </a:rPr>
              <a:t>        </a:t>
            </a:r>
            <a:r>
              <a:rPr lang="zh-CN" altLang="en-US" sz="2000" b="1">
                <a:solidFill>
                  <a:srgbClr val="034DA0"/>
                </a:solidFill>
                <a:effectLst/>
                <a:latin typeface="等线" panose="02010600030101010101" charset="-122"/>
                <a:ea typeface="等线" panose="02010600030101010101" charset="-122"/>
                <a:sym typeface="+mn-ea"/>
              </a:rPr>
              <a:t>return </a:t>
            </a:r>
            <a:r>
              <a:rPr lang="zh-CN" altLang="en-US" sz="2000" b="1">
                <a:solidFill>
                  <a:schemeClr val="tx1"/>
                </a:solidFill>
                <a:effectLst/>
                <a:latin typeface="等线" panose="02010600030101010101" charset="-122"/>
                <a:ea typeface="等线" panose="02010600030101010101" charset="-122"/>
                <a:sym typeface="+mn-ea"/>
              </a:rPr>
              <a:t>size() == 0;</a:t>
            </a:r>
            <a:endParaRPr lang="zh-CN" altLang="en-US" sz="2000" b="1">
              <a:solidFill>
                <a:schemeClr val="tx1"/>
              </a:solidFill>
              <a:effectLst/>
              <a:latin typeface="等线" panose="02010600030101010101" charset="-122"/>
              <a:ea typeface="等线" panose="02010600030101010101" charset="-122"/>
            </a:endParaRPr>
          </a:p>
          <a:p>
            <a:pPr marL="457200" lvl="1" indent="0" algn="l">
              <a:lnSpc>
                <a:spcPct val="110000"/>
              </a:lnSpc>
              <a:buNone/>
            </a:pPr>
            <a:r>
              <a:rPr lang="zh-CN" altLang="en-US" sz="2000" b="1">
                <a:solidFill>
                  <a:schemeClr val="tx1"/>
                </a:solidFill>
                <a:effectLst/>
                <a:latin typeface="等线" panose="02010600030101010101" charset="-122"/>
                <a:ea typeface="等线" panose="02010600030101010101" charset="-122"/>
                <a:sym typeface="+mn-ea"/>
              </a:rPr>
              <a:t>    }</a:t>
            </a:r>
            <a:endParaRPr lang="zh-CN" altLang="en-US" sz="2000" b="1">
              <a:solidFill>
                <a:schemeClr val="tx1"/>
              </a:solidFill>
              <a:effectLst/>
              <a:latin typeface="等线" panose="02010600030101010101" charset="-122"/>
              <a:ea typeface="等线" panose="02010600030101010101" charset="-122"/>
            </a:endParaRPr>
          </a:p>
          <a:p>
            <a:pPr marL="457200" lvl="1" indent="0" algn="l">
              <a:lnSpc>
                <a:spcPct val="110000"/>
              </a:lnSpc>
              <a:buNone/>
            </a:pPr>
            <a:r>
              <a:rPr lang="zh-CN" altLang="en-US" sz="2000" b="1">
                <a:solidFill>
                  <a:schemeClr val="tx1"/>
                </a:solidFill>
                <a:effectLst/>
                <a:latin typeface="等线" panose="02010600030101010101" charset="-122"/>
                <a:ea typeface="等线" panose="02010600030101010101" charset="-122"/>
                <a:sym typeface="+mn-ea"/>
              </a:rPr>
              <a:t>}</a:t>
            </a:r>
            <a:endParaRPr lang="zh-CN" altLang="en-US" sz="2000" b="1" dirty="0">
              <a:solidFill>
                <a:schemeClr val="tx1"/>
              </a:solidFill>
              <a:effectLst/>
              <a:latin typeface="等线" panose="02010600030101010101" charset="-122"/>
              <a:ea typeface="等线" panose="02010600030101010101" charset="-122"/>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6" fill="hold" grpId="0" nodeType="clickEffect">
                                  <p:stCondLst>
                                    <p:cond delay="0"/>
                                  </p:stCondLst>
                                  <p:childTnLst>
                                    <p:set>
                                      <p:cBhvr>
                                        <p:cTn id="6" dur="1" fill="hold">
                                          <p:stCondLst>
                                            <p:cond delay="0"/>
                                          </p:stCondLst>
                                        </p:cTn>
                                        <p:tgtEl>
                                          <p:spTgt spid="134149"/>
                                        </p:tgtEl>
                                        <p:attrNameLst>
                                          <p:attrName>style.visibility</p:attrName>
                                        </p:attrNameLst>
                                      </p:cBhvr>
                                      <p:to>
                                        <p:strVal val="visible"/>
                                      </p:to>
                                    </p:set>
                                    <p:animEffect transition="in" filter="barn(inHorizontal)">
                                      <p:cBhvr>
                                        <p:cTn id="7" dur="500"/>
                                        <p:tgtEl>
                                          <p:spTgt spid="1341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4149" grpId="0" bldLvl="0" animBg="1"/>
    </p:bld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a:lnSpc>
                <a:spcPct val="120000"/>
              </a:lnSpc>
            </a:pPr>
            <a:r>
              <a:rPr lang="zh-CN" altLang="en-US" sz="2800">
                <a:solidFill>
                  <a:srgbClr val="034DA0"/>
                </a:solidFill>
                <a:effectLst/>
                <a:sym typeface="+mn-ea"/>
              </a:rPr>
              <a:t>接口的默认（default）方法</a:t>
            </a:r>
            <a:endParaRPr lang="zh-CN" altLang="en-US" sz="2800">
              <a:solidFill>
                <a:srgbClr val="034DA0"/>
              </a:solidFill>
            </a:endParaRPr>
          </a:p>
          <a:p>
            <a:r>
              <a:rPr lang="zh-CN" altLang="en-US" sz="2400">
                <a:solidFill>
                  <a:srgbClr val="034DA0"/>
                </a:solidFill>
                <a:effectLst/>
              </a:rPr>
              <a:t>default</a:t>
            </a:r>
            <a:r>
              <a:rPr lang="zh-CN" altLang="en-US" sz="2400"/>
              <a:t>方法主要解决了接口的“向后兼容”问题</a:t>
            </a:r>
          </a:p>
          <a:p>
            <a:r>
              <a:rPr lang="zh-CN" altLang="en-US" sz="2400"/>
              <a:t>在Java 8以前，一旦接口定义好后，如果要添加新的方法，那么实现这个接口的所有类都必须修改，以实现新添加的方法，这显然是不理想的</a:t>
            </a:r>
          </a:p>
          <a:p>
            <a:r>
              <a:rPr lang="zh-CN" altLang="en-US" sz="2400"/>
              <a:t>而有了default方法后，我们可以在接口中添加新的方法，并提供默认实现，这样，实现接口的类无需做任何改动</a:t>
            </a:r>
          </a:p>
        </p:txBody>
      </p:sp>
      <p:sp>
        <p:nvSpPr>
          <p:cNvPr id="3" name="标题 2"/>
          <p:cNvSpPr>
            <a:spLocks noGrp="1"/>
          </p:cNvSpPr>
          <p:nvPr>
            <p:ph type="title"/>
          </p:nvPr>
        </p:nvSpPr>
        <p:spPr/>
        <p:txBody>
          <a:bodyPr/>
          <a:lstStyle/>
          <a:p>
            <a:r>
              <a:rPr lang="en-US" altLang="zh-CN">
                <a:sym typeface="+mn-ea"/>
              </a:rPr>
              <a:t>2.6.2 </a:t>
            </a:r>
            <a:r>
              <a:rPr lang="zh-CN" altLang="en-US">
                <a:sym typeface="+mn-ea"/>
              </a:rPr>
              <a:t>接口</a:t>
            </a:r>
            <a:r>
              <a:rPr lang="en-US" altLang="zh-CN">
                <a:sym typeface="+mn-ea"/>
              </a:rPr>
              <a:t> </a:t>
            </a:r>
            <a:r>
              <a:rPr lang="en-US" altLang="zh-CN" sz="2400">
                <a:sym typeface="+mn-ea"/>
              </a:rPr>
              <a:t>7/8</a:t>
            </a:r>
          </a:p>
        </p:txBody>
      </p:sp>
      <p:sp>
        <p:nvSpPr>
          <p:cNvPr id="7" name="日期占位符 6"/>
          <p:cNvSpPr>
            <a:spLocks noGrp="1"/>
          </p:cNvSpPr>
          <p:nvPr>
            <p:ph type="dt" sz="half" idx="10"/>
            <p:custDataLst>
              <p:tags r:id="rId1"/>
            </p:custDataLst>
          </p:nvPr>
        </p:nvSpPr>
        <p:spPr/>
        <p:txBody>
          <a:bodyPr/>
          <a:lstStyle/>
          <a:p>
            <a:fld id="{8BEB6EB5-CC0D-C94C-91B9-9EA1B45E848E}" type="datetime1">
              <a:rPr kumimoji="1" lang="zh-CN" altLang="en-US" smtClean="0"/>
              <a:t>2024/10/16</a:t>
            </a:fld>
            <a:endParaRPr kumimoji="1" lang="zh-CN" altLang="en-US" sz="900"/>
          </a:p>
        </p:txBody>
      </p:sp>
      <p:sp>
        <p:nvSpPr>
          <p:cNvPr id="8" name="页脚占位符 7"/>
          <p:cNvSpPr>
            <a:spLocks noGrp="1"/>
          </p:cNvSpPr>
          <p:nvPr>
            <p:ph type="ftr" sz="quarter" idx="11"/>
            <p:custDataLst>
              <p:tags r:id="rId2"/>
            </p:custDataLst>
          </p:nvPr>
        </p:nvSpPr>
        <p:spPr/>
        <p:txBody>
          <a:bodyPr/>
          <a:lstStyle/>
          <a:p>
            <a:r>
              <a:rPr kumimoji="1" lang="zh-CN" altLang="en-US" dirty="0"/>
              <a:t>西北工业大学软件学院</a:t>
            </a:r>
            <a:endParaRPr kumimoji="1" lang="zh-CN" altLang="en-US" sz="900" dirty="0"/>
          </a:p>
        </p:txBody>
      </p:sp>
      <p:sp>
        <p:nvSpPr>
          <p:cNvPr id="9" name="灯片编号占位符 8"/>
          <p:cNvSpPr>
            <a:spLocks noGrp="1"/>
          </p:cNvSpPr>
          <p:nvPr>
            <p:ph type="sldNum" sz="quarter" idx="12"/>
            <p:custDataLst>
              <p:tags r:id="rId3"/>
            </p:custDataLst>
          </p:nvPr>
        </p:nvSpPr>
        <p:spPr/>
        <p:txBody>
          <a:bodyPr/>
          <a:lstStyle/>
          <a:p>
            <a:fld id="{5A1A6423-77BD-D842-A714-25250E903C41}" type="slidenum">
              <a:rPr kumimoji="1" lang="zh-CN" altLang="en-US" smtClean="0"/>
              <a:t>196</a:t>
            </a:fld>
            <a:endParaRPr kumimoji="1" lang="zh-CN" altLang="en-US" sz="900"/>
          </a:p>
        </p:txBody>
      </p:sp>
    </p:spTree>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algn="l">
              <a:lnSpc>
                <a:spcPct val="100000"/>
              </a:lnSpc>
              <a:buSzTx/>
            </a:pPr>
            <a:r>
              <a:rPr lang="zh-CN" altLang="en-US" sz="2800">
                <a:solidFill>
                  <a:srgbClr val="034DA0"/>
                </a:solidFill>
                <a:effectLst/>
              </a:rPr>
              <a:t>函数式接口（Functional Interface）</a:t>
            </a:r>
          </a:p>
          <a:p>
            <a:pPr lvl="1" algn="l">
              <a:lnSpc>
                <a:spcPct val="110000"/>
              </a:lnSpc>
              <a:buSzTx/>
            </a:pPr>
            <a:r>
              <a:rPr lang="zh-CN" altLang="en-US" sz="2200">
                <a:solidFill>
                  <a:srgbClr val="034DA0"/>
                </a:solidFill>
                <a:effectLst/>
              </a:rPr>
              <a:t>有且仅有一个抽象方法</a:t>
            </a:r>
            <a:r>
              <a:rPr lang="zh-CN" altLang="en-US" sz="2200">
                <a:solidFill>
                  <a:schemeClr val="tx1"/>
                </a:solidFill>
                <a:effectLst/>
              </a:rPr>
              <a:t>，但是可以有多个非抽象方法的接口，例如Comparator、Runnable</a:t>
            </a:r>
          </a:p>
          <a:p>
            <a:pPr lvl="1" algn="l">
              <a:lnSpc>
                <a:spcPct val="110000"/>
              </a:lnSpc>
              <a:buSzTx/>
            </a:pPr>
            <a:r>
              <a:rPr lang="zh-CN" altLang="en-US" sz="2200">
                <a:solidFill>
                  <a:schemeClr val="tx1"/>
                </a:solidFill>
                <a:effectLst/>
              </a:rPr>
              <a:t>在接口上使用 </a:t>
            </a:r>
            <a:r>
              <a:rPr lang="zh-CN" altLang="en-US" sz="2200">
                <a:solidFill>
                  <a:srgbClr val="034DA0"/>
                </a:solidFill>
                <a:effectLst/>
              </a:rPr>
              <a:t>@FunctionalInterface</a:t>
            </a:r>
            <a:r>
              <a:rPr lang="zh-CN" altLang="en-US" sz="2200">
                <a:solidFill>
                  <a:schemeClr val="tx1"/>
                </a:solidFill>
                <a:effectLst/>
              </a:rPr>
              <a:t> 注解，这样做可以检查它是否是一个函数式接口</a:t>
            </a:r>
          </a:p>
          <a:p>
            <a:pPr lvl="1" algn="l">
              <a:lnSpc>
                <a:spcPct val="110000"/>
              </a:lnSpc>
              <a:buSzTx/>
            </a:pPr>
            <a:r>
              <a:rPr lang="zh-CN" altLang="en-US" sz="2200">
                <a:solidFill>
                  <a:schemeClr val="tx1"/>
                </a:solidFill>
                <a:effectLst/>
              </a:rPr>
              <a:t>函数式接口可以被隐式转换为 lambda 表达式</a:t>
            </a:r>
          </a:p>
        </p:txBody>
      </p:sp>
      <p:sp>
        <p:nvSpPr>
          <p:cNvPr id="3" name="标题 2"/>
          <p:cNvSpPr>
            <a:spLocks noGrp="1"/>
          </p:cNvSpPr>
          <p:nvPr>
            <p:ph type="title"/>
          </p:nvPr>
        </p:nvSpPr>
        <p:spPr/>
        <p:txBody>
          <a:bodyPr/>
          <a:lstStyle/>
          <a:p>
            <a:r>
              <a:rPr lang="en-US" altLang="zh-CN">
                <a:sym typeface="+mn-ea"/>
              </a:rPr>
              <a:t>2.6.2 </a:t>
            </a:r>
            <a:r>
              <a:rPr lang="zh-CN" altLang="en-US">
                <a:sym typeface="+mn-ea"/>
              </a:rPr>
              <a:t>接口</a:t>
            </a:r>
            <a:r>
              <a:rPr lang="en-US" altLang="zh-CN">
                <a:sym typeface="+mn-ea"/>
              </a:rPr>
              <a:t> </a:t>
            </a:r>
            <a:r>
              <a:rPr lang="en-US" altLang="zh-CN" sz="2400">
                <a:sym typeface="+mn-ea"/>
              </a:rPr>
              <a:t>8/8</a:t>
            </a:r>
          </a:p>
        </p:txBody>
      </p:sp>
      <p:sp>
        <p:nvSpPr>
          <p:cNvPr id="4" name="日期占位符 3"/>
          <p:cNvSpPr>
            <a:spLocks noGrp="1"/>
          </p:cNvSpPr>
          <p:nvPr>
            <p:ph type="dt" sz="half" idx="10"/>
          </p:nvPr>
        </p:nvSpPr>
        <p:spPr/>
        <p:txBody>
          <a:bodyPr/>
          <a:lstStyle/>
          <a:p>
            <a:fld id="{8BEB6EB5-CC0D-C94C-91B9-9EA1B45E848E}" type="datetime1">
              <a:rPr kumimoji="1" lang="zh-CN" altLang="en-US" smtClean="0"/>
              <a:t>2024/10/16</a:t>
            </a:fld>
            <a:endParaRPr kumimoji="1" lang="zh-CN" altLang="en-US" sz="900"/>
          </a:p>
        </p:txBody>
      </p:sp>
      <p:sp>
        <p:nvSpPr>
          <p:cNvPr id="5" name="页脚占位符 4"/>
          <p:cNvSpPr>
            <a:spLocks noGrp="1"/>
          </p:cNvSpPr>
          <p:nvPr>
            <p:ph type="ftr" sz="quarter" idx="11"/>
          </p:nvPr>
        </p:nvSpPr>
        <p:spPr/>
        <p:txBody>
          <a:bodyPr/>
          <a:lstStyle/>
          <a:p>
            <a:r>
              <a:rPr kumimoji="1" lang="zh-CN" altLang="en-US" dirty="0"/>
              <a:t>西北工业大学软件学院</a:t>
            </a:r>
            <a:endParaRPr kumimoji="1" lang="zh-CN" altLang="en-US" sz="900" dirty="0"/>
          </a:p>
        </p:txBody>
      </p:sp>
      <p:sp>
        <p:nvSpPr>
          <p:cNvPr id="6" name="灯片编号占位符 5"/>
          <p:cNvSpPr>
            <a:spLocks noGrp="1"/>
          </p:cNvSpPr>
          <p:nvPr>
            <p:ph type="sldNum" sz="quarter" idx="12"/>
          </p:nvPr>
        </p:nvSpPr>
        <p:spPr/>
        <p:txBody>
          <a:bodyPr/>
          <a:lstStyle/>
          <a:p>
            <a:fld id="{5A1A6423-77BD-D842-A714-25250E903C41}" type="slidenum">
              <a:rPr kumimoji="1" lang="zh-CN" altLang="en-US" smtClean="0"/>
              <a:t>197</a:t>
            </a:fld>
            <a:endParaRPr kumimoji="1" lang="zh-CN" altLang="en-US" sz="900"/>
          </a:p>
        </p:txBody>
      </p:sp>
      <p:sp>
        <p:nvSpPr>
          <p:cNvPr id="134149" name="AutoShape 5"/>
          <p:cNvSpPr/>
          <p:nvPr>
            <p:custDataLst>
              <p:tags r:id="rId1"/>
            </p:custDataLst>
          </p:nvPr>
        </p:nvSpPr>
        <p:spPr>
          <a:xfrm>
            <a:off x="560070" y="3801745"/>
            <a:ext cx="8131810" cy="2447290"/>
          </a:xfrm>
          <a:prstGeom prst="roundRect">
            <a:avLst>
              <a:gd name="adj" fmla="val 4563"/>
            </a:avLst>
          </a:prstGeom>
          <a:noFill/>
          <a:ln w="12700" cap="flat" cmpd="sng">
            <a:solidFill>
              <a:schemeClr val="hlink"/>
            </a:solidFill>
            <a:prstDash val="dash"/>
            <a:headEnd type="none" w="med" len="med"/>
            <a:tailEnd type="none" w="med" len="med"/>
          </a:ln>
        </p:spPr>
        <p:txBody>
          <a:bodyPr wrap="none" anchor="ctr" anchorCtr="0"/>
          <a:lstStyle>
            <a:lvl1pPr marL="469900" indent="-469900" algn="l" rtl="0" eaLnBrk="0" fontAlgn="base" hangingPunct="0">
              <a:spcBef>
                <a:spcPct val="20000"/>
              </a:spcBef>
              <a:spcAft>
                <a:spcPct val="0"/>
              </a:spcAft>
              <a:buClr>
                <a:schemeClr val="accent2"/>
              </a:buClr>
              <a:buFont typeface="Wingdings" panose="05000000000000000000" pitchFamily="2" charset="2"/>
              <a:buChar char="o"/>
              <a:defRPr sz="3000" b="0">
                <a:solidFill>
                  <a:schemeClr val="tx1"/>
                </a:solidFill>
                <a:latin typeface="+mn-lt"/>
                <a:ea typeface="+mn-ea"/>
                <a:cs typeface="+mn-cs"/>
              </a:defRPr>
            </a:lvl1pPr>
            <a:lvl2pPr marL="908050" indent="-436880" algn="l" rtl="0" eaLnBrk="0" fontAlgn="base" hangingPunct="0">
              <a:spcBef>
                <a:spcPct val="20000"/>
              </a:spcBef>
              <a:spcAft>
                <a:spcPct val="0"/>
              </a:spcAft>
              <a:buClr>
                <a:schemeClr val="accent2"/>
              </a:buClr>
              <a:buFont typeface="Wingdings" panose="05000000000000000000" pitchFamily="2" charset="2"/>
              <a:buChar char="n"/>
              <a:defRPr sz="2600">
                <a:solidFill>
                  <a:schemeClr val="tx1"/>
                </a:solidFill>
                <a:latin typeface="Verdana" panose="020B0604030504040204" pitchFamily="34" charset="0"/>
                <a:ea typeface="+mn-ea"/>
              </a:defRPr>
            </a:lvl2pPr>
            <a:lvl3pPr marL="1304925" indent="-395605" algn="l" rtl="0" eaLnBrk="0" fontAlgn="base" hangingPunct="0">
              <a:spcBef>
                <a:spcPct val="20000"/>
              </a:spcBef>
              <a:spcAft>
                <a:spcPct val="0"/>
              </a:spcAft>
              <a:buClr>
                <a:schemeClr val="accent2"/>
              </a:buClr>
              <a:buFont typeface="Wingdings" panose="05000000000000000000" pitchFamily="2" charset="2"/>
              <a:buChar char="o"/>
              <a:defRPr sz="2300">
                <a:solidFill>
                  <a:schemeClr val="tx1"/>
                </a:solidFill>
                <a:latin typeface="Verdana" panose="020B0604030504040204" pitchFamily="34" charset="0"/>
                <a:ea typeface="+mn-ea"/>
              </a:defRPr>
            </a:lvl3pPr>
            <a:lvl4pPr marL="1694180" indent="-387350" algn="l" rtl="0" eaLnBrk="0" fontAlgn="base" hangingPunct="0">
              <a:spcBef>
                <a:spcPct val="20000"/>
              </a:spcBef>
              <a:spcAft>
                <a:spcPct val="0"/>
              </a:spcAft>
              <a:buClr>
                <a:schemeClr val="accent2"/>
              </a:buClr>
              <a:buFont typeface="Wingdings" panose="05000000000000000000" pitchFamily="2" charset="2"/>
              <a:buChar char="n"/>
              <a:defRPr sz="2000">
                <a:solidFill>
                  <a:schemeClr val="tx1"/>
                </a:solidFill>
                <a:latin typeface="Verdana" panose="020B0604030504040204" pitchFamily="34" charset="0"/>
                <a:ea typeface="+mn-ea"/>
              </a:defRPr>
            </a:lvl4pPr>
            <a:lvl5pPr marL="2094230" indent="-398780" algn="l" rtl="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mn-ea"/>
              </a:defRPr>
            </a:lvl5pPr>
          </a:lstStyle>
          <a:p>
            <a:pPr marL="0" lvl="1" indent="0">
              <a:lnSpc>
                <a:spcPct val="110000"/>
              </a:lnSpc>
              <a:spcBef>
                <a:spcPts val="0"/>
              </a:spcBef>
              <a:buNone/>
            </a:pPr>
            <a:r>
              <a:rPr lang="en-US" altLang="zh-CN" sz="1800" b="1" dirty="0">
                <a:latin typeface="等线" panose="02010600030101010101" charset="-122"/>
                <a:ea typeface="等线" panose="02010600030101010101" charset="-122"/>
                <a:sym typeface="+mn-ea"/>
              </a:rPr>
              <a:t>@FunctionalInterface </a:t>
            </a:r>
          </a:p>
          <a:p>
            <a:pPr marL="0" lvl="1" indent="0">
              <a:lnSpc>
                <a:spcPct val="110000"/>
              </a:lnSpc>
              <a:spcBef>
                <a:spcPts val="0"/>
              </a:spcBef>
              <a:buNone/>
            </a:pPr>
            <a:r>
              <a:rPr lang="en-US" altLang="zh-CN" sz="1800" b="1" dirty="0">
                <a:latin typeface="等线" panose="02010600030101010101" charset="-122"/>
                <a:ea typeface="等线" panose="02010600030101010101" charset="-122"/>
                <a:sym typeface="+mn-ea"/>
              </a:rPr>
              <a:t>public interface MyFunction { </a:t>
            </a:r>
          </a:p>
          <a:p>
            <a:pPr marL="0" lvl="1" indent="0">
              <a:lnSpc>
                <a:spcPct val="110000"/>
              </a:lnSpc>
              <a:spcBef>
                <a:spcPts val="0"/>
              </a:spcBef>
              <a:buNone/>
            </a:pPr>
            <a:r>
              <a:rPr lang="zh-CN" altLang="en-US" sz="1800" b="1" dirty="0">
                <a:latin typeface="等线" panose="02010600030101010101" charset="-122"/>
                <a:ea typeface="等线" panose="02010600030101010101" charset="-122"/>
                <a:sym typeface="+mn-ea"/>
              </a:rPr>
              <a:t>           </a:t>
            </a:r>
            <a:r>
              <a:rPr lang="en-US" altLang="zh-CN" sz="1800" b="1" dirty="0">
                <a:latin typeface="等线" panose="02010600030101010101" charset="-122"/>
                <a:ea typeface="等线" panose="02010600030101010101" charset="-122"/>
                <a:sym typeface="+mn-ea"/>
              </a:rPr>
              <a:t>int apply(int a, int b); </a:t>
            </a:r>
          </a:p>
          <a:p>
            <a:pPr marL="0" lvl="1" indent="0">
              <a:lnSpc>
                <a:spcPct val="110000"/>
              </a:lnSpc>
              <a:spcBef>
                <a:spcPts val="0"/>
              </a:spcBef>
              <a:buNone/>
            </a:pPr>
            <a:r>
              <a:rPr lang="en-US" altLang="zh-CN" sz="1800" b="1" dirty="0">
                <a:latin typeface="等线" panose="02010600030101010101" charset="-122"/>
                <a:ea typeface="等线" panose="02010600030101010101" charset="-122"/>
                <a:sym typeface="+mn-ea"/>
              </a:rPr>
              <a:t>}</a:t>
            </a:r>
          </a:p>
          <a:p>
            <a:pPr marL="0" lvl="1" indent="0">
              <a:lnSpc>
                <a:spcPct val="110000"/>
              </a:lnSpc>
              <a:spcBef>
                <a:spcPts val="0"/>
              </a:spcBef>
              <a:buNone/>
            </a:pPr>
            <a:endParaRPr lang="en-US" altLang="zh-CN" sz="1800" b="1" dirty="0">
              <a:latin typeface="等线" panose="02010600030101010101" charset="-122"/>
              <a:ea typeface="等线" panose="02010600030101010101" charset="-122"/>
              <a:sym typeface="+mn-ea"/>
            </a:endParaRPr>
          </a:p>
          <a:p>
            <a:pPr marL="0" lvl="1" indent="0">
              <a:lnSpc>
                <a:spcPct val="110000"/>
              </a:lnSpc>
              <a:spcBef>
                <a:spcPts val="0"/>
              </a:spcBef>
              <a:buNone/>
            </a:pPr>
            <a:r>
              <a:rPr lang="en-US" altLang="zh-CN" sz="1800" b="1" dirty="0">
                <a:latin typeface="等线" panose="02010600030101010101" charset="-122"/>
                <a:ea typeface="等线" panose="02010600030101010101" charset="-122"/>
                <a:sym typeface="+mn-ea"/>
              </a:rPr>
              <a:t>MyFunction add = (a, b) -&gt; a + b; </a:t>
            </a:r>
          </a:p>
          <a:p>
            <a:pPr marL="0" lvl="1" indent="0">
              <a:lnSpc>
                <a:spcPct val="110000"/>
              </a:lnSpc>
              <a:spcBef>
                <a:spcPts val="0"/>
              </a:spcBef>
              <a:buNone/>
            </a:pPr>
            <a:r>
              <a:rPr lang="en-US" altLang="zh-CN" sz="1800" b="1" dirty="0">
                <a:latin typeface="等线" panose="02010600030101010101" charset="-122"/>
                <a:ea typeface="等线" panose="02010600030101010101" charset="-122"/>
                <a:sym typeface="+mn-ea"/>
              </a:rPr>
              <a:t>int result = add.apply(5, 3); // </a:t>
            </a:r>
            <a:r>
              <a:rPr lang="zh-CN" altLang="en-US" sz="1800" b="1" dirty="0">
                <a:latin typeface="等线" panose="02010600030101010101" charset="-122"/>
                <a:ea typeface="等线" panose="02010600030101010101" charset="-122"/>
                <a:sym typeface="+mn-ea"/>
              </a:rPr>
              <a:t>结果为 </a:t>
            </a:r>
            <a:r>
              <a:rPr lang="en-US" altLang="zh-CN" sz="1800" b="1" dirty="0">
                <a:latin typeface="等线" panose="02010600030101010101" charset="-122"/>
                <a:ea typeface="等线" panose="02010600030101010101" charset="-122"/>
                <a:sym typeface="+mn-ea"/>
              </a:rPr>
              <a:t>8</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6" fill="hold" grpId="0" nodeType="clickEffect">
                                  <p:stCondLst>
                                    <p:cond delay="0"/>
                                  </p:stCondLst>
                                  <p:childTnLst>
                                    <p:set>
                                      <p:cBhvr>
                                        <p:cTn id="6" dur="1" fill="hold">
                                          <p:stCondLst>
                                            <p:cond delay="0"/>
                                          </p:stCondLst>
                                        </p:cTn>
                                        <p:tgtEl>
                                          <p:spTgt spid="134149"/>
                                        </p:tgtEl>
                                        <p:attrNameLst>
                                          <p:attrName>style.visibility</p:attrName>
                                        </p:attrNameLst>
                                      </p:cBhvr>
                                      <p:to>
                                        <p:strVal val="visible"/>
                                      </p:to>
                                    </p:set>
                                    <p:animEffect transition="in" filter="barn(inHorizontal)">
                                      <p:cBhvr>
                                        <p:cTn id="7" dur="500"/>
                                        <p:tgtEl>
                                          <p:spTgt spid="1341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4149" grpId="0" bldLvl="0" animBg="1"/>
    </p:bld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lnSpcReduction="10000"/>
          </a:bodyPr>
          <a:lstStyle/>
          <a:p>
            <a:pPr lvl="0">
              <a:lnSpc>
                <a:spcPct val="130000"/>
              </a:lnSpc>
            </a:pPr>
            <a:r>
              <a:rPr lang="zh-CN" altLang="en-US" sz="2800">
                <a:solidFill>
                  <a:srgbClr val="034DA0"/>
                </a:solidFill>
                <a:effectLst/>
              </a:rPr>
              <a:t>抽象类与接口的比较</a:t>
            </a:r>
            <a:endParaRPr lang="en-US" altLang="zh-CN" sz="2800">
              <a:solidFill>
                <a:srgbClr val="034DA0"/>
              </a:solidFill>
              <a:effectLst/>
            </a:endParaRPr>
          </a:p>
          <a:p>
            <a:pPr marL="914400" lvl="1" indent="-457200">
              <a:buAutoNum type="arabicPeriod"/>
            </a:pPr>
            <a:r>
              <a:rPr lang="en-US" altLang="zh-CN" sz="2400"/>
              <a:t>接口</a:t>
            </a:r>
            <a:r>
              <a:rPr lang="en-US" altLang="zh-CN" sz="2400">
                <a:solidFill>
                  <a:srgbClr val="034DA0"/>
                </a:solidFill>
                <a:effectLst/>
              </a:rPr>
              <a:t>不能</a:t>
            </a:r>
            <a:r>
              <a:rPr lang="en-US" altLang="zh-CN" sz="2400"/>
              <a:t>有构造函数和变量</a:t>
            </a:r>
          </a:p>
          <a:p>
            <a:pPr marL="914400" lvl="1" indent="-457200">
              <a:buAutoNum type="arabicPeriod"/>
            </a:pPr>
            <a:r>
              <a:rPr lang="zh-CN" altLang="en-US" sz="2400"/>
              <a:t>若一个类继承自一个抽象类，则</a:t>
            </a:r>
            <a:r>
              <a:rPr lang="en-US" altLang="zh-CN" sz="2400">
                <a:solidFill>
                  <a:srgbClr val="034DA0"/>
                </a:solidFill>
                <a:effectLst/>
              </a:rPr>
              <a:t>不能</a:t>
            </a:r>
            <a:r>
              <a:rPr lang="zh-CN" altLang="en-US" sz="2400"/>
              <a:t>再继承其他实体类或抽象类，</a:t>
            </a:r>
            <a:r>
              <a:rPr lang="zh-CN" sz="2400"/>
              <a:t>即</a:t>
            </a:r>
            <a:r>
              <a:rPr lang="zh-CN" altLang="en-US" sz="2400"/>
              <a:t>一个类只能继续自</a:t>
            </a:r>
            <a:r>
              <a:rPr lang="en-US" altLang="zh-CN" sz="2400">
                <a:solidFill>
                  <a:srgbClr val="034DA0"/>
                </a:solidFill>
                <a:effectLst/>
              </a:rPr>
              <a:t>一个</a:t>
            </a:r>
            <a:r>
              <a:rPr lang="zh-CN" altLang="en-US" sz="2400"/>
              <a:t>实体类或抽象类</a:t>
            </a:r>
            <a:endParaRPr lang="en-US" altLang="zh-CN" sz="2400"/>
          </a:p>
          <a:p>
            <a:pPr marL="914400" lvl="1" indent="-457200" algn="l">
              <a:buSzTx/>
              <a:buAutoNum type="arabicPeriod"/>
            </a:pPr>
            <a:r>
              <a:rPr lang="zh-CN" altLang="en-US" sz="2400"/>
              <a:t>一个类实现某个接口，依然</a:t>
            </a:r>
            <a:r>
              <a:rPr lang="en-US" altLang="zh-CN" sz="2400">
                <a:solidFill>
                  <a:srgbClr val="034DA0"/>
                </a:solidFill>
                <a:effectLst/>
              </a:rPr>
              <a:t>可以</a:t>
            </a:r>
            <a:r>
              <a:rPr lang="zh-CN" altLang="en-US" sz="2400"/>
              <a:t>继承一个实体类或抽象类，同时实现</a:t>
            </a:r>
            <a:r>
              <a:rPr lang="en-US" altLang="zh-CN" sz="2400">
                <a:solidFill>
                  <a:srgbClr val="034DA0"/>
                </a:solidFill>
                <a:effectLst/>
              </a:rPr>
              <a:t>更多</a:t>
            </a:r>
            <a:r>
              <a:rPr lang="zh-CN" altLang="en-US" sz="2400"/>
              <a:t>其他接口 </a:t>
            </a:r>
          </a:p>
          <a:p>
            <a:pPr marL="914400" lvl="1" indent="-457200">
              <a:buAutoNum type="arabicPeriod"/>
            </a:pPr>
            <a:r>
              <a:rPr lang="zh-CN" altLang="en-US" sz="2400"/>
              <a:t>抽象类和接口均定义了一种数据类型，可以声明该类型的变量，但</a:t>
            </a:r>
            <a:r>
              <a:rPr lang="en-US" altLang="zh-CN" sz="2400">
                <a:solidFill>
                  <a:srgbClr val="034DA0"/>
                </a:solidFill>
                <a:effectLst/>
              </a:rPr>
              <a:t>不能</a:t>
            </a:r>
            <a:r>
              <a:rPr lang="zh-CN" altLang="en-US" sz="2400"/>
              <a:t>通过</a:t>
            </a:r>
            <a:r>
              <a:rPr lang="en-US" altLang="zh-CN" sz="2400"/>
              <a:t>new</a:t>
            </a:r>
            <a:r>
              <a:rPr lang="zh-CN" altLang="en-US" sz="2400"/>
              <a:t>操作来直接实例化</a:t>
            </a:r>
          </a:p>
          <a:p>
            <a:pPr lvl="2"/>
            <a:r>
              <a:rPr lang="zh-CN" altLang="en-US" sz="2200"/>
              <a:t>了解一下</a:t>
            </a:r>
            <a:r>
              <a:rPr lang="zh-CN" altLang="en-US" sz="2200">
                <a:solidFill>
                  <a:schemeClr val="accent2"/>
                </a:solidFill>
                <a:effectLst/>
              </a:rPr>
              <a:t>内部匿名类</a:t>
            </a:r>
            <a:r>
              <a:rPr lang="zh-CN" altLang="en-US" sz="2200"/>
              <a:t>！</a:t>
            </a:r>
          </a:p>
        </p:txBody>
      </p:sp>
      <p:sp>
        <p:nvSpPr>
          <p:cNvPr id="3" name="标题 2"/>
          <p:cNvSpPr>
            <a:spLocks noGrp="1"/>
          </p:cNvSpPr>
          <p:nvPr>
            <p:ph type="title"/>
          </p:nvPr>
        </p:nvSpPr>
        <p:spPr/>
        <p:txBody>
          <a:bodyPr/>
          <a:lstStyle/>
          <a:p>
            <a:r>
              <a:rPr lang="en-US" altLang="zh-CN"/>
              <a:t>2.6.3 </a:t>
            </a:r>
            <a:r>
              <a:rPr lang="zh-CN" altLang="en-US"/>
              <a:t>抽象类</a:t>
            </a:r>
            <a:r>
              <a:rPr lang="en-US" altLang="zh-CN"/>
              <a:t> vs </a:t>
            </a:r>
            <a:r>
              <a:rPr lang="zh-CN" altLang="en-US"/>
              <a:t>接口</a:t>
            </a:r>
            <a:r>
              <a:rPr lang="en-US" altLang="zh-CN"/>
              <a:t> </a:t>
            </a:r>
            <a:r>
              <a:rPr lang="en-US" altLang="zh-CN" sz="2400"/>
              <a:t>1/4</a:t>
            </a:r>
          </a:p>
        </p:txBody>
      </p:sp>
      <p:sp>
        <p:nvSpPr>
          <p:cNvPr id="7" name="日期占位符 6"/>
          <p:cNvSpPr>
            <a:spLocks noGrp="1"/>
          </p:cNvSpPr>
          <p:nvPr>
            <p:ph type="dt" sz="half" idx="10"/>
            <p:custDataLst>
              <p:tags r:id="rId1"/>
            </p:custDataLst>
          </p:nvPr>
        </p:nvSpPr>
        <p:spPr/>
        <p:txBody>
          <a:bodyPr/>
          <a:lstStyle/>
          <a:p>
            <a:fld id="{8BEB6EB5-CC0D-C94C-91B9-9EA1B45E848E}" type="datetime1">
              <a:rPr kumimoji="1" lang="zh-CN" altLang="en-US" smtClean="0"/>
              <a:t>2024/10/16</a:t>
            </a:fld>
            <a:endParaRPr kumimoji="1" lang="zh-CN" altLang="en-US" sz="900"/>
          </a:p>
        </p:txBody>
      </p:sp>
      <p:sp>
        <p:nvSpPr>
          <p:cNvPr id="8" name="页脚占位符 7"/>
          <p:cNvSpPr>
            <a:spLocks noGrp="1"/>
          </p:cNvSpPr>
          <p:nvPr>
            <p:ph type="ftr" sz="quarter" idx="11"/>
            <p:custDataLst>
              <p:tags r:id="rId2"/>
            </p:custDataLst>
          </p:nvPr>
        </p:nvSpPr>
        <p:spPr/>
        <p:txBody>
          <a:bodyPr/>
          <a:lstStyle/>
          <a:p>
            <a:r>
              <a:rPr kumimoji="1" lang="zh-CN" altLang="en-US" dirty="0"/>
              <a:t>西北工业大学软件学院</a:t>
            </a:r>
            <a:endParaRPr kumimoji="1" lang="zh-CN" altLang="en-US" sz="900" dirty="0"/>
          </a:p>
        </p:txBody>
      </p:sp>
      <p:sp>
        <p:nvSpPr>
          <p:cNvPr id="9" name="灯片编号占位符 8"/>
          <p:cNvSpPr>
            <a:spLocks noGrp="1"/>
          </p:cNvSpPr>
          <p:nvPr>
            <p:ph type="sldNum" sz="quarter" idx="12"/>
            <p:custDataLst>
              <p:tags r:id="rId3"/>
            </p:custDataLst>
          </p:nvPr>
        </p:nvSpPr>
        <p:spPr/>
        <p:txBody>
          <a:bodyPr/>
          <a:lstStyle/>
          <a:p>
            <a:fld id="{5A1A6423-77BD-D842-A714-25250E903C41}" type="slidenum">
              <a:rPr kumimoji="1" lang="zh-CN" altLang="en-US" smtClean="0"/>
              <a:t>198</a:t>
            </a:fld>
            <a:endParaRPr kumimoji="1" lang="zh-CN" altLang="en-US" sz="900"/>
          </a:p>
        </p:txBody>
      </p:sp>
    </p:spTree>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fontScale="90000"/>
          </a:bodyPr>
          <a:lstStyle/>
          <a:p>
            <a:pPr>
              <a:lnSpc>
                <a:spcPct val="140000"/>
              </a:lnSpc>
            </a:pPr>
            <a:r>
              <a:rPr lang="en-US" altLang="zh-CN" sz="3100">
                <a:solidFill>
                  <a:srgbClr val="034DA0"/>
                </a:solidFill>
                <a:effectLst/>
              </a:rPr>
              <a:t>Interface</a:t>
            </a:r>
            <a:r>
              <a:rPr lang="zh-CN" altLang="en-US" sz="3100">
                <a:solidFill>
                  <a:srgbClr val="034DA0"/>
                </a:solidFill>
                <a:effectLst/>
              </a:rPr>
              <a:t>存在的原因</a:t>
            </a:r>
            <a:endParaRPr lang="zh-CN" altLang="en-US" sz="3100">
              <a:solidFill>
                <a:srgbClr val="034DA0"/>
              </a:solidFill>
            </a:endParaRPr>
          </a:p>
          <a:p>
            <a:pPr lvl="1"/>
            <a:r>
              <a:rPr lang="zh-CN" altLang="en-US" sz="2700"/>
              <a:t>使用接口，能够实现子型别被向上转型至多个基类型别；</a:t>
            </a:r>
          </a:p>
          <a:p>
            <a:pPr lvl="1"/>
            <a:r>
              <a:rPr lang="zh-CN" altLang="en-US" sz="2700"/>
              <a:t>让客户端程序员无法产生其对象，并因此确保这只是一个“接口”(而无实体</a:t>
            </a:r>
            <a:r>
              <a:rPr lang="en-US" altLang="zh-CN" sz="2700"/>
              <a:t>)；</a:t>
            </a:r>
          </a:p>
          <a:p>
            <a:pPr lvl="1"/>
            <a:r>
              <a:rPr lang="zh-CN" altLang="en-US" sz="2700"/>
              <a:t>共同的接口建立了一个基本形式，让程序员可以陈述所有的实现该接口的子型别的共同点。任何子型别都可以以不同的方法体来表现此一共同接口。</a:t>
            </a:r>
            <a:endParaRPr lang="en-US" altLang="zh-CN" sz="2700"/>
          </a:p>
          <a:p>
            <a:endParaRPr lang="en-US" altLang="zh-CN" sz="2700"/>
          </a:p>
        </p:txBody>
      </p:sp>
      <p:sp>
        <p:nvSpPr>
          <p:cNvPr id="3" name="标题 2"/>
          <p:cNvSpPr>
            <a:spLocks noGrp="1"/>
          </p:cNvSpPr>
          <p:nvPr>
            <p:ph type="title"/>
          </p:nvPr>
        </p:nvSpPr>
        <p:spPr/>
        <p:txBody>
          <a:bodyPr/>
          <a:lstStyle/>
          <a:p>
            <a:r>
              <a:rPr lang="en-US" altLang="zh-CN"/>
              <a:t>2.6.3 </a:t>
            </a:r>
            <a:r>
              <a:rPr lang="zh-CN" altLang="en-US"/>
              <a:t>抽象类</a:t>
            </a:r>
            <a:r>
              <a:rPr lang="en-US" altLang="zh-CN"/>
              <a:t> vs </a:t>
            </a:r>
            <a:r>
              <a:rPr lang="zh-CN" altLang="en-US"/>
              <a:t>接口</a:t>
            </a:r>
            <a:r>
              <a:rPr lang="en-US" altLang="zh-CN"/>
              <a:t> </a:t>
            </a:r>
            <a:r>
              <a:rPr lang="en-US" altLang="zh-CN" sz="2400">
                <a:sym typeface="+mn-ea"/>
              </a:rPr>
              <a:t>2/4</a:t>
            </a:r>
          </a:p>
        </p:txBody>
      </p:sp>
      <p:sp>
        <p:nvSpPr>
          <p:cNvPr id="7" name="日期占位符 6"/>
          <p:cNvSpPr>
            <a:spLocks noGrp="1"/>
          </p:cNvSpPr>
          <p:nvPr>
            <p:ph type="dt" sz="half" idx="10"/>
            <p:custDataLst>
              <p:tags r:id="rId1"/>
            </p:custDataLst>
          </p:nvPr>
        </p:nvSpPr>
        <p:spPr/>
        <p:txBody>
          <a:bodyPr/>
          <a:lstStyle/>
          <a:p>
            <a:fld id="{8BEB6EB5-CC0D-C94C-91B9-9EA1B45E848E}" type="datetime1">
              <a:rPr kumimoji="1" lang="zh-CN" altLang="en-US" smtClean="0"/>
              <a:t>2024/10/16</a:t>
            </a:fld>
            <a:endParaRPr kumimoji="1" lang="zh-CN" altLang="en-US" sz="900"/>
          </a:p>
        </p:txBody>
      </p:sp>
      <p:sp>
        <p:nvSpPr>
          <p:cNvPr id="8" name="页脚占位符 7"/>
          <p:cNvSpPr>
            <a:spLocks noGrp="1"/>
          </p:cNvSpPr>
          <p:nvPr>
            <p:ph type="ftr" sz="quarter" idx="11"/>
            <p:custDataLst>
              <p:tags r:id="rId2"/>
            </p:custDataLst>
          </p:nvPr>
        </p:nvSpPr>
        <p:spPr/>
        <p:txBody>
          <a:bodyPr/>
          <a:lstStyle/>
          <a:p>
            <a:r>
              <a:rPr kumimoji="1" lang="zh-CN" altLang="en-US" dirty="0"/>
              <a:t>西北工业大学软件学院</a:t>
            </a:r>
            <a:endParaRPr kumimoji="1" lang="zh-CN" altLang="en-US" sz="900" dirty="0"/>
          </a:p>
        </p:txBody>
      </p:sp>
      <p:sp>
        <p:nvSpPr>
          <p:cNvPr id="9" name="灯片编号占位符 8"/>
          <p:cNvSpPr>
            <a:spLocks noGrp="1"/>
          </p:cNvSpPr>
          <p:nvPr>
            <p:ph type="sldNum" sz="quarter" idx="12"/>
            <p:custDataLst>
              <p:tags r:id="rId3"/>
            </p:custDataLst>
          </p:nvPr>
        </p:nvSpPr>
        <p:spPr/>
        <p:txBody>
          <a:bodyPr/>
          <a:lstStyle/>
          <a:p>
            <a:fld id="{5A1A6423-77BD-D842-A714-25250E903C41}" type="slidenum">
              <a:rPr kumimoji="1" lang="zh-CN" altLang="en-US" smtClean="0"/>
              <a:t>199</a:t>
            </a:fld>
            <a:endParaRPr kumimoji="1" lang="zh-CN" altLang="en-US" sz="9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00" name="Rectangle 6"/>
          <p:cNvSpPr>
            <a:spLocks noGrp="1"/>
          </p:cNvSpPr>
          <p:nvPr>
            <p:ph type="title"/>
          </p:nvPr>
        </p:nvSpPr>
        <p:spPr/>
        <p:txBody>
          <a:bodyPr/>
          <a:lstStyle/>
          <a:p>
            <a:r>
              <a:rPr lang="zh-CN" altLang="en-US"/>
              <a:t>目录</a:t>
            </a:r>
          </a:p>
        </p:txBody>
      </p:sp>
      <p:sp>
        <p:nvSpPr>
          <p:cNvPr id="29701" name="Rectangle 7"/>
          <p:cNvSpPr>
            <a:spLocks noGrp="1"/>
          </p:cNvSpPr>
          <p:nvPr>
            <p:ph idx="1"/>
          </p:nvPr>
        </p:nvSpPr>
        <p:spPr/>
        <p:txBody>
          <a:bodyPr>
            <a:noAutofit/>
          </a:bodyPr>
          <a:lstStyle/>
          <a:p>
            <a:pPr marL="0" indent="0">
              <a:lnSpc>
                <a:spcPct val="130000"/>
              </a:lnSpc>
              <a:buNone/>
            </a:pPr>
            <a:r>
              <a:rPr lang="zh-CN" altLang="en-US" sz="2300">
                <a:solidFill>
                  <a:srgbClr val="034EA2"/>
                </a:solidFill>
                <a:effectLst/>
                <a:latin typeface="+mn-ea"/>
              </a:rPr>
              <a:t>2.1 </a:t>
            </a:r>
            <a:r>
              <a:rPr lang="en-US" altLang="zh-CN" sz="2300">
                <a:solidFill>
                  <a:srgbClr val="034EA2"/>
                </a:solidFill>
                <a:effectLst/>
                <a:latin typeface="+mn-ea"/>
              </a:rPr>
              <a:t>Java</a:t>
            </a:r>
            <a:r>
              <a:rPr lang="zh-CN" altLang="en-US" sz="2300">
                <a:solidFill>
                  <a:srgbClr val="034EA2"/>
                </a:solidFill>
                <a:effectLst/>
                <a:latin typeface="+mn-ea"/>
              </a:rPr>
              <a:t>语言概述及类的实现</a:t>
            </a:r>
            <a:r>
              <a:rPr lang="en-US" altLang="zh-CN" sz="2300">
                <a:solidFill>
                  <a:schemeClr val="tx1">
                    <a:lumMod val="65000"/>
                    <a:lumOff val="35000"/>
                  </a:schemeClr>
                </a:solidFill>
                <a:latin typeface="+mn-ea"/>
              </a:rPr>
              <a:t> </a:t>
            </a:r>
          </a:p>
          <a:p>
            <a:pPr marL="0" indent="0">
              <a:lnSpc>
                <a:spcPct val="130000"/>
              </a:lnSpc>
              <a:buNone/>
            </a:pPr>
            <a:r>
              <a:rPr lang="zh-CN" altLang="en-US" sz="2300">
                <a:solidFill>
                  <a:schemeClr val="tx1">
                    <a:lumMod val="65000"/>
                    <a:lumOff val="35000"/>
                  </a:schemeClr>
                </a:solidFill>
                <a:latin typeface="+mn-ea"/>
              </a:rPr>
              <a:t>2.2</a:t>
            </a:r>
            <a:r>
              <a:rPr lang="en-US" altLang="zh-CN" sz="2300">
                <a:solidFill>
                  <a:schemeClr val="tx1">
                    <a:lumMod val="65000"/>
                    <a:lumOff val="35000"/>
                  </a:schemeClr>
                </a:solidFill>
                <a:latin typeface="+mn-ea"/>
              </a:rPr>
              <a:t> </a:t>
            </a:r>
            <a:r>
              <a:rPr lang="zh-CN" altLang="en-US" sz="2300">
                <a:solidFill>
                  <a:schemeClr val="tx1">
                    <a:lumMod val="65000"/>
                    <a:lumOff val="35000"/>
                  </a:schemeClr>
                </a:solidFill>
                <a:latin typeface="+mn-ea"/>
              </a:rPr>
              <a:t>类的继承（</a:t>
            </a:r>
            <a:r>
              <a:rPr lang="en-US" altLang="zh-CN" sz="2300">
                <a:solidFill>
                  <a:schemeClr val="tx1">
                    <a:lumMod val="65000"/>
                    <a:lumOff val="35000"/>
                  </a:schemeClr>
                </a:solidFill>
                <a:latin typeface="+mn-ea"/>
              </a:rPr>
              <a:t>Inheritance</a:t>
            </a:r>
            <a:r>
              <a:rPr lang="zh-CN" altLang="en-US" sz="2300">
                <a:solidFill>
                  <a:schemeClr val="tx1">
                    <a:lumMod val="65000"/>
                    <a:lumOff val="35000"/>
                  </a:schemeClr>
                </a:solidFill>
                <a:latin typeface="+mn-ea"/>
              </a:rPr>
              <a:t>）</a:t>
            </a:r>
            <a:endParaRPr lang="en-US" altLang="zh-CN" sz="2300">
              <a:solidFill>
                <a:schemeClr val="tx1">
                  <a:lumMod val="65000"/>
                  <a:lumOff val="35000"/>
                </a:schemeClr>
              </a:solidFill>
              <a:latin typeface="+mn-ea"/>
            </a:endParaRPr>
          </a:p>
          <a:p>
            <a:pPr marL="0" indent="0">
              <a:lnSpc>
                <a:spcPct val="130000"/>
              </a:lnSpc>
              <a:buNone/>
            </a:pPr>
            <a:r>
              <a:rPr lang="en-US" altLang="zh-CN" sz="2300">
                <a:solidFill>
                  <a:schemeClr val="tx1">
                    <a:lumMod val="65000"/>
                    <a:lumOff val="35000"/>
                  </a:schemeClr>
                </a:solidFill>
                <a:latin typeface="+mn-ea"/>
              </a:rPr>
              <a:t>2.3 Java</a:t>
            </a:r>
            <a:r>
              <a:rPr lang="zh-CN" altLang="en-US" sz="2300">
                <a:solidFill>
                  <a:schemeClr val="tx1">
                    <a:lumMod val="65000"/>
                    <a:lumOff val="35000"/>
                  </a:schemeClr>
                </a:solidFill>
                <a:latin typeface="+mn-ea"/>
              </a:rPr>
              <a:t>中的多态（</a:t>
            </a:r>
            <a:r>
              <a:rPr lang="en-US" altLang="zh-CN" sz="2300">
                <a:solidFill>
                  <a:schemeClr val="tx1">
                    <a:lumMod val="65000"/>
                    <a:lumOff val="35000"/>
                  </a:schemeClr>
                </a:solidFill>
                <a:latin typeface="+mn-ea"/>
              </a:rPr>
              <a:t>Polymorphism</a:t>
            </a:r>
            <a:r>
              <a:rPr lang="zh-CN" altLang="en-US" sz="2300">
                <a:solidFill>
                  <a:schemeClr val="tx1">
                    <a:lumMod val="65000"/>
                    <a:lumOff val="35000"/>
                  </a:schemeClr>
                </a:solidFill>
                <a:latin typeface="+mn-ea"/>
              </a:rPr>
              <a:t>）</a:t>
            </a:r>
            <a:r>
              <a:rPr lang="en-US" altLang="zh-CN" sz="2300">
                <a:solidFill>
                  <a:schemeClr val="tx1">
                    <a:lumMod val="65000"/>
                    <a:lumOff val="35000"/>
                  </a:schemeClr>
                </a:solidFill>
                <a:latin typeface="+mn-ea"/>
              </a:rPr>
              <a:t> </a:t>
            </a:r>
            <a:r>
              <a:rPr lang="zh-CN" altLang="en-US" sz="2300">
                <a:solidFill>
                  <a:schemeClr val="tx1">
                    <a:lumMod val="65000"/>
                    <a:lumOff val="35000"/>
                  </a:schemeClr>
                </a:solidFill>
                <a:latin typeface="+mn-ea"/>
              </a:rPr>
              <a:t> </a:t>
            </a:r>
          </a:p>
          <a:p>
            <a:pPr marL="0" indent="0">
              <a:lnSpc>
                <a:spcPct val="130000"/>
              </a:lnSpc>
              <a:buNone/>
            </a:pPr>
            <a:r>
              <a:rPr lang="en-US" altLang="zh-CN" sz="2300">
                <a:solidFill>
                  <a:schemeClr val="tx1">
                    <a:lumMod val="65000"/>
                    <a:lumOff val="35000"/>
                  </a:schemeClr>
                </a:solidFill>
                <a:latin typeface="+mn-ea"/>
              </a:rPr>
              <a:t>2.4 </a:t>
            </a:r>
            <a:r>
              <a:rPr lang="zh-CN" altLang="en-US" sz="2300">
                <a:solidFill>
                  <a:schemeClr val="tx1">
                    <a:lumMod val="65000"/>
                    <a:lumOff val="35000"/>
                  </a:schemeClr>
                </a:solidFill>
                <a:latin typeface="+mn-ea"/>
              </a:rPr>
              <a:t>泛型（</a:t>
            </a:r>
            <a:r>
              <a:rPr lang="en-US" altLang="zh-CN" sz="2300">
                <a:solidFill>
                  <a:schemeClr val="tx1">
                    <a:lumMod val="65000"/>
                    <a:lumOff val="35000"/>
                  </a:schemeClr>
                </a:solidFill>
                <a:latin typeface="+mn-ea"/>
              </a:rPr>
              <a:t>Generic type </a:t>
            </a:r>
            <a:r>
              <a:rPr lang="zh-CN" altLang="en-US" sz="2300">
                <a:solidFill>
                  <a:schemeClr val="tx1">
                    <a:lumMod val="65000"/>
                    <a:lumOff val="35000"/>
                  </a:schemeClr>
                </a:solidFill>
                <a:latin typeface="+mn-ea"/>
              </a:rPr>
              <a:t>）</a:t>
            </a:r>
            <a:endParaRPr lang="en-US" altLang="zh-CN" sz="2300">
              <a:solidFill>
                <a:schemeClr val="tx1">
                  <a:lumMod val="65000"/>
                  <a:lumOff val="35000"/>
                </a:schemeClr>
              </a:solidFill>
              <a:latin typeface="+mn-ea"/>
            </a:endParaRPr>
          </a:p>
          <a:p>
            <a:pPr marL="0" indent="0">
              <a:lnSpc>
                <a:spcPct val="130000"/>
              </a:lnSpc>
              <a:buNone/>
            </a:pPr>
            <a:r>
              <a:rPr lang="zh-CN" altLang="en-US" sz="2300">
                <a:solidFill>
                  <a:schemeClr val="tx1">
                    <a:lumMod val="65000"/>
                    <a:lumOff val="35000"/>
                  </a:schemeClr>
                </a:solidFill>
                <a:latin typeface="+mn-ea"/>
              </a:rPr>
              <a:t>2.</a:t>
            </a:r>
            <a:r>
              <a:rPr lang="en-US" altLang="zh-CN" sz="2300">
                <a:solidFill>
                  <a:schemeClr val="tx1">
                    <a:lumMod val="65000"/>
                    <a:lumOff val="35000"/>
                  </a:schemeClr>
                </a:solidFill>
                <a:latin typeface="+mn-ea"/>
              </a:rPr>
              <a:t>5 Java</a:t>
            </a:r>
            <a:r>
              <a:rPr lang="zh-CN" altLang="en-US" sz="2300">
                <a:solidFill>
                  <a:schemeClr val="tx1">
                    <a:lumMod val="65000"/>
                    <a:lumOff val="35000"/>
                  </a:schemeClr>
                </a:solidFill>
                <a:latin typeface="+mn-ea"/>
              </a:rPr>
              <a:t>容器类（</a:t>
            </a:r>
            <a:r>
              <a:rPr lang="en-US" altLang="zh-CN" sz="2300">
                <a:solidFill>
                  <a:schemeClr val="tx1">
                    <a:lumMod val="65000"/>
                    <a:lumOff val="35000"/>
                  </a:schemeClr>
                </a:solidFill>
                <a:latin typeface="+mn-ea"/>
              </a:rPr>
              <a:t>Collections</a:t>
            </a:r>
            <a:r>
              <a:rPr lang="zh-CN" altLang="en-US" sz="2300">
                <a:solidFill>
                  <a:schemeClr val="tx1">
                    <a:lumMod val="65000"/>
                    <a:lumOff val="35000"/>
                  </a:schemeClr>
                </a:solidFill>
                <a:latin typeface="+mn-ea"/>
              </a:rPr>
              <a:t>）</a:t>
            </a:r>
            <a:endParaRPr lang="en-US" altLang="zh-CN" sz="2300">
              <a:solidFill>
                <a:schemeClr val="tx1">
                  <a:lumMod val="65000"/>
                  <a:lumOff val="35000"/>
                </a:schemeClr>
              </a:solidFill>
              <a:latin typeface="+mn-ea"/>
            </a:endParaRPr>
          </a:p>
          <a:p>
            <a:pPr marL="0" indent="0">
              <a:lnSpc>
                <a:spcPct val="130000"/>
              </a:lnSpc>
              <a:buNone/>
            </a:pPr>
            <a:r>
              <a:rPr lang="en-US" altLang="zh-CN" sz="2300">
                <a:solidFill>
                  <a:schemeClr val="tx1">
                    <a:lumMod val="65000"/>
                    <a:lumOff val="35000"/>
                  </a:schemeClr>
                </a:solidFill>
                <a:latin typeface="+mn-ea"/>
              </a:rPr>
              <a:t>2.6 </a:t>
            </a:r>
            <a:r>
              <a:rPr lang="zh-CN" altLang="en-US" sz="2300">
                <a:solidFill>
                  <a:schemeClr val="tx1">
                    <a:lumMod val="65000"/>
                    <a:lumOff val="35000"/>
                  </a:schemeClr>
                </a:solidFill>
                <a:latin typeface="+mn-ea"/>
              </a:rPr>
              <a:t>抽象类与接口（</a:t>
            </a:r>
            <a:r>
              <a:rPr lang="en-US" altLang="zh-CN" sz="2300">
                <a:solidFill>
                  <a:schemeClr val="tx1">
                    <a:lumMod val="65000"/>
                    <a:lumOff val="35000"/>
                  </a:schemeClr>
                </a:solidFill>
                <a:latin typeface="+mn-ea"/>
              </a:rPr>
              <a:t>Abstract class &amp; Interface</a:t>
            </a:r>
            <a:r>
              <a:rPr lang="zh-CN" altLang="en-US" sz="2300">
                <a:solidFill>
                  <a:schemeClr val="tx1">
                    <a:lumMod val="65000"/>
                    <a:lumOff val="35000"/>
                  </a:schemeClr>
                </a:solidFill>
                <a:latin typeface="+mn-ea"/>
              </a:rPr>
              <a:t>）</a:t>
            </a:r>
            <a:endParaRPr lang="en-US" altLang="zh-CN" sz="2300">
              <a:solidFill>
                <a:schemeClr val="tx1">
                  <a:lumMod val="65000"/>
                  <a:lumOff val="35000"/>
                </a:schemeClr>
              </a:solidFill>
              <a:latin typeface="+mn-ea"/>
            </a:endParaRPr>
          </a:p>
          <a:p>
            <a:pPr marL="0" indent="0">
              <a:lnSpc>
                <a:spcPct val="130000"/>
              </a:lnSpc>
              <a:buNone/>
            </a:pPr>
            <a:r>
              <a:rPr lang="en-US" altLang="zh-CN" sz="2300">
                <a:solidFill>
                  <a:schemeClr val="tx1">
                    <a:lumMod val="65000"/>
                    <a:lumOff val="35000"/>
                  </a:schemeClr>
                </a:solidFill>
                <a:latin typeface="+mn-ea"/>
              </a:rPr>
              <a:t>2.7 Java</a:t>
            </a:r>
            <a:r>
              <a:rPr lang="zh-CN" sz="2300">
                <a:solidFill>
                  <a:schemeClr val="tx1">
                    <a:lumMod val="65000"/>
                    <a:lumOff val="35000"/>
                  </a:schemeClr>
                </a:solidFill>
                <a:latin typeface="+mn-ea"/>
              </a:rPr>
              <a:t>新特性</a:t>
            </a:r>
            <a:endParaRPr lang="en-US" altLang="zh-CN" sz="2300">
              <a:solidFill>
                <a:schemeClr val="tx1">
                  <a:lumMod val="65000"/>
                  <a:lumOff val="35000"/>
                </a:schemeClr>
              </a:solidFill>
              <a:latin typeface="+mn-ea"/>
            </a:endParaRPr>
          </a:p>
          <a:p>
            <a:pPr eaLnBrk="1" hangingPunct="1"/>
            <a:endParaRPr lang="en-US" altLang="zh-CN" sz="2300">
              <a:solidFill>
                <a:schemeClr val="tx1">
                  <a:lumMod val="65000"/>
                  <a:lumOff val="35000"/>
                </a:schemeClr>
              </a:solidFill>
              <a:latin typeface="+mn-ea"/>
            </a:endParaRPr>
          </a:p>
        </p:txBody>
      </p:sp>
      <p:sp>
        <p:nvSpPr>
          <p:cNvPr id="2" name="文本占位符 1"/>
          <p:cNvSpPr>
            <a:spLocks noGrp="1"/>
          </p:cNvSpPr>
          <p:nvPr>
            <p:ph type="body" sz="quarter" idx="13"/>
          </p:nvPr>
        </p:nvSpPr>
        <p:spPr/>
        <p:txBody>
          <a:bodyPr/>
          <a:lstStyle/>
          <a:p>
            <a:r>
              <a:rPr lang="zh-CN" altLang="en-US">
                <a:sym typeface="+mn-ea"/>
              </a:rPr>
              <a:t>第二单元</a:t>
            </a:r>
            <a:r>
              <a:rPr lang="en-US" altLang="zh-CN">
                <a:sym typeface="+mn-ea"/>
              </a:rPr>
              <a:t> </a:t>
            </a:r>
            <a:r>
              <a:rPr lang="zh-CN" altLang="en-US">
                <a:sym typeface="+mn-ea"/>
              </a:rPr>
              <a:t>类的实现</a:t>
            </a:r>
            <a:endParaRPr lang="zh-CN" altLang="en-US"/>
          </a:p>
        </p:txBody>
      </p:sp>
      <p:sp>
        <p:nvSpPr>
          <p:cNvPr id="7176" name="AutoShape 8"/>
          <p:cNvSpPr/>
          <p:nvPr/>
        </p:nvSpPr>
        <p:spPr>
          <a:xfrm>
            <a:off x="6142673" y="1181418"/>
            <a:ext cx="2016125" cy="792162"/>
          </a:xfrm>
          <a:prstGeom prst="cloudCallout">
            <a:avLst>
              <a:gd name="adj1" fmla="val -120692"/>
              <a:gd name="adj2" fmla="val 100260"/>
            </a:avLst>
          </a:prstGeom>
          <a:solidFill>
            <a:schemeClr val="bg2"/>
          </a:solidFill>
          <a:ln w="9525" cap="flat" cmpd="sng">
            <a:solidFill>
              <a:schemeClr val="tx1"/>
            </a:solidFill>
            <a:prstDash val="solid"/>
            <a:round/>
            <a:headEnd type="none" w="med" len="med"/>
            <a:tailEnd type="none" w="med" len="med"/>
          </a:ln>
        </p:spPr>
        <p:txBody>
          <a:bodyPr anchor="t" anchorCtr="0"/>
          <a:lstStyle/>
          <a:p>
            <a:pPr algn="ctr"/>
            <a:r>
              <a:rPr lang="zh-CN" altLang="en-US" sz="2000" b="1" dirty="0">
                <a:latin typeface="等线" panose="02010600030101010101" charset="-122"/>
                <a:ea typeface="等线" panose="02010600030101010101" charset="-122"/>
              </a:rPr>
              <a:t>封装性</a:t>
            </a:r>
          </a:p>
        </p:txBody>
      </p:sp>
      <p:sp>
        <p:nvSpPr>
          <p:cNvPr id="7177" name="AutoShape 9"/>
          <p:cNvSpPr/>
          <p:nvPr/>
        </p:nvSpPr>
        <p:spPr>
          <a:xfrm>
            <a:off x="5940425" y="2193925"/>
            <a:ext cx="2303463" cy="792163"/>
          </a:xfrm>
          <a:prstGeom prst="cloudCallout">
            <a:avLst>
              <a:gd name="adj1" fmla="val -104500"/>
              <a:gd name="adj2" fmla="val 42023"/>
            </a:avLst>
          </a:prstGeom>
          <a:solidFill>
            <a:schemeClr val="bg2"/>
          </a:solidFill>
          <a:ln w="9525" cap="flat" cmpd="sng">
            <a:solidFill>
              <a:schemeClr val="tx1"/>
            </a:solidFill>
            <a:prstDash val="solid"/>
            <a:round/>
            <a:headEnd type="none" w="med" len="med"/>
            <a:tailEnd type="none" w="med" len="med"/>
          </a:ln>
        </p:spPr>
        <p:txBody>
          <a:bodyPr anchor="t" anchorCtr="0"/>
          <a:lstStyle/>
          <a:p>
            <a:pPr algn="ctr"/>
            <a:r>
              <a:rPr lang="zh-CN" altLang="en-US" sz="2000" b="1" dirty="0">
                <a:latin typeface="等线" panose="02010600030101010101" charset="-122"/>
                <a:ea typeface="等线" panose="02010600030101010101" charset="-122"/>
              </a:rPr>
              <a:t>继承性</a:t>
            </a:r>
          </a:p>
        </p:txBody>
      </p:sp>
      <p:sp>
        <p:nvSpPr>
          <p:cNvPr id="7178" name="AutoShape 10"/>
          <p:cNvSpPr/>
          <p:nvPr/>
        </p:nvSpPr>
        <p:spPr>
          <a:xfrm>
            <a:off x="6498908" y="2986405"/>
            <a:ext cx="2303462" cy="792163"/>
          </a:xfrm>
          <a:prstGeom prst="cloudCallout">
            <a:avLst>
              <a:gd name="adj1" fmla="val -93762"/>
              <a:gd name="adj2" fmla="val 15410"/>
            </a:avLst>
          </a:prstGeom>
          <a:solidFill>
            <a:schemeClr val="bg2"/>
          </a:solidFill>
          <a:ln w="9525" cap="flat" cmpd="sng">
            <a:solidFill>
              <a:schemeClr val="tx1"/>
            </a:solidFill>
            <a:prstDash val="solid"/>
            <a:round/>
            <a:headEnd type="none" w="med" len="med"/>
            <a:tailEnd type="none" w="med" len="med"/>
          </a:ln>
        </p:spPr>
        <p:txBody>
          <a:bodyPr anchor="t" anchorCtr="0"/>
          <a:lstStyle/>
          <a:p>
            <a:pPr algn="ctr"/>
            <a:r>
              <a:rPr lang="zh-CN" altLang="en-US" sz="2000" b="1" dirty="0">
                <a:latin typeface="等线" panose="02010600030101010101" charset="-122"/>
                <a:ea typeface="等线" panose="02010600030101010101" charset="-122"/>
              </a:rPr>
              <a:t>多态性</a:t>
            </a:r>
          </a:p>
        </p:txBody>
      </p:sp>
      <p:sp>
        <p:nvSpPr>
          <p:cNvPr id="7179" name="AutoShape 11"/>
          <p:cNvSpPr/>
          <p:nvPr/>
        </p:nvSpPr>
        <p:spPr>
          <a:xfrm>
            <a:off x="5562600" y="4111625"/>
            <a:ext cx="3066415" cy="796925"/>
          </a:xfrm>
          <a:prstGeom prst="cloudCallout">
            <a:avLst>
              <a:gd name="adj1" fmla="val -75763"/>
              <a:gd name="adj2" fmla="val 24262"/>
            </a:avLst>
          </a:prstGeom>
          <a:solidFill>
            <a:schemeClr val="bg2"/>
          </a:solidFill>
          <a:ln w="9525" cap="flat" cmpd="sng">
            <a:solidFill>
              <a:schemeClr val="tx1"/>
            </a:solidFill>
            <a:prstDash val="solid"/>
            <a:round/>
            <a:headEnd type="none" w="med" len="med"/>
            <a:tailEnd type="none" w="med" len="med"/>
          </a:ln>
        </p:spPr>
        <p:txBody>
          <a:bodyPr anchor="t" anchorCtr="0"/>
          <a:lstStyle/>
          <a:p>
            <a:pPr algn="ctr"/>
            <a:r>
              <a:rPr lang="zh-CN" altLang="en-US" sz="2000" b="1" dirty="0">
                <a:latin typeface="等线" panose="02010600030101010101" charset="-122"/>
                <a:ea typeface="等线" panose="02010600030101010101" charset="-122"/>
              </a:rPr>
              <a:t>一对多关联关系</a:t>
            </a:r>
          </a:p>
        </p:txBody>
      </p:sp>
      <p:sp>
        <p:nvSpPr>
          <p:cNvPr id="11" name="AutoShape 11"/>
          <p:cNvSpPr/>
          <p:nvPr/>
        </p:nvSpPr>
        <p:spPr>
          <a:xfrm>
            <a:off x="5817235" y="5485765"/>
            <a:ext cx="3088005" cy="763270"/>
          </a:xfrm>
          <a:prstGeom prst="cloudCallout">
            <a:avLst>
              <a:gd name="adj1" fmla="val -84445"/>
              <a:gd name="adj2" fmla="val -51830"/>
            </a:avLst>
          </a:prstGeom>
          <a:solidFill>
            <a:schemeClr val="bg2"/>
          </a:solidFill>
          <a:ln w="9525" cap="flat" cmpd="sng">
            <a:solidFill>
              <a:schemeClr val="tx1"/>
            </a:solidFill>
            <a:prstDash val="solid"/>
            <a:round/>
            <a:headEnd type="none" w="med" len="med"/>
            <a:tailEnd type="none" w="med" len="med"/>
          </a:ln>
        </p:spPr>
        <p:txBody>
          <a:bodyPr anchor="t" anchorCtr="0"/>
          <a:lstStyle/>
          <a:p>
            <a:pPr algn="ctr"/>
            <a:r>
              <a:rPr lang="zh-CN" altLang="en-US" sz="2000" b="1" dirty="0">
                <a:latin typeface="等线" panose="02010600030101010101" charset="-122"/>
                <a:ea typeface="等线" panose="02010600030101010101" charset="-122"/>
              </a:rPr>
              <a:t>基类的重新考虑</a:t>
            </a:r>
          </a:p>
        </p:txBody>
      </p:sp>
      <p:sp>
        <p:nvSpPr>
          <p:cNvPr id="10" name="日期占位符 9"/>
          <p:cNvSpPr>
            <a:spLocks noGrp="1"/>
          </p:cNvSpPr>
          <p:nvPr>
            <p:ph type="dt" sz="half" idx="10"/>
            <p:custDataLst>
              <p:tags r:id="rId1"/>
            </p:custDataLst>
          </p:nvPr>
        </p:nvSpPr>
        <p:spPr>
          <a:xfrm>
            <a:off x="628650" y="6432550"/>
            <a:ext cx="2057400" cy="365125"/>
          </a:xfrm>
        </p:spPr>
        <p:txBody>
          <a:bodyPr/>
          <a:lstStyle/>
          <a:p>
            <a:fld id="{8BEB6EB5-CC0D-C94C-91B9-9EA1B45E848E}" type="datetime1">
              <a:rPr kumimoji="1" lang="zh-CN" altLang="en-US" smtClean="0"/>
              <a:t>2024/10/16</a:t>
            </a:fld>
            <a:endParaRPr kumimoji="1" lang="zh-CN" altLang="en-US"/>
          </a:p>
        </p:txBody>
      </p:sp>
      <p:sp>
        <p:nvSpPr>
          <p:cNvPr id="3" name="页脚占位符 2"/>
          <p:cNvSpPr>
            <a:spLocks noGrp="1"/>
          </p:cNvSpPr>
          <p:nvPr>
            <p:ph type="ftr" sz="quarter" idx="11"/>
            <p:custDataLst>
              <p:tags r:id="rId2"/>
            </p:custDataLst>
          </p:nvPr>
        </p:nvSpPr>
        <p:spPr>
          <a:xfrm>
            <a:off x="3028950" y="6432550"/>
            <a:ext cx="3086100" cy="365125"/>
          </a:xfrm>
        </p:spPr>
        <p:txBody>
          <a:bodyPr/>
          <a:lstStyle/>
          <a:p>
            <a:r>
              <a:rPr kumimoji="1" lang="zh-CN" altLang="en-US" dirty="0"/>
              <a:t>西北工业大学软件学院</a:t>
            </a:r>
          </a:p>
        </p:txBody>
      </p:sp>
      <p:sp>
        <p:nvSpPr>
          <p:cNvPr id="16" name="灯片编号占位符 15"/>
          <p:cNvSpPr>
            <a:spLocks noGrp="1"/>
          </p:cNvSpPr>
          <p:nvPr>
            <p:ph type="sldNum" sz="quarter" idx="12"/>
            <p:custDataLst>
              <p:tags r:id="rId3"/>
            </p:custDataLst>
          </p:nvPr>
        </p:nvSpPr>
        <p:spPr>
          <a:xfrm>
            <a:off x="6457950" y="6432550"/>
            <a:ext cx="2057400" cy="365125"/>
          </a:xfrm>
        </p:spPr>
        <p:txBody>
          <a:bodyPr/>
          <a:lstStyle/>
          <a:p>
            <a:fld id="{5A1A6423-77BD-D842-A714-25250E903C41}" type="slidenum">
              <a:rPr kumimoji="1" lang="zh-CN" altLang="en-US" smtClean="0"/>
              <a:t>2</a:t>
            </a:fld>
            <a:endParaRPr kumimoji="1"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6" fill="hold" grpId="0" nodeType="clickEffect">
                                  <p:stCondLst>
                                    <p:cond delay="0"/>
                                  </p:stCondLst>
                                  <p:childTnLst>
                                    <p:set>
                                      <p:cBhvr>
                                        <p:cTn id="6" dur="1" fill="hold">
                                          <p:stCondLst>
                                            <p:cond delay="0"/>
                                          </p:stCondLst>
                                        </p:cTn>
                                        <p:tgtEl>
                                          <p:spTgt spid="7176"/>
                                        </p:tgtEl>
                                        <p:attrNameLst>
                                          <p:attrName>style.visibility</p:attrName>
                                        </p:attrNameLst>
                                      </p:cBhvr>
                                      <p:to>
                                        <p:strVal val="visible"/>
                                      </p:to>
                                    </p:set>
                                    <p:animEffect transition="in" filter="barn(inHorizontal)">
                                      <p:cBhvr>
                                        <p:cTn id="7" dur="500"/>
                                        <p:tgtEl>
                                          <p:spTgt spid="7176"/>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6" fill="hold" grpId="0" nodeType="clickEffect">
                                  <p:stCondLst>
                                    <p:cond delay="0"/>
                                  </p:stCondLst>
                                  <p:childTnLst>
                                    <p:set>
                                      <p:cBhvr>
                                        <p:cTn id="11" dur="1" fill="hold">
                                          <p:stCondLst>
                                            <p:cond delay="0"/>
                                          </p:stCondLst>
                                        </p:cTn>
                                        <p:tgtEl>
                                          <p:spTgt spid="7177"/>
                                        </p:tgtEl>
                                        <p:attrNameLst>
                                          <p:attrName>style.visibility</p:attrName>
                                        </p:attrNameLst>
                                      </p:cBhvr>
                                      <p:to>
                                        <p:strVal val="visible"/>
                                      </p:to>
                                    </p:set>
                                    <p:animEffect transition="in" filter="barn(inHorizontal)">
                                      <p:cBhvr>
                                        <p:cTn id="12" dur="500"/>
                                        <p:tgtEl>
                                          <p:spTgt spid="7177"/>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6" fill="hold" grpId="0" nodeType="clickEffect">
                                  <p:stCondLst>
                                    <p:cond delay="0"/>
                                  </p:stCondLst>
                                  <p:childTnLst>
                                    <p:set>
                                      <p:cBhvr>
                                        <p:cTn id="16" dur="1" fill="hold">
                                          <p:stCondLst>
                                            <p:cond delay="0"/>
                                          </p:stCondLst>
                                        </p:cTn>
                                        <p:tgtEl>
                                          <p:spTgt spid="7178"/>
                                        </p:tgtEl>
                                        <p:attrNameLst>
                                          <p:attrName>style.visibility</p:attrName>
                                        </p:attrNameLst>
                                      </p:cBhvr>
                                      <p:to>
                                        <p:strVal val="visible"/>
                                      </p:to>
                                    </p:set>
                                    <p:animEffect transition="in" filter="barn(inHorizontal)">
                                      <p:cBhvr>
                                        <p:cTn id="17" dur="500"/>
                                        <p:tgtEl>
                                          <p:spTgt spid="7178"/>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6" fill="hold" grpId="0" nodeType="clickEffect">
                                  <p:stCondLst>
                                    <p:cond delay="0"/>
                                  </p:stCondLst>
                                  <p:childTnLst>
                                    <p:set>
                                      <p:cBhvr>
                                        <p:cTn id="21" dur="1" fill="hold">
                                          <p:stCondLst>
                                            <p:cond delay="0"/>
                                          </p:stCondLst>
                                        </p:cTn>
                                        <p:tgtEl>
                                          <p:spTgt spid="7179"/>
                                        </p:tgtEl>
                                        <p:attrNameLst>
                                          <p:attrName>style.visibility</p:attrName>
                                        </p:attrNameLst>
                                      </p:cBhvr>
                                      <p:to>
                                        <p:strVal val="visible"/>
                                      </p:to>
                                    </p:set>
                                    <p:animEffect transition="in" filter="barn(inHorizontal)">
                                      <p:cBhvr>
                                        <p:cTn id="22" dur="500"/>
                                        <p:tgtEl>
                                          <p:spTgt spid="7179"/>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6"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barn(inHorizontal)">
                                      <p:cBhvr>
                                        <p:cTn id="2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6" grpId="0" bldLvl="0" animBg="1"/>
      <p:bldP spid="7177" grpId="0" bldLvl="0" animBg="1"/>
      <p:bldP spid="7178" grpId="0" bldLvl="0" animBg="1"/>
      <p:bldP spid="7179" grpId="0" bldLvl="0" animBg="1"/>
      <p:bldP spid="11" grpId="0" bldLvl="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marL="0" indent="0">
              <a:lnSpc>
                <a:spcPct val="130000"/>
              </a:lnSpc>
              <a:buNone/>
            </a:pPr>
            <a:r>
              <a:rPr lang="en-US" altLang="zh-CN" sz="2800" dirty="0">
                <a:solidFill>
                  <a:srgbClr val="034EA2"/>
                </a:solidFill>
                <a:effectLst/>
                <a:sym typeface="+mn-ea"/>
              </a:rPr>
              <a:t>Java</a:t>
            </a:r>
            <a:r>
              <a:rPr lang="zh-CN" altLang="en-US" sz="2800" dirty="0">
                <a:solidFill>
                  <a:srgbClr val="034EA2"/>
                </a:solidFill>
                <a:effectLst/>
                <a:sym typeface="+mn-ea"/>
              </a:rPr>
              <a:t>的数据类型</a:t>
            </a:r>
          </a:p>
        </p:txBody>
      </p:sp>
      <p:sp>
        <p:nvSpPr>
          <p:cNvPr id="3" name="标题 2"/>
          <p:cNvSpPr>
            <a:spLocks noGrp="1"/>
          </p:cNvSpPr>
          <p:nvPr>
            <p:ph type="title"/>
          </p:nvPr>
        </p:nvSpPr>
        <p:spPr/>
        <p:txBody>
          <a:bodyPr/>
          <a:lstStyle/>
          <a:p>
            <a:r>
              <a:rPr lang="en-US" altLang="zh-CN">
                <a:sym typeface="+mn-ea"/>
              </a:rPr>
              <a:t>2.1.2 Java Class </a:t>
            </a:r>
            <a:r>
              <a:rPr lang="en-US" altLang="zh-CN" sz="2400">
                <a:sym typeface="+mn-ea"/>
              </a:rPr>
              <a:t>4/16</a:t>
            </a:r>
          </a:p>
        </p:txBody>
      </p:sp>
      <p:sp>
        <p:nvSpPr>
          <p:cNvPr id="4" name="日期占位符 3"/>
          <p:cNvSpPr>
            <a:spLocks noGrp="1"/>
          </p:cNvSpPr>
          <p:nvPr>
            <p:ph type="dt" sz="half" idx="10"/>
          </p:nvPr>
        </p:nvSpPr>
        <p:spPr/>
        <p:txBody>
          <a:bodyPr/>
          <a:lstStyle/>
          <a:p>
            <a:fld id="{8BEB6EB5-CC0D-C94C-91B9-9EA1B45E848E}" type="datetime1">
              <a:rPr kumimoji="1" lang="zh-CN" altLang="en-US" smtClean="0"/>
              <a:t>2024/10/16</a:t>
            </a:fld>
            <a:endParaRPr kumimoji="1" lang="zh-CN" altLang="en-US" sz="900"/>
          </a:p>
        </p:txBody>
      </p:sp>
      <p:sp>
        <p:nvSpPr>
          <p:cNvPr id="5" name="页脚占位符 4"/>
          <p:cNvSpPr>
            <a:spLocks noGrp="1"/>
          </p:cNvSpPr>
          <p:nvPr>
            <p:ph type="ftr" sz="quarter" idx="11"/>
          </p:nvPr>
        </p:nvSpPr>
        <p:spPr/>
        <p:txBody>
          <a:bodyPr/>
          <a:lstStyle/>
          <a:p>
            <a:r>
              <a:rPr kumimoji="1" lang="zh-CN" altLang="en-US" dirty="0"/>
              <a:t>西北工业大学软件学院</a:t>
            </a:r>
            <a:endParaRPr kumimoji="1" lang="zh-CN" altLang="en-US" sz="900" dirty="0"/>
          </a:p>
        </p:txBody>
      </p:sp>
      <p:sp>
        <p:nvSpPr>
          <p:cNvPr id="6" name="灯片编号占位符 5"/>
          <p:cNvSpPr>
            <a:spLocks noGrp="1"/>
          </p:cNvSpPr>
          <p:nvPr>
            <p:ph type="sldNum" sz="quarter" idx="12"/>
          </p:nvPr>
        </p:nvSpPr>
        <p:spPr/>
        <p:txBody>
          <a:bodyPr/>
          <a:lstStyle/>
          <a:p>
            <a:fld id="{5A1A6423-77BD-D842-A714-25250E903C41}" type="slidenum">
              <a:rPr kumimoji="1" lang="zh-CN" altLang="en-US" smtClean="0"/>
              <a:t>20</a:t>
            </a:fld>
            <a:endParaRPr kumimoji="1" lang="zh-CN" altLang="en-US" sz="900"/>
          </a:p>
        </p:txBody>
      </p:sp>
      <p:grpSp>
        <p:nvGrpSpPr>
          <p:cNvPr id="41986" name="Group 22"/>
          <p:cNvGrpSpPr/>
          <p:nvPr/>
        </p:nvGrpSpPr>
        <p:grpSpPr>
          <a:xfrm>
            <a:off x="747395" y="1932305"/>
            <a:ext cx="7351395" cy="4217035"/>
            <a:chOff x="981" y="1105"/>
            <a:chExt cx="4158" cy="2757"/>
          </a:xfrm>
        </p:grpSpPr>
        <p:sp>
          <p:nvSpPr>
            <p:cNvPr id="41987" name="Text Box 7"/>
            <p:cNvSpPr txBox="1"/>
            <p:nvPr>
              <p:custDataLst>
                <p:tags r:id="rId1"/>
              </p:custDataLst>
            </p:nvPr>
          </p:nvSpPr>
          <p:spPr>
            <a:xfrm>
              <a:off x="981" y="2582"/>
              <a:ext cx="858" cy="217"/>
            </a:xfrm>
            <a:prstGeom prst="rect">
              <a:avLst/>
            </a:prstGeom>
            <a:noFill/>
            <a:ln w="9525">
              <a:noFill/>
            </a:ln>
          </p:spPr>
          <p:txBody>
            <a:bodyPr lIns="55778" tIns="27889" rIns="55778" bIns="27889" anchor="t" anchorCtr="0">
              <a:spAutoFit/>
            </a:bodyPr>
            <a:lstStyle/>
            <a:p>
              <a:pPr algn="just"/>
              <a:r>
                <a:rPr lang="zh-CN" altLang="en-US" b="1" dirty="0">
                  <a:solidFill>
                    <a:srgbClr val="000000"/>
                  </a:solidFill>
                  <a:latin typeface="+mn-ea"/>
                </a:rPr>
                <a:t>数据类型</a:t>
              </a:r>
            </a:p>
          </p:txBody>
        </p:sp>
        <p:sp>
          <p:nvSpPr>
            <p:cNvPr id="41988" name="AutoShape 8"/>
            <p:cNvSpPr/>
            <p:nvPr>
              <p:custDataLst>
                <p:tags r:id="rId2"/>
              </p:custDataLst>
            </p:nvPr>
          </p:nvSpPr>
          <p:spPr>
            <a:xfrm>
              <a:off x="1545" y="2066"/>
              <a:ext cx="122" cy="1264"/>
            </a:xfrm>
            <a:prstGeom prst="leftBrace">
              <a:avLst>
                <a:gd name="adj1" fmla="val 86242"/>
                <a:gd name="adj2" fmla="val 50000"/>
              </a:avLst>
            </a:prstGeom>
            <a:noFill/>
            <a:ln w="9525" cap="flat" cmpd="sng">
              <a:solidFill>
                <a:srgbClr val="000000"/>
              </a:solidFill>
              <a:prstDash val="solid"/>
              <a:round/>
              <a:headEnd type="none" w="med" len="med"/>
              <a:tailEnd type="none" w="med" len="med"/>
            </a:ln>
          </p:spPr>
          <p:txBody>
            <a:bodyPr wrap="none" anchor="ctr" anchorCtr="0"/>
            <a:lstStyle/>
            <a:p>
              <a:pPr algn="ctr">
                <a:lnSpc>
                  <a:spcPct val="80000"/>
                </a:lnSpc>
                <a:spcBef>
                  <a:spcPct val="35000"/>
                </a:spcBef>
                <a:spcAft>
                  <a:spcPct val="15000"/>
                </a:spcAft>
                <a:buClr>
                  <a:srgbClr val="2DB6B3"/>
                </a:buClr>
                <a:buFont typeface="Wingdings" panose="05000000000000000000" pitchFamily="2" charset="2"/>
                <a:buChar char="§"/>
              </a:pPr>
              <a:endParaRPr lang="zh-CN" altLang="en-US" b="1" dirty="0">
                <a:solidFill>
                  <a:srgbClr val="000000"/>
                </a:solidFill>
                <a:latin typeface="+mn-ea"/>
              </a:endParaRPr>
            </a:p>
          </p:txBody>
        </p:sp>
        <p:sp>
          <p:nvSpPr>
            <p:cNvPr id="41989" name="Text Box 9"/>
            <p:cNvSpPr txBox="1"/>
            <p:nvPr>
              <p:custDataLst>
                <p:tags r:id="rId3"/>
              </p:custDataLst>
            </p:nvPr>
          </p:nvSpPr>
          <p:spPr>
            <a:xfrm>
              <a:off x="1675" y="1898"/>
              <a:ext cx="859" cy="398"/>
            </a:xfrm>
            <a:prstGeom prst="rect">
              <a:avLst/>
            </a:prstGeom>
            <a:noFill/>
            <a:ln w="9525">
              <a:noFill/>
            </a:ln>
          </p:spPr>
          <p:txBody>
            <a:bodyPr lIns="55778" tIns="27889" rIns="55778" bIns="27889" anchor="t" anchorCtr="0">
              <a:spAutoFit/>
            </a:bodyPr>
            <a:lstStyle/>
            <a:p>
              <a:pPr algn="just"/>
              <a:r>
                <a:rPr lang="zh-CN" altLang="en-US" b="1" dirty="0">
                  <a:solidFill>
                    <a:srgbClr val="000000"/>
                  </a:solidFill>
                  <a:latin typeface="+mn-ea"/>
                </a:rPr>
                <a:t>基本数据类型</a:t>
              </a:r>
            </a:p>
          </p:txBody>
        </p:sp>
        <p:sp>
          <p:nvSpPr>
            <p:cNvPr id="41990" name="Text Box 10"/>
            <p:cNvSpPr txBox="1"/>
            <p:nvPr>
              <p:custDataLst>
                <p:tags r:id="rId4"/>
              </p:custDataLst>
            </p:nvPr>
          </p:nvSpPr>
          <p:spPr>
            <a:xfrm>
              <a:off x="1675" y="3159"/>
              <a:ext cx="859" cy="398"/>
            </a:xfrm>
            <a:prstGeom prst="rect">
              <a:avLst/>
            </a:prstGeom>
            <a:noFill/>
            <a:ln w="9525">
              <a:noFill/>
            </a:ln>
          </p:spPr>
          <p:txBody>
            <a:bodyPr lIns="55778" tIns="27889" rIns="55778" bIns="27889" anchor="t" anchorCtr="0">
              <a:spAutoFit/>
            </a:bodyPr>
            <a:lstStyle/>
            <a:p>
              <a:pPr algn="just"/>
              <a:r>
                <a:rPr lang="zh-CN" altLang="en-US" b="1" dirty="0">
                  <a:solidFill>
                    <a:srgbClr val="000000"/>
                  </a:solidFill>
                  <a:latin typeface="+mn-ea"/>
                </a:rPr>
                <a:t>引用数据类型</a:t>
              </a:r>
            </a:p>
          </p:txBody>
        </p:sp>
        <p:sp>
          <p:nvSpPr>
            <p:cNvPr id="41991" name="Text Box 11"/>
            <p:cNvSpPr txBox="1"/>
            <p:nvPr>
              <p:custDataLst>
                <p:tags r:id="rId5"/>
              </p:custDataLst>
            </p:nvPr>
          </p:nvSpPr>
          <p:spPr>
            <a:xfrm>
              <a:off x="2614" y="1368"/>
              <a:ext cx="490" cy="398"/>
            </a:xfrm>
            <a:prstGeom prst="rect">
              <a:avLst/>
            </a:prstGeom>
            <a:noFill/>
            <a:ln w="9525">
              <a:noFill/>
            </a:ln>
          </p:spPr>
          <p:txBody>
            <a:bodyPr lIns="55778" tIns="27889" rIns="55778" bIns="27889" anchor="t" anchorCtr="0">
              <a:spAutoFit/>
            </a:bodyPr>
            <a:lstStyle/>
            <a:p>
              <a:pPr algn="just"/>
              <a:r>
                <a:rPr lang="zh-CN" altLang="en-US" b="1" dirty="0">
                  <a:solidFill>
                    <a:srgbClr val="000000"/>
                  </a:solidFill>
                  <a:latin typeface="+mn-ea"/>
                </a:rPr>
                <a:t>数值型</a:t>
              </a:r>
            </a:p>
          </p:txBody>
        </p:sp>
        <p:sp>
          <p:nvSpPr>
            <p:cNvPr id="41992" name="Text Box 12"/>
            <p:cNvSpPr txBox="1"/>
            <p:nvPr>
              <p:custDataLst>
                <p:tags r:id="rId6"/>
              </p:custDataLst>
            </p:nvPr>
          </p:nvSpPr>
          <p:spPr>
            <a:xfrm>
              <a:off x="2614" y="1898"/>
              <a:ext cx="980" cy="217"/>
            </a:xfrm>
            <a:prstGeom prst="rect">
              <a:avLst/>
            </a:prstGeom>
            <a:noFill/>
            <a:ln w="9525">
              <a:noFill/>
            </a:ln>
          </p:spPr>
          <p:txBody>
            <a:bodyPr lIns="55778" tIns="27889" rIns="55778" bIns="27889" anchor="t" anchorCtr="0">
              <a:spAutoFit/>
            </a:bodyPr>
            <a:lstStyle/>
            <a:p>
              <a:pPr algn="just"/>
              <a:r>
                <a:rPr lang="zh-CN" altLang="en-US" b="1" dirty="0">
                  <a:solidFill>
                    <a:srgbClr val="000000"/>
                  </a:solidFill>
                  <a:latin typeface="+mn-ea"/>
                  <a:cs typeface="+mn-ea"/>
                </a:rPr>
                <a:t>字符型</a:t>
              </a:r>
              <a:r>
                <a:rPr lang="en-US" altLang="zh-CN" b="1" dirty="0">
                  <a:solidFill>
                    <a:srgbClr val="000000"/>
                  </a:solidFill>
                  <a:latin typeface="+mn-ea"/>
                  <a:cs typeface="+mn-ea"/>
                </a:rPr>
                <a:t>(</a:t>
              </a:r>
              <a:r>
                <a:rPr lang="en-US" altLang="zh-CN" b="1" dirty="0">
                  <a:solidFill>
                    <a:srgbClr val="034EA2"/>
                  </a:solidFill>
                  <a:effectLst/>
                  <a:latin typeface="+mn-ea"/>
                  <a:cs typeface="+mn-ea"/>
                </a:rPr>
                <a:t>char</a:t>
              </a:r>
              <a:r>
                <a:rPr lang="en-US" altLang="zh-CN" b="1" dirty="0">
                  <a:solidFill>
                    <a:srgbClr val="000000"/>
                  </a:solidFill>
                  <a:latin typeface="+mn-ea"/>
                  <a:cs typeface="+mn-ea"/>
                </a:rPr>
                <a:t>)</a:t>
              </a:r>
            </a:p>
          </p:txBody>
        </p:sp>
        <p:sp>
          <p:nvSpPr>
            <p:cNvPr id="41993" name="Text Box 13"/>
            <p:cNvSpPr txBox="1"/>
            <p:nvPr>
              <p:custDataLst>
                <p:tags r:id="rId7"/>
              </p:custDataLst>
            </p:nvPr>
          </p:nvSpPr>
          <p:spPr>
            <a:xfrm>
              <a:off x="2614" y="2369"/>
              <a:ext cx="1556" cy="217"/>
            </a:xfrm>
            <a:prstGeom prst="rect">
              <a:avLst/>
            </a:prstGeom>
            <a:noFill/>
            <a:ln w="9525">
              <a:noFill/>
            </a:ln>
          </p:spPr>
          <p:txBody>
            <a:bodyPr lIns="55778" tIns="27889" rIns="55778" bIns="27889" anchor="t" anchorCtr="0">
              <a:spAutoFit/>
            </a:bodyPr>
            <a:lstStyle/>
            <a:p>
              <a:pPr algn="just"/>
              <a:r>
                <a:rPr lang="zh-CN" altLang="en-US" b="1" dirty="0">
                  <a:solidFill>
                    <a:srgbClr val="000000"/>
                  </a:solidFill>
                  <a:latin typeface="+mn-ea"/>
                  <a:cs typeface="+mn-ea"/>
                </a:rPr>
                <a:t>布尔型（</a:t>
              </a:r>
              <a:r>
                <a:rPr lang="en-US" altLang="zh-CN" b="1" dirty="0">
                  <a:solidFill>
                    <a:srgbClr val="034EA2"/>
                  </a:solidFill>
                  <a:effectLst/>
                  <a:latin typeface="+mn-ea"/>
                  <a:cs typeface="+mn-ea"/>
                </a:rPr>
                <a:t>boolean</a:t>
              </a:r>
              <a:r>
                <a:rPr lang="zh-CN" altLang="en-US" b="1" dirty="0">
                  <a:solidFill>
                    <a:srgbClr val="000000"/>
                  </a:solidFill>
                  <a:latin typeface="+mn-ea"/>
                  <a:cs typeface="+mn-ea"/>
                </a:rPr>
                <a:t>）</a:t>
              </a:r>
            </a:p>
          </p:txBody>
        </p:sp>
        <p:sp>
          <p:nvSpPr>
            <p:cNvPr id="41994" name="AutoShape 14"/>
            <p:cNvSpPr/>
            <p:nvPr>
              <p:custDataLst>
                <p:tags r:id="rId8"/>
              </p:custDataLst>
            </p:nvPr>
          </p:nvSpPr>
          <p:spPr>
            <a:xfrm>
              <a:off x="2491" y="1474"/>
              <a:ext cx="123" cy="1054"/>
            </a:xfrm>
            <a:prstGeom prst="leftBrace">
              <a:avLst>
                <a:gd name="adj1" fmla="val 71329"/>
                <a:gd name="adj2" fmla="val 50000"/>
              </a:avLst>
            </a:prstGeom>
            <a:noFill/>
            <a:ln w="9525" cap="flat" cmpd="sng">
              <a:solidFill>
                <a:srgbClr val="000000"/>
              </a:solidFill>
              <a:prstDash val="solid"/>
              <a:round/>
              <a:headEnd type="none" w="med" len="med"/>
              <a:tailEnd type="none" w="med" len="med"/>
            </a:ln>
          </p:spPr>
          <p:txBody>
            <a:bodyPr wrap="none" anchor="ctr" anchorCtr="0"/>
            <a:lstStyle/>
            <a:p>
              <a:pPr algn="ctr">
                <a:lnSpc>
                  <a:spcPct val="80000"/>
                </a:lnSpc>
                <a:spcBef>
                  <a:spcPct val="35000"/>
                </a:spcBef>
                <a:spcAft>
                  <a:spcPct val="15000"/>
                </a:spcAft>
                <a:buClr>
                  <a:srgbClr val="2DB6B3"/>
                </a:buClr>
                <a:buFont typeface="Wingdings" panose="05000000000000000000" pitchFamily="2" charset="2"/>
                <a:buChar char="§"/>
              </a:pPr>
              <a:endParaRPr lang="zh-CN" altLang="en-US" b="1" dirty="0">
                <a:solidFill>
                  <a:srgbClr val="000000"/>
                </a:solidFill>
                <a:latin typeface="+mn-ea"/>
              </a:endParaRPr>
            </a:p>
          </p:txBody>
        </p:sp>
        <p:sp>
          <p:nvSpPr>
            <p:cNvPr id="41995" name="AutoShape 15"/>
            <p:cNvSpPr/>
            <p:nvPr>
              <p:custDataLst>
                <p:tags r:id="rId9"/>
              </p:custDataLst>
            </p:nvPr>
          </p:nvSpPr>
          <p:spPr>
            <a:xfrm>
              <a:off x="3063" y="1264"/>
              <a:ext cx="81" cy="527"/>
            </a:xfrm>
            <a:prstGeom prst="leftBrace">
              <a:avLst>
                <a:gd name="adj1" fmla="val 54157"/>
                <a:gd name="adj2" fmla="val 50000"/>
              </a:avLst>
            </a:prstGeom>
            <a:noFill/>
            <a:ln w="9525" cap="flat" cmpd="sng">
              <a:solidFill>
                <a:srgbClr val="000000"/>
              </a:solidFill>
              <a:prstDash val="solid"/>
              <a:round/>
              <a:headEnd type="none" w="med" len="med"/>
              <a:tailEnd type="none" w="med" len="med"/>
            </a:ln>
          </p:spPr>
          <p:txBody>
            <a:bodyPr wrap="none" anchor="ctr" anchorCtr="0"/>
            <a:lstStyle/>
            <a:p>
              <a:pPr algn="ctr">
                <a:lnSpc>
                  <a:spcPct val="80000"/>
                </a:lnSpc>
                <a:spcBef>
                  <a:spcPct val="35000"/>
                </a:spcBef>
                <a:spcAft>
                  <a:spcPct val="15000"/>
                </a:spcAft>
                <a:buClr>
                  <a:srgbClr val="2DB6B3"/>
                </a:buClr>
                <a:buFont typeface="Wingdings" panose="05000000000000000000" pitchFamily="2" charset="2"/>
                <a:buChar char="§"/>
              </a:pPr>
              <a:endParaRPr lang="zh-CN" altLang="en-US" b="1" dirty="0">
                <a:solidFill>
                  <a:srgbClr val="000000"/>
                </a:solidFill>
                <a:latin typeface="+mn-ea"/>
              </a:endParaRPr>
            </a:p>
          </p:txBody>
        </p:sp>
        <p:sp>
          <p:nvSpPr>
            <p:cNvPr id="41996" name="Text Box 16"/>
            <p:cNvSpPr txBox="1"/>
            <p:nvPr>
              <p:custDataLst>
                <p:tags r:id="rId10"/>
              </p:custDataLst>
            </p:nvPr>
          </p:nvSpPr>
          <p:spPr>
            <a:xfrm>
              <a:off x="3145" y="1105"/>
              <a:ext cx="1994" cy="398"/>
            </a:xfrm>
            <a:prstGeom prst="rect">
              <a:avLst/>
            </a:prstGeom>
            <a:noFill/>
            <a:ln w="9525">
              <a:noFill/>
            </a:ln>
          </p:spPr>
          <p:txBody>
            <a:bodyPr lIns="55778" tIns="27889" rIns="55778" bIns="27889" anchor="t" anchorCtr="0">
              <a:spAutoFit/>
            </a:bodyPr>
            <a:lstStyle/>
            <a:p>
              <a:pPr algn="just"/>
              <a:r>
                <a:rPr lang="zh-CN" altLang="en-US" b="1" dirty="0">
                  <a:solidFill>
                    <a:srgbClr val="000000"/>
                  </a:solidFill>
                  <a:latin typeface="+mn-ea"/>
                  <a:cs typeface="+mn-ea"/>
                </a:rPr>
                <a:t>整数类型</a:t>
              </a:r>
              <a:r>
                <a:rPr lang="en-US" altLang="zh-CN" b="1" dirty="0">
                  <a:solidFill>
                    <a:srgbClr val="000000"/>
                  </a:solidFill>
                  <a:latin typeface="+mn-ea"/>
                  <a:cs typeface="+mn-ea"/>
                </a:rPr>
                <a:t>(</a:t>
              </a:r>
              <a:r>
                <a:rPr lang="en-US" altLang="zh-CN" b="1" dirty="0">
                  <a:solidFill>
                    <a:srgbClr val="034EA2"/>
                  </a:solidFill>
                  <a:effectLst/>
                  <a:latin typeface="+mn-ea"/>
                  <a:cs typeface="+mn-ea"/>
                </a:rPr>
                <a:t>byte, short, int, long</a:t>
              </a:r>
              <a:r>
                <a:rPr lang="en-US" altLang="zh-CN" b="1" dirty="0">
                  <a:solidFill>
                    <a:srgbClr val="000000"/>
                  </a:solidFill>
                  <a:latin typeface="+mn-ea"/>
                  <a:cs typeface="+mn-ea"/>
                </a:rPr>
                <a:t>)</a:t>
              </a:r>
            </a:p>
          </p:txBody>
        </p:sp>
        <p:sp>
          <p:nvSpPr>
            <p:cNvPr id="41997" name="Text Box 17"/>
            <p:cNvSpPr txBox="1"/>
            <p:nvPr>
              <p:custDataLst>
                <p:tags r:id="rId11"/>
              </p:custDataLst>
            </p:nvPr>
          </p:nvSpPr>
          <p:spPr>
            <a:xfrm>
              <a:off x="3145" y="1632"/>
              <a:ext cx="1858" cy="217"/>
            </a:xfrm>
            <a:prstGeom prst="rect">
              <a:avLst/>
            </a:prstGeom>
            <a:noFill/>
            <a:ln w="9525">
              <a:noFill/>
            </a:ln>
          </p:spPr>
          <p:txBody>
            <a:bodyPr lIns="55778" tIns="27889" rIns="55778" bIns="27889" anchor="t" anchorCtr="0">
              <a:spAutoFit/>
            </a:bodyPr>
            <a:lstStyle/>
            <a:p>
              <a:pPr algn="just"/>
              <a:r>
                <a:rPr lang="zh-CN" altLang="en-US" b="1" dirty="0">
                  <a:solidFill>
                    <a:srgbClr val="000000"/>
                  </a:solidFill>
                  <a:latin typeface="+mn-ea"/>
                  <a:cs typeface="+mn-ea"/>
                </a:rPr>
                <a:t>浮点类型</a:t>
              </a:r>
              <a:r>
                <a:rPr lang="en-US" altLang="zh-CN" b="1" dirty="0">
                  <a:solidFill>
                    <a:srgbClr val="000000"/>
                  </a:solidFill>
                  <a:latin typeface="+mn-ea"/>
                  <a:cs typeface="+mn-ea"/>
                </a:rPr>
                <a:t>(</a:t>
              </a:r>
              <a:r>
                <a:rPr lang="en-US" altLang="zh-CN" b="1" dirty="0">
                  <a:solidFill>
                    <a:srgbClr val="034EA2"/>
                  </a:solidFill>
                  <a:effectLst/>
                  <a:latin typeface="+mn-ea"/>
                  <a:cs typeface="+mn-ea"/>
                </a:rPr>
                <a:t>float, double</a:t>
              </a:r>
              <a:r>
                <a:rPr lang="en-US" altLang="zh-CN" b="1" dirty="0">
                  <a:solidFill>
                    <a:srgbClr val="000000"/>
                  </a:solidFill>
                  <a:latin typeface="+mn-ea"/>
                  <a:cs typeface="+mn-ea"/>
                </a:rPr>
                <a:t>)</a:t>
              </a:r>
            </a:p>
          </p:txBody>
        </p:sp>
        <p:sp>
          <p:nvSpPr>
            <p:cNvPr id="41998" name="Text Box 18"/>
            <p:cNvSpPr txBox="1"/>
            <p:nvPr>
              <p:custDataLst>
                <p:tags r:id="rId12"/>
              </p:custDataLst>
            </p:nvPr>
          </p:nvSpPr>
          <p:spPr>
            <a:xfrm>
              <a:off x="2614" y="2801"/>
              <a:ext cx="816" cy="217"/>
            </a:xfrm>
            <a:prstGeom prst="rect">
              <a:avLst/>
            </a:prstGeom>
            <a:noFill/>
            <a:ln w="9525">
              <a:noFill/>
            </a:ln>
          </p:spPr>
          <p:txBody>
            <a:bodyPr lIns="55778" tIns="27889" rIns="55778" bIns="27889" anchor="t" anchorCtr="0">
              <a:spAutoFit/>
            </a:bodyPr>
            <a:lstStyle/>
            <a:p>
              <a:pPr algn="just"/>
              <a:r>
                <a:rPr lang="zh-CN" altLang="en-US" b="1" dirty="0">
                  <a:solidFill>
                    <a:srgbClr val="000000"/>
                  </a:solidFill>
                  <a:latin typeface="+mn-ea"/>
                  <a:cs typeface="+mn-ea"/>
                </a:rPr>
                <a:t>类</a:t>
              </a:r>
              <a:r>
                <a:rPr lang="en-US" altLang="zh-CN" b="1" dirty="0">
                  <a:solidFill>
                    <a:srgbClr val="000000"/>
                  </a:solidFill>
                  <a:latin typeface="+mn-ea"/>
                  <a:cs typeface="+mn-ea"/>
                </a:rPr>
                <a:t>(</a:t>
              </a:r>
              <a:r>
                <a:rPr lang="en-US" altLang="zh-CN" b="1" dirty="0">
                  <a:solidFill>
                    <a:srgbClr val="034EA2"/>
                  </a:solidFill>
                  <a:latin typeface="+mn-ea"/>
                  <a:cs typeface="+mn-ea"/>
                </a:rPr>
                <a:t>c</a:t>
              </a:r>
              <a:r>
                <a:rPr lang="en-US" altLang="zh-CN" b="1" dirty="0">
                  <a:solidFill>
                    <a:srgbClr val="034EA2"/>
                  </a:solidFill>
                  <a:effectLst/>
                  <a:latin typeface="+mn-ea"/>
                  <a:cs typeface="+mn-ea"/>
                </a:rPr>
                <a:t>lass</a:t>
              </a:r>
              <a:r>
                <a:rPr lang="en-US" altLang="zh-CN" b="1" dirty="0">
                  <a:solidFill>
                    <a:srgbClr val="000000"/>
                  </a:solidFill>
                  <a:latin typeface="+mn-ea"/>
                  <a:cs typeface="+mn-ea"/>
                </a:rPr>
                <a:t>)</a:t>
              </a:r>
            </a:p>
          </p:txBody>
        </p:sp>
        <p:sp>
          <p:nvSpPr>
            <p:cNvPr id="41999" name="Text Box 19"/>
            <p:cNvSpPr txBox="1"/>
            <p:nvPr>
              <p:custDataLst>
                <p:tags r:id="rId13"/>
              </p:custDataLst>
            </p:nvPr>
          </p:nvSpPr>
          <p:spPr>
            <a:xfrm>
              <a:off x="2614" y="3276"/>
              <a:ext cx="980" cy="217"/>
            </a:xfrm>
            <a:prstGeom prst="rect">
              <a:avLst/>
            </a:prstGeom>
            <a:noFill/>
            <a:ln w="9525">
              <a:noFill/>
            </a:ln>
          </p:spPr>
          <p:txBody>
            <a:bodyPr lIns="55778" tIns="27889" rIns="55778" bIns="27889" anchor="t" anchorCtr="0">
              <a:spAutoFit/>
            </a:bodyPr>
            <a:lstStyle/>
            <a:p>
              <a:pPr algn="just"/>
              <a:r>
                <a:rPr lang="zh-CN" altLang="en-US" b="1" dirty="0">
                  <a:solidFill>
                    <a:srgbClr val="000000"/>
                  </a:solidFill>
                  <a:latin typeface="+mn-ea"/>
                  <a:cs typeface="+mn-ea"/>
                </a:rPr>
                <a:t>接口</a:t>
              </a:r>
              <a:r>
                <a:rPr lang="en-US" altLang="zh-CN" b="1" dirty="0">
                  <a:solidFill>
                    <a:srgbClr val="000000"/>
                  </a:solidFill>
                  <a:latin typeface="+mn-ea"/>
                  <a:cs typeface="+mn-ea"/>
                </a:rPr>
                <a:t>(</a:t>
              </a:r>
              <a:r>
                <a:rPr lang="en-US" altLang="zh-CN" b="1" dirty="0">
                  <a:solidFill>
                    <a:srgbClr val="034EA2"/>
                  </a:solidFill>
                  <a:latin typeface="+mn-ea"/>
                  <a:cs typeface="+mn-ea"/>
                </a:rPr>
                <a:t>i</a:t>
              </a:r>
              <a:r>
                <a:rPr lang="en-US" altLang="zh-CN" b="1" dirty="0">
                  <a:solidFill>
                    <a:srgbClr val="034EA2"/>
                  </a:solidFill>
                  <a:effectLst/>
                  <a:latin typeface="+mn-ea"/>
                  <a:cs typeface="+mn-ea"/>
                </a:rPr>
                <a:t>nterface</a:t>
              </a:r>
              <a:r>
                <a:rPr lang="en-US" altLang="zh-CN" b="1" dirty="0">
                  <a:solidFill>
                    <a:srgbClr val="000000"/>
                  </a:solidFill>
                  <a:latin typeface="+mn-ea"/>
                  <a:cs typeface="+mn-ea"/>
                </a:rPr>
                <a:t>)</a:t>
              </a:r>
            </a:p>
          </p:txBody>
        </p:sp>
        <p:sp>
          <p:nvSpPr>
            <p:cNvPr id="42000" name="Text Box 20"/>
            <p:cNvSpPr txBox="1"/>
            <p:nvPr>
              <p:custDataLst>
                <p:tags r:id="rId14"/>
              </p:custDataLst>
            </p:nvPr>
          </p:nvSpPr>
          <p:spPr>
            <a:xfrm>
              <a:off x="2614" y="3645"/>
              <a:ext cx="980" cy="217"/>
            </a:xfrm>
            <a:prstGeom prst="rect">
              <a:avLst/>
            </a:prstGeom>
            <a:noFill/>
            <a:ln w="9525">
              <a:noFill/>
            </a:ln>
          </p:spPr>
          <p:txBody>
            <a:bodyPr lIns="55778" tIns="27889" rIns="55778" bIns="27889" anchor="t" anchorCtr="0">
              <a:spAutoFit/>
            </a:bodyPr>
            <a:lstStyle/>
            <a:p>
              <a:pPr algn="just"/>
              <a:r>
                <a:rPr lang="zh-CN" altLang="en-US" b="1" dirty="0">
                  <a:solidFill>
                    <a:srgbClr val="000000"/>
                  </a:solidFill>
                  <a:latin typeface="+mn-ea"/>
                </a:rPr>
                <a:t>数组</a:t>
              </a:r>
            </a:p>
          </p:txBody>
        </p:sp>
        <p:sp>
          <p:nvSpPr>
            <p:cNvPr id="42001" name="AutoShape 21"/>
            <p:cNvSpPr/>
            <p:nvPr>
              <p:custDataLst>
                <p:tags r:id="rId15"/>
              </p:custDataLst>
            </p:nvPr>
          </p:nvSpPr>
          <p:spPr>
            <a:xfrm>
              <a:off x="2491" y="2897"/>
              <a:ext cx="123" cy="895"/>
            </a:xfrm>
            <a:prstGeom prst="leftBrace">
              <a:avLst>
                <a:gd name="adj1" fmla="val 60569"/>
                <a:gd name="adj2" fmla="val 50000"/>
              </a:avLst>
            </a:prstGeom>
            <a:noFill/>
            <a:ln w="9525" cap="flat" cmpd="sng">
              <a:solidFill>
                <a:srgbClr val="000000"/>
              </a:solidFill>
              <a:prstDash val="solid"/>
              <a:round/>
              <a:headEnd type="none" w="med" len="med"/>
              <a:tailEnd type="none" w="med" len="med"/>
            </a:ln>
          </p:spPr>
          <p:txBody>
            <a:bodyPr wrap="none" anchor="ctr" anchorCtr="0"/>
            <a:lstStyle/>
            <a:p>
              <a:pPr algn="ctr">
                <a:lnSpc>
                  <a:spcPct val="80000"/>
                </a:lnSpc>
                <a:spcBef>
                  <a:spcPct val="35000"/>
                </a:spcBef>
                <a:spcAft>
                  <a:spcPct val="15000"/>
                </a:spcAft>
                <a:buClr>
                  <a:srgbClr val="2DB6B3"/>
                </a:buClr>
                <a:buFont typeface="Wingdings" panose="05000000000000000000" pitchFamily="2" charset="2"/>
                <a:buChar char="§"/>
              </a:pPr>
              <a:endParaRPr lang="zh-CN" altLang="en-US" b="1" dirty="0">
                <a:solidFill>
                  <a:srgbClr val="000000"/>
                </a:solidFill>
                <a:latin typeface="+mn-ea"/>
              </a:endParaRPr>
            </a:p>
          </p:txBody>
        </p:sp>
      </p:grpSp>
    </p:spTree>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sz="2800">
                <a:solidFill>
                  <a:srgbClr val="034DA0"/>
                </a:solidFill>
                <a:effectLst/>
              </a:rPr>
              <a:t>究竟应该使用</a:t>
            </a:r>
            <a:r>
              <a:rPr lang="en-US" altLang="zh-CN" sz="2800">
                <a:solidFill>
                  <a:srgbClr val="034DA0"/>
                </a:solidFill>
                <a:effectLst/>
              </a:rPr>
              <a:t>interface</a:t>
            </a:r>
            <a:r>
              <a:rPr lang="zh-CN" altLang="en-US" sz="2800">
                <a:solidFill>
                  <a:srgbClr val="034DA0"/>
                </a:solidFill>
                <a:effectLst/>
              </a:rPr>
              <a:t>还是使用</a:t>
            </a:r>
            <a:r>
              <a:rPr lang="en-US" altLang="zh-CN" sz="2800">
                <a:solidFill>
                  <a:srgbClr val="034DA0"/>
                </a:solidFill>
                <a:effectLst/>
              </a:rPr>
              <a:t>abstract class？</a:t>
            </a:r>
            <a:endParaRPr lang="en-US" altLang="zh-CN" sz="2800"/>
          </a:p>
          <a:p>
            <a:pPr lvl="1"/>
            <a:r>
              <a:rPr lang="en-US" altLang="zh-CN" sz="2400"/>
              <a:t>Interface</a:t>
            </a:r>
            <a:r>
              <a:rPr lang="zh-CN" altLang="en-US" sz="2400"/>
              <a:t>更优于</a:t>
            </a:r>
            <a:r>
              <a:rPr lang="en-US" altLang="zh-CN" sz="2400"/>
              <a:t>abstract class，</a:t>
            </a:r>
            <a:r>
              <a:rPr lang="zh-CN" altLang="en-US" sz="2400"/>
              <a:t>因为程序员能够藉以撰写出“可被向上转型为多个基类型别”的</a:t>
            </a:r>
            <a:r>
              <a:rPr lang="en-US" altLang="zh-CN" sz="2400"/>
              <a:t>class，</a:t>
            </a:r>
            <a:r>
              <a:rPr lang="zh-CN" altLang="en-US" sz="2400"/>
              <a:t>而达到</a:t>
            </a:r>
            <a:r>
              <a:rPr lang="en-US" altLang="zh-CN" sz="2400"/>
              <a:t>c++</a:t>
            </a:r>
            <a:r>
              <a:rPr lang="zh-CN" altLang="en-US" sz="2400"/>
              <a:t>多重继承的变形</a:t>
            </a:r>
          </a:p>
          <a:p>
            <a:pPr lvl="1"/>
            <a:r>
              <a:rPr lang="zh-CN" altLang="en-US" sz="2400"/>
              <a:t>如果撰写的</a:t>
            </a:r>
            <a:r>
              <a:rPr lang="en-US" altLang="zh-CN" sz="2400"/>
              <a:t>base class</a:t>
            </a:r>
            <a:r>
              <a:rPr lang="zh-CN" altLang="en-US" sz="2400"/>
              <a:t>可以不带任何函数定义或任何成员变量，应该优先考虑用</a:t>
            </a:r>
            <a:r>
              <a:rPr lang="en-US" altLang="zh-CN" sz="2400"/>
              <a:t>interface</a:t>
            </a:r>
            <a:endParaRPr lang="en-US" altLang="zh-CN"/>
          </a:p>
          <a:p>
            <a:endParaRPr lang="en-US" altLang="zh-CN"/>
          </a:p>
        </p:txBody>
      </p:sp>
      <p:sp>
        <p:nvSpPr>
          <p:cNvPr id="3" name="标题 2"/>
          <p:cNvSpPr>
            <a:spLocks noGrp="1"/>
          </p:cNvSpPr>
          <p:nvPr>
            <p:ph type="title"/>
          </p:nvPr>
        </p:nvSpPr>
        <p:spPr/>
        <p:txBody>
          <a:bodyPr/>
          <a:lstStyle/>
          <a:p>
            <a:r>
              <a:rPr lang="en-US" altLang="zh-CN">
                <a:sym typeface="+mn-ea"/>
              </a:rPr>
              <a:t>2.6.3 </a:t>
            </a:r>
            <a:r>
              <a:rPr lang="zh-CN" altLang="en-US">
                <a:sym typeface="+mn-ea"/>
              </a:rPr>
              <a:t>抽象类</a:t>
            </a:r>
            <a:r>
              <a:rPr lang="en-US" altLang="zh-CN">
                <a:sym typeface="+mn-ea"/>
              </a:rPr>
              <a:t> vs </a:t>
            </a:r>
            <a:r>
              <a:rPr lang="zh-CN" altLang="en-US">
                <a:sym typeface="+mn-ea"/>
              </a:rPr>
              <a:t>接口</a:t>
            </a:r>
            <a:r>
              <a:rPr lang="en-US" altLang="zh-CN">
                <a:sym typeface="+mn-ea"/>
              </a:rPr>
              <a:t> </a:t>
            </a:r>
            <a:r>
              <a:rPr lang="en-US" altLang="zh-CN" sz="2400">
                <a:sym typeface="+mn-ea"/>
              </a:rPr>
              <a:t>3/4</a:t>
            </a:r>
          </a:p>
        </p:txBody>
      </p:sp>
      <p:sp>
        <p:nvSpPr>
          <p:cNvPr id="7" name="日期占位符 6"/>
          <p:cNvSpPr>
            <a:spLocks noGrp="1"/>
          </p:cNvSpPr>
          <p:nvPr>
            <p:ph type="dt" sz="half" idx="10"/>
            <p:custDataLst>
              <p:tags r:id="rId1"/>
            </p:custDataLst>
          </p:nvPr>
        </p:nvSpPr>
        <p:spPr/>
        <p:txBody>
          <a:bodyPr/>
          <a:lstStyle/>
          <a:p>
            <a:fld id="{8BEB6EB5-CC0D-C94C-91B9-9EA1B45E848E}" type="datetime1">
              <a:rPr kumimoji="1" lang="zh-CN" altLang="en-US" smtClean="0"/>
              <a:t>2024/10/16</a:t>
            </a:fld>
            <a:endParaRPr kumimoji="1" lang="zh-CN" altLang="en-US" sz="900"/>
          </a:p>
        </p:txBody>
      </p:sp>
      <p:sp>
        <p:nvSpPr>
          <p:cNvPr id="8" name="页脚占位符 7"/>
          <p:cNvSpPr>
            <a:spLocks noGrp="1"/>
          </p:cNvSpPr>
          <p:nvPr>
            <p:ph type="ftr" sz="quarter" idx="11"/>
            <p:custDataLst>
              <p:tags r:id="rId2"/>
            </p:custDataLst>
          </p:nvPr>
        </p:nvSpPr>
        <p:spPr/>
        <p:txBody>
          <a:bodyPr/>
          <a:lstStyle/>
          <a:p>
            <a:r>
              <a:rPr kumimoji="1" lang="zh-CN" altLang="en-US" dirty="0"/>
              <a:t>西北工业大学软件学院</a:t>
            </a:r>
            <a:endParaRPr kumimoji="1" lang="zh-CN" altLang="en-US" sz="900" dirty="0"/>
          </a:p>
        </p:txBody>
      </p:sp>
      <p:sp>
        <p:nvSpPr>
          <p:cNvPr id="9" name="灯片编号占位符 8"/>
          <p:cNvSpPr>
            <a:spLocks noGrp="1"/>
          </p:cNvSpPr>
          <p:nvPr>
            <p:ph type="sldNum" sz="quarter" idx="12"/>
            <p:custDataLst>
              <p:tags r:id="rId3"/>
            </p:custDataLst>
          </p:nvPr>
        </p:nvSpPr>
        <p:spPr/>
        <p:txBody>
          <a:bodyPr/>
          <a:lstStyle/>
          <a:p>
            <a:fld id="{5A1A6423-77BD-D842-A714-25250E903C41}" type="slidenum">
              <a:rPr kumimoji="1" lang="zh-CN" altLang="en-US" smtClean="0"/>
              <a:t>200</a:t>
            </a:fld>
            <a:endParaRPr kumimoji="1" lang="zh-CN" altLang="en-US" sz="900"/>
          </a:p>
        </p:txBody>
      </p:sp>
    </p:spTree>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a:bodyPr>
          <a:lstStyle/>
          <a:p>
            <a:pPr lvl="0"/>
            <a:r>
              <a:rPr lang="zh-CN" altLang="en-US" sz="2740">
                <a:solidFill>
                  <a:srgbClr val="034DA0"/>
                </a:solidFill>
                <a:effectLst/>
                <a:sym typeface="+mn-ea"/>
              </a:rPr>
              <a:t>究竟应该使用</a:t>
            </a:r>
            <a:r>
              <a:rPr lang="en-US" altLang="zh-CN" sz="2740">
                <a:solidFill>
                  <a:srgbClr val="034DA0"/>
                </a:solidFill>
                <a:effectLst/>
                <a:sym typeface="+mn-ea"/>
              </a:rPr>
              <a:t>interface</a:t>
            </a:r>
            <a:r>
              <a:rPr lang="zh-CN" altLang="en-US" sz="2740">
                <a:solidFill>
                  <a:srgbClr val="034DA0"/>
                </a:solidFill>
                <a:effectLst/>
                <a:sym typeface="+mn-ea"/>
              </a:rPr>
              <a:t>还是使用</a:t>
            </a:r>
            <a:r>
              <a:rPr lang="en-US" altLang="zh-CN" sz="2740">
                <a:solidFill>
                  <a:srgbClr val="034DA0"/>
                </a:solidFill>
                <a:effectLst/>
                <a:sym typeface="+mn-ea"/>
              </a:rPr>
              <a:t>abstract class？</a:t>
            </a:r>
            <a:endParaRPr lang="en-US" altLang="zh-CN" sz="2740"/>
          </a:p>
          <a:p>
            <a:pPr lvl="1"/>
            <a:r>
              <a:rPr lang="zh-CN" altLang="en-US" sz="2400"/>
              <a:t>如果知道某个东西将会成为</a:t>
            </a:r>
            <a:r>
              <a:rPr lang="en-US" altLang="zh-CN" sz="2400">
                <a:solidFill>
                  <a:srgbClr val="034DA0"/>
                </a:solidFill>
                <a:effectLst/>
              </a:rPr>
              <a:t>base clas</a:t>
            </a:r>
            <a:r>
              <a:rPr lang="en-US" altLang="zh-CN" sz="2400">
                <a:solidFill>
                  <a:srgbClr val="034DA0"/>
                </a:solidFill>
              </a:rPr>
              <a:t>s</a:t>
            </a:r>
            <a:r>
              <a:rPr lang="en-US" altLang="zh-CN" sz="2400"/>
              <a:t>，</a:t>
            </a:r>
            <a:r>
              <a:rPr lang="zh-CN" altLang="en-US" sz="2400"/>
              <a:t>你优先考虑使它成为</a:t>
            </a:r>
            <a:r>
              <a:rPr lang="en-US" altLang="zh-CN" sz="2400">
                <a:solidFill>
                  <a:srgbClr val="034DA0"/>
                </a:solidFill>
                <a:effectLst/>
              </a:rPr>
              <a:t>interface</a:t>
            </a:r>
            <a:r>
              <a:rPr lang="en-US" altLang="zh-CN" sz="2400"/>
              <a:t>，</a:t>
            </a:r>
            <a:r>
              <a:rPr lang="zh-CN" altLang="en-US" sz="2400"/>
              <a:t>只有在必须带有函数定义或成员变量时，才使用</a:t>
            </a:r>
            <a:r>
              <a:rPr lang="en-US" altLang="zh-CN" sz="2400">
                <a:solidFill>
                  <a:srgbClr val="034DA0"/>
                </a:solidFill>
                <a:effectLst/>
              </a:rPr>
              <a:t>abstract class</a:t>
            </a:r>
            <a:r>
              <a:rPr lang="en-US" altLang="zh-CN" sz="2400"/>
              <a:t>，</a:t>
            </a:r>
            <a:r>
              <a:rPr lang="zh-CN" altLang="en-US" sz="2400"/>
              <a:t>或必要时改为</a:t>
            </a:r>
            <a:r>
              <a:rPr lang="en-US" altLang="zh-CN" sz="2400">
                <a:solidFill>
                  <a:srgbClr val="034DA0"/>
                </a:solidFill>
                <a:effectLst/>
              </a:rPr>
              <a:t>concrete class</a:t>
            </a:r>
            <a:r>
              <a:rPr lang="en-US" altLang="zh-CN" sz="2400"/>
              <a:t>。</a:t>
            </a:r>
          </a:p>
        </p:txBody>
      </p:sp>
      <p:sp>
        <p:nvSpPr>
          <p:cNvPr id="3" name="标题 2"/>
          <p:cNvSpPr>
            <a:spLocks noGrp="1"/>
          </p:cNvSpPr>
          <p:nvPr>
            <p:ph type="title"/>
          </p:nvPr>
        </p:nvSpPr>
        <p:spPr/>
        <p:txBody>
          <a:bodyPr/>
          <a:lstStyle/>
          <a:p>
            <a:r>
              <a:rPr lang="en-US" altLang="zh-CN">
                <a:sym typeface="+mn-ea"/>
              </a:rPr>
              <a:t>2.6.3 </a:t>
            </a:r>
            <a:r>
              <a:rPr lang="zh-CN" altLang="en-US">
                <a:sym typeface="+mn-ea"/>
              </a:rPr>
              <a:t>抽象类</a:t>
            </a:r>
            <a:r>
              <a:rPr lang="en-US" altLang="zh-CN">
                <a:sym typeface="+mn-ea"/>
              </a:rPr>
              <a:t> vs </a:t>
            </a:r>
            <a:r>
              <a:rPr lang="zh-CN" altLang="en-US">
                <a:sym typeface="+mn-ea"/>
              </a:rPr>
              <a:t>接口</a:t>
            </a:r>
            <a:r>
              <a:rPr lang="en-US" altLang="zh-CN">
                <a:sym typeface="+mn-ea"/>
              </a:rPr>
              <a:t> </a:t>
            </a:r>
            <a:r>
              <a:rPr lang="en-US" altLang="zh-CN" sz="2400">
                <a:sym typeface="+mn-ea"/>
              </a:rPr>
              <a:t>4/4</a:t>
            </a:r>
          </a:p>
        </p:txBody>
      </p:sp>
      <p:sp>
        <p:nvSpPr>
          <p:cNvPr id="7" name="日期占位符 6"/>
          <p:cNvSpPr>
            <a:spLocks noGrp="1"/>
          </p:cNvSpPr>
          <p:nvPr>
            <p:ph type="dt" sz="half" idx="10"/>
            <p:custDataLst>
              <p:tags r:id="rId1"/>
            </p:custDataLst>
          </p:nvPr>
        </p:nvSpPr>
        <p:spPr/>
        <p:txBody>
          <a:bodyPr/>
          <a:lstStyle/>
          <a:p>
            <a:fld id="{8BEB6EB5-CC0D-C94C-91B9-9EA1B45E848E}" type="datetime1">
              <a:rPr kumimoji="1" lang="zh-CN" altLang="en-US" smtClean="0"/>
              <a:t>2024/10/16</a:t>
            </a:fld>
            <a:endParaRPr kumimoji="1" lang="zh-CN" altLang="en-US" sz="900"/>
          </a:p>
        </p:txBody>
      </p:sp>
      <p:sp>
        <p:nvSpPr>
          <p:cNvPr id="8" name="页脚占位符 7"/>
          <p:cNvSpPr>
            <a:spLocks noGrp="1"/>
          </p:cNvSpPr>
          <p:nvPr>
            <p:ph type="ftr" sz="quarter" idx="11"/>
            <p:custDataLst>
              <p:tags r:id="rId2"/>
            </p:custDataLst>
          </p:nvPr>
        </p:nvSpPr>
        <p:spPr/>
        <p:txBody>
          <a:bodyPr/>
          <a:lstStyle/>
          <a:p>
            <a:r>
              <a:rPr kumimoji="1" lang="zh-CN" altLang="en-US" dirty="0"/>
              <a:t>西北工业大学软件学院</a:t>
            </a:r>
            <a:endParaRPr kumimoji="1" lang="zh-CN" altLang="en-US" sz="900" dirty="0"/>
          </a:p>
        </p:txBody>
      </p:sp>
      <p:sp>
        <p:nvSpPr>
          <p:cNvPr id="9" name="灯片编号占位符 8"/>
          <p:cNvSpPr>
            <a:spLocks noGrp="1"/>
          </p:cNvSpPr>
          <p:nvPr>
            <p:ph type="sldNum" sz="quarter" idx="12"/>
            <p:custDataLst>
              <p:tags r:id="rId3"/>
            </p:custDataLst>
          </p:nvPr>
        </p:nvSpPr>
        <p:spPr/>
        <p:txBody>
          <a:bodyPr/>
          <a:lstStyle/>
          <a:p>
            <a:fld id="{5A1A6423-77BD-D842-A714-25250E903C41}" type="slidenum">
              <a:rPr kumimoji="1" lang="zh-CN" altLang="en-US" smtClean="0"/>
              <a:t>201</a:t>
            </a:fld>
            <a:endParaRPr kumimoji="1" lang="zh-CN" altLang="en-US" sz="900"/>
          </a:p>
        </p:txBody>
      </p:sp>
    </p:spTree>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00" name="Rectangle 6"/>
          <p:cNvSpPr>
            <a:spLocks noGrp="1"/>
          </p:cNvSpPr>
          <p:nvPr>
            <p:ph type="title"/>
          </p:nvPr>
        </p:nvSpPr>
        <p:spPr/>
        <p:txBody>
          <a:bodyPr/>
          <a:lstStyle/>
          <a:p>
            <a:r>
              <a:rPr lang="zh-CN" altLang="en-US"/>
              <a:t>目录</a:t>
            </a:r>
          </a:p>
        </p:txBody>
      </p:sp>
      <p:sp>
        <p:nvSpPr>
          <p:cNvPr id="29701" name="Rectangle 7"/>
          <p:cNvSpPr>
            <a:spLocks noGrp="1"/>
          </p:cNvSpPr>
          <p:nvPr>
            <p:ph idx="1"/>
          </p:nvPr>
        </p:nvSpPr>
        <p:spPr/>
        <p:txBody>
          <a:bodyPr>
            <a:noAutofit/>
          </a:bodyPr>
          <a:lstStyle/>
          <a:p>
            <a:pPr marL="0" indent="0">
              <a:lnSpc>
                <a:spcPct val="130000"/>
              </a:lnSpc>
              <a:buNone/>
            </a:pPr>
            <a:r>
              <a:rPr lang="zh-CN" altLang="en-US" sz="2300">
                <a:solidFill>
                  <a:schemeClr val="tx1">
                    <a:lumMod val="65000"/>
                    <a:lumOff val="35000"/>
                  </a:schemeClr>
                </a:solidFill>
                <a:latin typeface="+mn-ea"/>
              </a:rPr>
              <a:t>2.1 Java语言概述及类的实现</a:t>
            </a:r>
            <a:r>
              <a:rPr lang="en-US" altLang="zh-CN" sz="2300">
                <a:solidFill>
                  <a:schemeClr val="tx1">
                    <a:lumMod val="65000"/>
                    <a:lumOff val="35000"/>
                  </a:schemeClr>
                </a:solidFill>
                <a:latin typeface="+mn-ea"/>
              </a:rPr>
              <a:t> </a:t>
            </a:r>
          </a:p>
          <a:p>
            <a:pPr marL="0" indent="0">
              <a:lnSpc>
                <a:spcPct val="130000"/>
              </a:lnSpc>
              <a:buNone/>
            </a:pPr>
            <a:r>
              <a:rPr lang="zh-CN" altLang="en-US" sz="2300">
                <a:solidFill>
                  <a:schemeClr val="tx1">
                    <a:lumMod val="65000"/>
                    <a:lumOff val="35000"/>
                  </a:schemeClr>
                </a:solidFill>
                <a:latin typeface="+mn-ea"/>
              </a:rPr>
              <a:t>2.2</a:t>
            </a:r>
            <a:r>
              <a:rPr lang="en-US" altLang="zh-CN" sz="2300">
                <a:solidFill>
                  <a:schemeClr val="tx1">
                    <a:lumMod val="65000"/>
                    <a:lumOff val="35000"/>
                  </a:schemeClr>
                </a:solidFill>
                <a:latin typeface="+mn-ea"/>
              </a:rPr>
              <a:t> </a:t>
            </a:r>
            <a:r>
              <a:rPr lang="zh-CN" altLang="en-US" sz="2300">
                <a:solidFill>
                  <a:schemeClr val="tx1">
                    <a:lumMod val="65000"/>
                    <a:lumOff val="35000"/>
                  </a:schemeClr>
                </a:solidFill>
                <a:latin typeface="+mn-ea"/>
              </a:rPr>
              <a:t>类的继承（</a:t>
            </a:r>
            <a:r>
              <a:rPr lang="en-US" altLang="zh-CN" sz="2300">
                <a:solidFill>
                  <a:schemeClr val="tx1">
                    <a:lumMod val="65000"/>
                    <a:lumOff val="35000"/>
                  </a:schemeClr>
                </a:solidFill>
                <a:latin typeface="+mn-ea"/>
              </a:rPr>
              <a:t>Inheritance</a:t>
            </a:r>
            <a:r>
              <a:rPr lang="zh-CN" altLang="en-US" sz="2300">
                <a:solidFill>
                  <a:schemeClr val="tx1">
                    <a:lumMod val="65000"/>
                    <a:lumOff val="35000"/>
                  </a:schemeClr>
                </a:solidFill>
                <a:latin typeface="+mn-ea"/>
              </a:rPr>
              <a:t>）</a:t>
            </a:r>
            <a:endParaRPr lang="en-US" altLang="zh-CN" sz="2300">
              <a:solidFill>
                <a:schemeClr val="tx1">
                  <a:lumMod val="65000"/>
                  <a:lumOff val="35000"/>
                </a:schemeClr>
              </a:solidFill>
              <a:latin typeface="+mn-ea"/>
            </a:endParaRPr>
          </a:p>
          <a:p>
            <a:pPr marL="0" indent="0">
              <a:lnSpc>
                <a:spcPct val="130000"/>
              </a:lnSpc>
              <a:buNone/>
            </a:pPr>
            <a:r>
              <a:rPr lang="en-US" altLang="zh-CN" sz="2300">
                <a:solidFill>
                  <a:schemeClr val="tx1">
                    <a:lumMod val="65000"/>
                    <a:lumOff val="35000"/>
                  </a:schemeClr>
                </a:solidFill>
                <a:latin typeface="+mn-ea"/>
              </a:rPr>
              <a:t>2.3 Java</a:t>
            </a:r>
            <a:r>
              <a:rPr lang="zh-CN" altLang="en-US" sz="2300">
                <a:solidFill>
                  <a:schemeClr val="tx1">
                    <a:lumMod val="65000"/>
                    <a:lumOff val="35000"/>
                  </a:schemeClr>
                </a:solidFill>
                <a:latin typeface="+mn-ea"/>
              </a:rPr>
              <a:t>中的多态（</a:t>
            </a:r>
            <a:r>
              <a:rPr lang="en-US" altLang="zh-CN" sz="2300">
                <a:solidFill>
                  <a:schemeClr val="tx1">
                    <a:lumMod val="65000"/>
                    <a:lumOff val="35000"/>
                  </a:schemeClr>
                </a:solidFill>
                <a:latin typeface="+mn-ea"/>
              </a:rPr>
              <a:t>Polymorphism</a:t>
            </a:r>
            <a:r>
              <a:rPr lang="zh-CN" altLang="en-US" sz="2300">
                <a:solidFill>
                  <a:schemeClr val="tx1">
                    <a:lumMod val="65000"/>
                    <a:lumOff val="35000"/>
                  </a:schemeClr>
                </a:solidFill>
                <a:latin typeface="+mn-ea"/>
              </a:rPr>
              <a:t>）</a:t>
            </a:r>
            <a:r>
              <a:rPr lang="en-US" altLang="zh-CN" sz="2300">
                <a:solidFill>
                  <a:schemeClr val="tx1">
                    <a:lumMod val="65000"/>
                    <a:lumOff val="35000"/>
                  </a:schemeClr>
                </a:solidFill>
                <a:latin typeface="+mn-ea"/>
              </a:rPr>
              <a:t> </a:t>
            </a:r>
            <a:r>
              <a:rPr lang="zh-CN" altLang="en-US" sz="2300">
                <a:solidFill>
                  <a:schemeClr val="tx1">
                    <a:lumMod val="65000"/>
                    <a:lumOff val="35000"/>
                  </a:schemeClr>
                </a:solidFill>
                <a:latin typeface="+mn-ea"/>
              </a:rPr>
              <a:t> </a:t>
            </a:r>
          </a:p>
          <a:p>
            <a:pPr marL="0" indent="0">
              <a:lnSpc>
                <a:spcPct val="130000"/>
              </a:lnSpc>
              <a:buNone/>
            </a:pPr>
            <a:r>
              <a:rPr lang="en-US" altLang="zh-CN" sz="2300">
                <a:solidFill>
                  <a:schemeClr val="tx1">
                    <a:lumMod val="65000"/>
                    <a:lumOff val="35000"/>
                  </a:schemeClr>
                </a:solidFill>
                <a:latin typeface="+mn-ea"/>
              </a:rPr>
              <a:t>2.4 </a:t>
            </a:r>
            <a:r>
              <a:rPr lang="zh-CN" altLang="en-US" sz="2300">
                <a:solidFill>
                  <a:schemeClr val="tx1">
                    <a:lumMod val="65000"/>
                    <a:lumOff val="35000"/>
                  </a:schemeClr>
                </a:solidFill>
                <a:latin typeface="+mn-ea"/>
              </a:rPr>
              <a:t>泛型（</a:t>
            </a:r>
            <a:r>
              <a:rPr lang="en-US" altLang="zh-CN" sz="2300">
                <a:solidFill>
                  <a:schemeClr val="tx1">
                    <a:lumMod val="65000"/>
                    <a:lumOff val="35000"/>
                  </a:schemeClr>
                </a:solidFill>
                <a:latin typeface="+mn-ea"/>
              </a:rPr>
              <a:t>Generic type </a:t>
            </a:r>
            <a:r>
              <a:rPr lang="zh-CN" altLang="en-US" sz="2300">
                <a:solidFill>
                  <a:schemeClr val="tx1">
                    <a:lumMod val="65000"/>
                    <a:lumOff val="35000"/>
                  </a:schemeClr>
                </a:solidFill>
                <a:latin typeface="+mn-ea"/>
              </a:rPr>
              <a:t>）</a:t>
            </a:r>
            <a:endParaRPr lang="en-US" altLang="zh-CN" sz="2300">
              <a:solidFill>
                <a:schemeClr val="tx1">
                  <a:lumMod val="65000"/>
                  <a:lumOff val="35000"/>
                </a:schemeClr>
              </a:solidFill>
              <a:latin typeface="+mn-ea"/>
            </a:endParaRPr>
          </a:p>
          <a:p>
            <a:pPr marL="0" indent="0">
              <a:lnSpc>
                <a:spcPct val="130000"/>
              </a:lnSpc>
              <a:buNone/>
            </a:pPr>
            <a:r>
              <a:rPr lang="zh-CN" altLang="en-US" sz="2300">
                <a:solidFill>
                  <a:schemeClr val="tx1">
                    <a:lumMod val="65000"/>
                    <a:lumOff val="35000"/>
                  </a:schemeClr>
                </a:solidFill>
                <a:latin typeface="+mn-ea"/>
              </a:rPr>
              <a:t>2.</a:t>
            </a:r>
            <a:r>
              <a:rPr lang="en-US" altLang="zh-CN" sz="2300">
                <a:solidFill>
                  <a:schemeClr val="tx1">
                    <a:lumMod val="65000"/>
                    <a:lumOff val="35000"/>
                  </a:schemeClr>
                </a:solidFill>
                <a:latin typeface="+mn-ea"/>
              </a:rPr>
              <a:t>5 Java</a:t>
            </a:r>
            <a:r>
              <a:rPr lang="zh-CN" altLang="en-US" sz="2300">
                <a:solidFill>
                  <a:schemeClr val="tx1">
                    <a:lumMod val="65000"/>
                    <a:lumOff val="35000"/>
                  </a:schemeClr>
                </a:solidFill>
                <a:latin typeface="+mn-ea"/>
              </a:rPr>
              <a:t>容器类（</a:t>
            </a:r>
            <a:r>
              <a:rPr lang="en-US" altLang="zh-CN" sz="2300">
                <a:solidFill>
                  <a:schemeClr val="tx1">
                    <a:lumMod val="65000"/>
                    <a:lumOff val="35000"/>
                  </a:schemeClr>
                </a:solidFill>
                <a:latin typeface="+mn-ea"/>
              </a:rPr>
              <a:t>Collections</a:t>
            </a:r>
            <a:r>
              <a:rPr lang="zh-CN" altLang="en-US" sz="2300">
                <a:solidFill>
                  <a:schemeClr val="tx1">
                    <a:lumMod val="65000"/>
                    <a:lumOff val="35000"/>
                  </a:schemeClr>
                </a:solidFill>
                <a:latin typeface="+mn-ea"/>
              </a:rPr>
              <a:t>）</a:t>
            </a:r>
            <a:endParaRPr lang="en-US" altLang="zh-CN" sz="2300">
              <a:solidFill>
                <a:schemeClr val="tx1">
                  <a:lumMod val="65000"/>
                  <a:lumOff val="35000"/>
                </a:schemeClr>
              </a:solidFill>
              <a:latin typeface="+mn-ea"/>
            </a:endParaRPr>
          </a:p>
          <a:p>
            <a:pPr marL="0" indent="0">
              <a:lnSpc>
                <a:spcPct val="130000"/>
              </a:lnSpc>
              <a:buNone/>
            </a:pPr>
            <a:r>
              <a:rPr lang="en-US" altLang="zh-CN" sz="2300">
                <a:solidFill>
                  <a:schemeClr val="tx1">
                    <a:lumMod val="65000"/>
                    <a:lumOff val="35000"/>
                  </a:schemeClr>
                </a:solidFill>
                <a:latin typeface="+mn-ea"/>
              </a:rPr>
              <a:t>2.6 抽象类与接口（Abstract class &amp; Interface）</a:t>
            </a:r>
          </a:p>
          <a:p>
            <a:pPr marL="0" indent="0">
              <a:lnSpc>
                <a:spcPct val="130000"/>
              </a:lnSpc>
              <a:buNone/>
            </a:pPr>
            <a:r>
              <a:rPr lang="en-US" altLang="zh-CN" sz="2300">
                <a:solidFill>
                  <a:schemeClr val="accent1"/>
                </a:solidFill>
                <a:effectLst>
                  <a:outerShdw blurRad="38100" dist="25400" dir="5400000" algn="ctr" rotWithShape="0">
                    <a:srgbClr val="6E747A">
                      <a:alpha val="43000"/>
                    </a:srgbClr>
                  </a:outerShdw>
                </a:effectLst>
                <a:latin typeface="+mn-ea"/>
              </a:rPr>
              <a:t>2.7 </a:t>
            </a:r>
            <a:r>
              <a:rPr lang="en-US" altLang="zh-CN" sz="2300">
                <a:solidFill>
                  <a:schemeClr val="accent1"/>
                </a:solidFill>
                <a:effectLst>
                  <a:outerShdw blurRad="38100" dist="25400" dir="5400000" algn="ctr" rotWithShape="0">
                    <a:srgbClr val="6E747A">
                      <a:alpha val="43000"/>
                    </a:srgbClr>
                  </a:outerShdw>
                </a:effectLst>
                <a:latin typeface="+mn-ea"/>
                <a:sym typeface="+mn-ea"/>
              </a:rPr>
              <a:t>Java新特性</a:t>
            </a:r>
            <a:endParaRPr lang="en-US" altLang="zh-CN" sz="2300">
              <a:solidFill>
                <a:schemeClr val="tx1">
                  <a:lumMod val="65000"/>
                  <a:lumOff val="35000"/>
                </a:schemeClr>
              </a:solidFill>
              <a:latin typeface="+mn-ea"/>
            </a:endParaRPr>
          </a:p>
          <a:p>
            <a:pPr eaLnBrk="1" hangingPunct="1"/>
            <a:endParaRPr lang="en-US" altLang="zh-CN" sz="2300">
              <a:solidFill>
                <a:schemeClr val="tx1">
                  <a:lumMod val="65000"/>
                  <a:lumOff val="35000"/>
                </a:schemeClr>
              </a:solidFill>
              <a:latin typeface="+mn-ea"/>
            </a:endParaRPr>
          </a:p>
        </p:txBody>
      </p:sp>
      <p:sp>
        <p:nvSpPr>
          <p:cNvPr id="2" name="文本占位符 1"/>
          <p:cNvSpPr>
            <a:spLocks noGrp="1"/>
          </p:cNvSpPr>
          <p:nvPr>
            <p:ph type="body" sz="quarter" idx="13"/>
          </p:nvPr>
        </p:nvSpPr>
        <p:spPr/>
        <p:txBody>
          <a:bodyPr/>
          <a:lstStyle/>
          <a:p>
            <a:r>
              <a:rPr lang="zh-CN" altLang="en-US">
                <a:sym typeface="+mn-ea"/>
              </a:rPr>
              <a:t>第二单元</a:t>
            </a:r>
            <a:r>
              <a:rPr lang="en-US" altLang="zh-CN">
                <a:sym typeface="+mn-ea"/>
              </a:rPr>
              <a:t> </a:t>
            </a:r>
            <a:r>
              <a:rPr lang="zh-CN" altLang="en-US">
                <a:sym typeface="+mn-ea"/>
              </a:rPr>
              <a:t>类的实现</a:t>
            </a:r>
            <a:endParaRPr lang="zh-CN" altLang="en-US"/>
          </a:p>
        </p:txBody>
      </p:sp>
      <p:sp>
        <p:nvSpPr>
          <p:cNvPr id="5" name="日期占位符 4"/>
          <p:cNvSpPr>
            <a:spLocks noGrp="1"/>
          </p:cNvSpPr>
          <p:nvPr>
            <p:ph type="dt" sz="half" idx="10"/>
            <p:custDataLst>
              <p:tags r:id="rId1"/>
            </p:custDataLst>
          </p:nvPr>
        </p:nvSpPr>
        <p:spPr/>
        <p:txBody>
          <a:bodyPr/>
          <a:lstStyle/>
          <a:p>
            <a:fld id="{8BEB6EB5-CC0D-C94C-91B9-9EA1B45E848E}" type="datetime1">
              <a:rPr kumimoji="1" lang="zh-CN" altLang="en-US" smtClean="0"/>
              <a:t>2024/10/16</a:t>
            </a:fld>
            <a:endParaRPr kumimoji="1" lang="zh-CN" altLang="en-US" sz="900"/>
          </a:p>
        </p:txBody>
      </p:sp>
      <p:sp>
        <p:nvSpPr>
          <p:cNvPr id="6" name="页脚占位符 5"/>
          <p:cNvSpPr>
            <a:spLocks noGrp="1"/>
          </p:cNvSpPr>
          <p:nvPr>
            <p:ph type="ftr" sz="quarter" idx="11"/>
            <p:custDataLst>
              <p:tags r:id="rId2"/>
            </p:custDataLst>
          </p:nvPr>
        </p:nvSpPr>
        <p:spPr/>
        <p:txBody>
          <a:bodyPr/>
          <a:lstStyle/>
          <a:p>
            <a:r>
              <a:rPr kumimoji="1" lang="zh-CN" altLang="en-US" dirty="0"/>
              <a:t>西北工业大学软件学院</a:t>
            </a:r>
            <a:endParaRPr kumimoji="1" lang="zh-CN" altLang="en-US" sz="900" dirty="0"/>
          </a:p>
        </p:txBody>
      </p:sp>
      <p:sp>
        <p:nvSpPr>
          <p:cNvPr id="7" name="灯片编号占位符 6"/>
          <p:cNvSpPr>
            <a:spLocks noGrp="1"/>
          </p:cNvSpPr>
          <p:nvPr>
            <p:ph type="sldNum" sz="quarter" idx="12"/>
            <p:custDataLst>
              <p:tags r:id="rId3"/>
            </p:custDataLst>
          </p:nvPr>
        </p:nvSpPr>
        <p:spPr/>
        <p:txBody>
          <a:bodyPr/>
          <a:lstStyle/>
          <a:p>
            <a:fld id="{5A1A6423-77BD-D842-A714-25250E903C41}" type="slidenum">
              <a:rPr kumimoji="1" lang="zh-CN" altLang="en-US" smtClean="0"/>
              <a:t>202</a:t>
            </a:fld>
            <a:endParaRPr kumimoji="1" lang="zh-CN" altLang="en-US" sz="900"/>
          </a:p>
        </p:txBody>
      </p:sp>
    </p:spTree>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sz="2400"/>
              <a:t>了解</a:t>
            </a:r>
            <a:r>
              <a:rPr lang="en-US" altLang="zh-CN" sz="2400"/>
              <a:t>JDK8</a:t>
            </a:r>
            <a:r>
              <a:rPr lang="zh-CN" altLang="en-US" sz="2400"/>
              <a:t>的一些新特性</a:t>
            </a:r>
          </a:p>
          <a:p>
            <a:r>
              <a:rPr lang="zh-CN" altLang="en-US" sz="2400"/>
              <a:t>了解</a:t>
            </a:r>
            <a:r>
              <a:rPr lang="en-US" altLang="zh-CN" sz="2400"/>
              <a:t>JDK8</a:t>
            </a:r>
            <a:r>
              <a:rPr lang="zh-CN" altLang="en-US" sz="2400"/>
              <a:t>之后各版本的一些新变化，尤其是</a:t>
            </a:r>
            <a:r>
              <a:rPr lang="en-US" altLang="zh-CN" sz="2400"/>
              <a:t>JDK11</a:t>
            </a:r>
            <a:r>
              <a:rPr lang="zh-CN" altLang="en-US" sz="2400"/>
              <a:t>，</a:t>
            </a:r>
            <a:r>
              <a:rPr lang="en-US" altLang="zh-CN" sz="2400"/>
              <a:t>JDK17</a:t>
            </a:r>
            <a:r>
              <a:rPr lang="zh-CN" altLang="en-US" sz="2400"/>
              <a:t>，</a:t>
            </a:r>
            <a:r>
              <a:rPr lang="en-US" altLang="zh-CN" sz="2400"/>
              <a:t>JDK21</a:t>
            </a:r>
            <a:r>
              <a:rPr lang="zh-CN" altLang="en-US" sz="2400"/>
              <a:t>这些</a:t>
            </a:r>
            <a:r>
              <a:rPr lang="en-US" altLang="zh-CN" sz="2400"/>
              <a:t>LTS</a:t>
            </a:r>
            <a:r>
              <a:rPr lang="zh-CN" altLang="en-US" sz="2400"/>
              <a:t>版本</a:t>
            </a:r>
          </a:p>
        </p:txBody>
      </p:sp>
      <p:sp>
        <p:nvSpPr>
          <p:cNvPr id="3" name="标题 2"/>
          <p:cNvSpPr>
            <a:spLocks noGrp="1"/>
          </p:cNvSpPr>
          <p:nvPr>
            <p:ph type="title"/>
          </p:nvPr>
        </p:nvSpPr>
        <p:spPr/>
        <p:txBody>
          <a:bodyPr/>
          <a:lstStyle/>
          <a:p>
            <a:r>
              <a:rPr lang="en-US" altLang="zh-CN"/>
              <a:t>2.7 </a:t>
            </a:r>
            <a:r>
              <a:rPr lang="zh-CN" altLang="en-US"/>
              <a:t>关注</a:t>
            </a:r>
            <a:r>
              <a:rPr lang="en-US" altLang="zh-CN"/>
              <a:t>Java</a:t>
            </a:r>
            <a:r>
              <a:rPr lang="zh-CN" altLang="en-US"/>
              <a:t>的发展历程</a:t>
            </a:r>
          </a:p>
        </p:txBody>
      </p:sp>
      <p:sp>
        <p:nvSpPr>
          <p:cNvPr id="7" name="日期占位符 6"/>
          <p:cNvSpPr>
            <a:spLocks noGrp="1"/>
          </p:cNvSpPr>
          <p:nvPr>
            <p:ph type="dt" sz="half" idx="10"/>
            <p:custDataLst>
              <p:tags r:id="rId1"/>
            </p:custDataLst>
          </p:nvPr>
        </p:nvSpPr>
        <p:spPr/>
        <p:txBody>
          <a:bodyPr/>
          <a:lstStyle/>
          <a:p>
            <a:fld id="{8BEB6EB5-CC0D-C94C-91B9-9EA1B45E848E}" type="datetime1">
              <a:rPr kumimoji="1" lang="zh-CN" altLang="en-US" smtClean="0"/>
              <a:t>2024/10/16</a:t>
            </a:fld>
            <a:endParaRPr kumimoji="1" lang="zh-CN" altLang="en-US" sz="900"/>
          </a:p>
        </p:txBody>
      </p:sp>
      <p:sp>
        <p:nvSpPr>
          <p:cNvPr id="8" name="页脚占位符 7"/>
          <p:cNvSpPr>
            <a:spLocks noGrp="1"/>
          </p:cNvSpPr>
          <p:nvPr>
            <p:ph type="ftr" sz="quarter" idx="11"/>
            <p:custDataLst>
              <p:tags r:id="rId2"/>
            </p:custDataLst>
          </p:nvPr>
        </p:nvSpPr>
        <p:spPr/>
        <p:txBody>
          <a:bodyPr/>
          <a:lstStyle/>
          <a:p>
            <a:r>
              <a:rPr kumimoji="1" lang="zh-CN" altLang="en-US" dirty="0"/>
              <a:t>西北工业大学软件学院</a:t>
            </a:r>
            <a:endParaRPr kumimoji="1" lang="zh-CN" altLang="en-US" sz="900" dirty="0"/>
          </a:p>
        </p:txBody>
      </p:sp>
      <p:sp>
        <p:nvSpPr>
          <p:cNvPr id="9" name="灯片编号占位符 8"/>
          <p:cNvSpPr>
            <a:spLocks noGrp="1"/>
          </p:cNvSpPr>
          <p:nvPr>
            <p:ph type="sldNum" sz="quarter" idx="12"/>
            <p:custDataLst>
              <p:tags r:id="rId3"/>
            </p:custDataLst>
          </p:nvPr>
        </p:nvSpPr>
        <p:spPr/>
        <p:txBody>
          <a:bodyPr/>
          <a:lstStyle/>
          <a:p>
            <a:fld id="{5A1A6423-77BD-D842-A714-25250E903C41}" type="slidenum">
              <a:rPr kumimoji="1" lang="zh-CN" altLang="en-US" smtClean="0"/>
              <a:t>203</a:t>
            </a:fld>
            <a:endParaRPr kumimoji="1" lang="zh-CN" altLang="en-US" sz="900"/>
          </a:p>
        </p:txBody>
      </p:sp>
    </p:spTree>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sz="2400"/>
              <a:t>Lambda表达式</a:t>
            </a:r>
          </a:p>
          <a:p>
            <a:r>
              <a:rPr lang="zh-CN" altLang="en-US" sz="2400"/>
              <a:t>函数式接口</a:t>
            </a:r>
          </a:p>
          <a:p>
            <a:r>
              <a:rPr lang="zh-CN" altLang="en-US" sz="2400"/>
              <a:t>Stream API</a:t>
            </a:r>
          </a:p>
          <a:p>
            <a:r>
              <a:rPr lang="zh-CN" altLang="en-US" sz="2400"/>
              <a:t>接口的默认方法</a:t>
            </a:r>
          </a:p>
          <a:p>
            <a:r>
              <a:rPr lang="zh-CN" altLang="en-US" sz="2400"/>
              <a:t>方法引用</a:t>
            </a:r>
          </a:p>
          <a:p>
            <a:r>
              <a:rPr lang="zh-CN" altLang="en-US" sz="2400"/>
              <a:t>新增时间日期API</a:t>
            </a:r>
          </a:p>
          <a:p>
            <a:r>
              <a:rPr lang="en-US" altLang="zh-CN" sz="2400"/>
              <a:t>...</a:t>
            </a:r>
          </a:p>
        </p:txBody>
      </p:sp>
      <p:sp>
        <p:nvSpPr>
          <p:cNvPr id="3" name="标题 2"/>
          <p:cNvSpPr>
            <a:spLocks noGrp="1"/>
          </p:cNvSpPr>
          <p:nvPr>
            <p:ph type="title"/>
          </p:nvPr>
        </p:nvSpPr>
        <p:spPr/>
        <p:txBody>
          <a:bodyPr/>
          <a:lstStyle/>
          <a:p>
            <a:r>
              <a:rPr lang="en-US" altLang="zh-CN">
                <a:sym typeface="+mn-ea"/>
              </a:rPr>
              <a:t>2.7.1 JDK8</a:t>
            </a:r>
            <a:r>
              <a:rPr lang="zh-CN" altLang="en-US">
                <a:sym typeface="+mn-ea"/>
              </a:rPr>
              <a:t>的一些新特性</a:t>
            </a:r>
            <a:r>
              <a:rPr lang="en-US" altLang="zh-CN">
                <a:sym typeface="+mn-ea"/>
              </a:rPr>
              <a:t> </a:t>
            </a:r>
            <a:r>
              <a:rPr lang="en-US" altLang="zh-CN" sz="2400">
                <a:sym typeface="+mn-ea"/>
              </a:rPr>
              <a:t>1/8</a:t>
            </a:r>
          </a:p>
        </p:txBody>
      </p:sp>
      <p:sp>
        <p:nvSpPr>
          <p:cNvPr id="7" name="日期占位符 6"/>
          <p:cNvSpPr>
            <a:spLocks noGrp="1"/>
          </p:cNvSpPr>
          <p:nvPr>
            <p:ph type="dt" sz="half" idx="10"/>
            <p:custDataLst>
              <p:tags r:id="rId1"/>
            </p:custDataLst>
          </p:nvPr>
        </p:nvSpPr>
        <p:spPr/>
        <p:txBody>
          <a:bodyPr/>
          <a:lstStyle/>
          <a:p>
            <a:fld id="{8BEB6EB5-CC0D-C94C-91B9-9EA1B45E848E}" type="datetime1">
              <a:rPr kumimoji="1" lang="zh-CN" altLang="en-US" smtClean="0"/>
              <a:t>2024/10/16</a:t>
            </a:fld>
            <a:endParaRPr kumimoji="1" lang="zh-CN" altLang="en-US" sz="900"/>
          </a:p>
        </p:txBody>
      </p:sp>
      <p:sp>
        <p:nvSpPr>
          <p:cNvPr id="8" name="页脚占位符 7"/>
          <p:cNvSpPr>
            <a:spLocks noGrp="1"/>
          </p:cNvSpPr>
          <p:nvPr>
            <p:ph type="ftr" sz="quarter" idx="11"/>
            <p:custDataLst>
              <p:tags r:id="rId2"/>
            </p:custDataLst>
          </p:nvPr>
        </p:nvSpPr>
        <p:spPr/>
        <p:txBody>
          <a:bodyPr/>
          <a:lstStyle/>
          <a:p>
            <a:r>
              <a:rPr kumimoji="1" lang="zh-CN" altLang="en-US" dirty="0"/>
              <a:t>西北工业大学软件学院</a:t>
            </a:r>
            <a:endParaRPr kumimoji="1" lang="zh-CN" altLang="en-US" sz="900" dirty="0"/>
          </a:p>
        </p:txBody>
      </p:sp>
      <p:sp>
        <p:nvSpPr>
          <p:cNvPr id="9" name="灯片编号占位符 8"/>
          <p:cNvSpPr>
            <a:spLocks noGrp="1"/>
          </p:cNvSpPr>
          <p:nvPr>
            <p:ph type="sldNum" sz="quarter" idx="12"/>
            <p:custDataLst>
              <p:tags r:id="rId3"/>
            </p:custDataLst>
          </p:nvPr>
        </p:nvSpPr>
        <p:spPr/>
        <p:txBody>
          <a:bodyPr/>
          <a:lstStyle/>
          <a:p>
            <a:fld id="{5A1A6423-77BD-D842-A714-25250E903C41}" type="slidenum">
              <a:rPr kumimoji="1" lang="zh-CN" altLang="en-US" smtClean="0"/>
              <a:t>204</a:t>
            </a:fld>
            <a:endParaRPr kumimoji="1" lang="zh-CN" altLang="en-US" sz="900"/>
          </a:p>
        </p:txBody>
      </p:sp>
    </p:spTree>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a:lnSpc>
                <a:spcPct val="130000"/>
              </a:lnSpc>
            </a:pPr>
            <a:r>
              <a:rPr lang="zh-CN" altLang="en-US" sz="2800">
                <a:solidFill>
                  <a:srgbClr val="034DA0"/>
                </a:solidFill>
                <a:effectLst/>
                <a:sym typeface="+mn-ea"/>
              </a:rPr>
              <a:t>Lambda表达式</a:t>
            </a:r>
          </a:p>
          <a:p>
            <a:pPr>
              <a:lnSpc>
                <a:spcPct val="130000"/>
              </a:lnSpc>
            </a:pPr>
            <a:r>
              <a:rPr lang="zh-CN" altLang="en-US" sz="2000">
                <a:solidFill>
                  <a:schemeClr val="tx1"/>
                </a:solidFill>
                <a:effectLst/>
                <a:sym typeface="+mn-ea"/>
              </a:rPr>
              <a:t>Lambda表达式是JDK1.8引入的一种新语法，可以简化内部匿名类、匿名方法等的代码编写，提高代码可读性和性能，</a:t>
            </a:r>
            <a:r>
              <a:rPr lang="en-US" altLang="zh-CN" sz="2000">
                <a:solidFill>
                  <a:schemeClr val="tx1"/>
                </a:solidFill>
                <a:effectLst/>
                <a:sym typeface="+mn-ea"/>
              </a:rPr>
              <a:t>简化了对函数式编程的支持</a:t>
            </a:r>
          </a:p>
          <a:p>
            <a:pPr>
              <a:lnSpc>
                <a:spcPct val="130000"/>
              </a:lnSpc>
            </a:pPr>
            <a:r>
              <a:rPr lang="zh-CN" altLang="en-US" sz="2000">
                <a:solidFill>
                  <a:schemeClr val="tx1"/>
                </a:solidFill>
                <a:effectLst/>
                <a:sym typeface="+mn-ea"/>
              </a:rPr>
              <a:t>Lambda表达式的基本语法为：</a:t>
            </a:r>
            <a:r>
              <a:rPr lang="zh-CN" altLang="en-US" sz="2000">
                <a:solidFill>
                  <a:srgbClr val="034DA0"/>
                </a:solidFill>
                <a:effectLst/>
                <a:sym typeface="+mn-ea"/>
              </a:rPr>
              <a:t>(参数) -&gt; 表达式</a:t>
            </a:r>
          </a:p>
        </p:txBody>
      </p:sp>
      <p:sp>
        <p:nvSpPr>
          <p:cNvPr id="3" name="标题 2"/>
          <p:cNvSpPr>
            <a:spLocks noGrp="1"/>
          </p:cNvSpPr>
          <p:nvPr>
            <p:ph type="title"/>
          </p:nvPr>
        </p:nvSpPr>
        <p:spPr/>
        <p:txBody>
          <a:bodyPr/>
          <a:lstStyle/>
          <a:p>
            <a:r>
              <a:rPr lang="en-US" altLang="zh-CN">
                <a:sym typeface="+mn-ea"/>
              </a:rPr>
              <a:t>2.7.1 JDK8</a:t>
            </a:r>
            <a:r>
              <a:rPr lang="zh-CN" altLang="en-US">
                <a:sym typeface="+mn-ea"/>
              </a:rPr>
              <a:t>的一些新特性</a:t>
            </a:r>
            <a:r>
              <a:rPr lang="en-US" altLang="zh-CN">
                <a:sym typeface="+mn-ea"/>
              </a:rPr>
              <a:t> </a:t>
            </a:r>
            <a:r>
              <a:rPr lang="en-US" altLang="zh-CN" sz="2400">
                <a:sym typeface="+mn-ea"/>
              </a:rPr>
              <a:t>2/8</a:t>
            </a:r>
          </a:p>
        </p:txBody>
      </p:sp>
      <p:sp>
        <p:nvSpPr>
          <p:cNvPr id="4" name="日期占位符 3"/>
          <p:cNvSpPr>
            <a:spLocks noGrp="1"/>
          </p:cNvSpPr>
          <p:nvPr>
            <p:ph type="dt" sz="half" idx="10"/>
          </p:nvPr>
        </p:nvSpPr>
        <p:spPr/>
        <p:txBody>
          <a:bodyPr/>
          <a:lstStyle/>
          <a:p>
            <a:fld id="{8BEB6EB5-CC0D-C94C-91B9-9EA1B45E848E}" type="datetime1">
              <a:rPr kumimoji="1" lang="zh-CN" altLang="en-US" smtClean="0"/>
              <a:t>2024/10/16</a:t>
            </a:fld>
            <a:endParaRPr kumimoji="1" lang="zh-CN" altLang="en-US" sz="900"/>
          </a:p>
        </p:txBody>
      </p:sp>
      <p:sp>
        <p:nvSpPr>
          <p:cNvPr id="5" name="页脚占位符 4"/>
          <p:cNvSpPr>
            <a:spLocks noGrp="1"/>
          </p:cNvSpPr>
          <p:nvPr>
            <p:ph type="ftr" sz="quarter" idx="11"/>
          </p:nvPr>
        </p:nvSpPr>
        <p:spPr/>
        <p:txBody>
          <a:bodyPr/>
          <a:lstStyle/>
          <a:p>
            <a:r>
              <a:rPr kumimoji="1" lang="zh-CN" altLang="en-US" dirty="0"/>
              <a:t>西北工业大学软件学院</a:t>
            </a:r>
            <a:endParaRPr kumimoji="1" lang="zh-CN" altLang="en-US" sz="900" dirty="0"/>
          </a:p>
        </p:txBody>
      </p:sp>
      <p:sp>
        <p:nvSpPr>
          <p:cNvPr id="6" name="灯片编号占位符 5"/>
          <p:cNvSpPr>
            <a:spLocks noGrp="1"/>
          </p:cNvSpPr>
          <p:nvPr>
            <p:ph type="sldNum" sz="quarter" idx="12"/>
          </p:nvPr>
        </p:nvSpPr>
        <p:spPr/>
        <p:txBody>
          <a:bodyPr/>
          <a:lstStyle/>
          <a:p>
            <a:fld id="{5A1A6423-77BD-D842-A714-25250E903C41}" type="slidenum">
              <a:rPr kumimoji="1" lang="zh-CN" altLang="en-US" smtClean="0"/>
              <a:t>205</a:t>
            </a:fld>
            <a:endParaRPr kumimoji="1" lang="zh-CN" altLang="en-US" sz="900"/>
          </a:p>
        </p:txBody>
      </p:sp>
      <p:pic>
        <p:nvPicPr>
          <p:cNvPr id="7" name="图片 6"/>
          <p:cNvPicPr>
            <a:picLocks noChangeAspect="1"/>
          </p:cNvPicPr>
          <p:nvPr>
            <p:custDataLst>
              <p:tags r:id="rId1"/>
            </p:custDataLst>
          </p:nvPr>
        </p:nvPicPr>
        <p:blipFill>
          <a:blip r:embed="rId3"/>
          <a:srcRect b="30607"/>
          <a:stretch>
            <a:fillRect/>
          </a:stretch>
        </p:blipFill>
        <p:spPr>
          <a:xfrm>
            <a:off x="418465" y="3576955"/>
            <a:ext cx="8237855" cy="2312035"/>
          </a:xfrm>
          <a:prstGeom prst="rect">
            <a:avLst/>
          </a:prstGeom>
        </p:spPr>
      </p:pic>
    </p:spTree>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a:lnSpc>
                <a:spcPct val="110000"/>
              </a:lnSpc>
            </a:pPr>
            <a:r>
              <a:rPr lang="zh-CN" altLang="en-US" sz="2800">
                <a:solidFill>
                  <a:srgbClr val="034DA0"/>
                </a:solidFill>
                <a:sym typeface="+mn-ea"/>
              </a:rPr>
              <a:t>函数式接口</a:t>
            </a:r>
          </a:p>
          <a:p>
            <a:pPr fontAlgn="auto">
              <a:lnSpc>
                <a:spcPct val="130000"/>
              </a:lnSpc>
              <a:spcBef>
                <a:spcPts val="0"/>
              </a:spcBef>
            </a:pPr>
            <a:r>
              <a:rPr lang="zh-CN" altLang="en-US" sz="2000">
                <a:solidFill>
                  <a:schemeClr val="tx1"/>
                </a:solidFill>
                <a:sym typeface="+mn-ea"/>
              </a:rPr>
              <a:t>函数式接口非常适合用于Lambda表达式和方法引用，因为它们可以将这些</a:t>
            </a:r>
            <a:r>
              <a:rPr lang="zh-CN" altLang="en-US" sz="2000">
                <a:solidFill>
                  <a:srgbClr val="034DA0"/>
                </a:solidFill>
                <a:sym typeface="+mn-ea"/>
              </a:rPr>
              <a:t>功能作为参数传递给方法或返回值</a:t>
            </a:r>
            <a:r>
              <a:rPr lang="zh-CN" altLang="en-US" sz="2000">
                <a:solidFill>
                  <a:schemeClr val="tx1"/>
                </a:solidFill>
                <a:sym typeface="+mn-ea"/>
              </a:rPr>
              <a:t>，从而使代码更简洁、更具可读性。许多Java内置的函数式接口都在</a:t>
            </a:r>
            <a:r>
              <a:rPr lang="zh-CN" altLang="en-US" sz="2000">
                <a:solidFill>
                  <a:srgbClr val="034DA0"/>
                </a:solidFill>
                <a:sym typeface="+mn-ea"/>
              </a:rPr>
              <a:t>java.util.function</a:t>
            </a:r>
            <a:r>
              <a:rPr lang="zh-CN" altLang="en-US" sz="2000">
                <a:solidFill>
                  <a:schemeClr val="tx1"/>
                </a:solidFill>
                <a:sym typeface="+mn-ea"/>
              </a:rPr>
              <a:t>包中定义</a:t>
            </a:r>
          </a:p>
        </p:txBody>
      </p:sp>
      <p:sp>
        <p:nvSpPr>
          <p:cNvPr id="3" name="标题 2"/>
          <p:cNvSpPr>
            <a:spLocks noGrp="1"/>
          </p:cNvSpPr>
          <p:nvPr>
            <p:ph type="title"/>
          </p:nvPr>
        </p:nvSpPr>
        <p:spPr/>
        <p:txBody>
          <a:bodyPr/>
          <a:lstStyle/>
          <a:p>
            <a:r>
              <a:rPr lang="en-US" altLang="zh-CN">
                <a:sym typeface="+mn-ea"/>
              </a:rPr>
              <a:t>2.7.1 JDK8</a:t>
            </a:r>
            <a:r>
              <a:rPr lang="zh-CN" altLang="en-US">
                <a:sym typeface="+mn-ea"/>
              </a:rPr>
              <a:t>的一些新特性</a:t>
            </a:r>
            <a:r>
              <a:rPr lang="en-US" altLang="zh-CN">
                <a:sym typeface="+mn-ea"/>
              </a:rPr>
              <a:t> </a:t>
            </a:r>
            <a:r>
              <a:rPr lang="en-US" altLang="zh-CN" sz="2400">
                <a:sym typeface="+mn-ea"/>
              </a:rPr>
              <a:t>3/8</a:t>
            </a:r>
          </a:p>
        </p:txBody>
      </p:sp>
      <p:sp>
        <p:nvSpPr>
          <p:cNvPr id="4" name="日期占位符 3"/>
          <p:cNvSpPr>
            <a:spLocks noGrp="1"/>
          </p:cNvSpPr>
          <p:nvPr>
            <p:ph type="dt" sz="half" idx="10"/>
          </p:nvPr>
        </p:nvSpPr>
        <p:spPr/>
        <p:txBody>
          <a:bodyPr/>
          <a:lstStyle/>
          <a:p>
            <a:fld id="{8BEB6EB5-CC0D-C94C-91B9-9EA1B45E848E}" type="datetime1">
              <a:rPr kumimoji="1" lang="zh-CN" altLang="en-US" smtClean="0"/>
              <a:t>2024/10/16</a:t>
            </a:fld>
            <a:endParaRPr kumimoji="1" lang="zh-CN" altLang="en-US" sz="900"/>
          </a:p>
        </p:txBody>
      </p:sp>
      <p:sp>
        <p:nvSpPr>
          <p:cNvPr id="5" name="页脚占位符 4"/>
          <p:cNvSpPr>
            <a:spLocks noGrp="1"/>
          </p:cNvSpPr>
          <p:nvPr>
            <p:ph type="ftr" sz="quarter" idx="11"/>
          </p:nvPr>
        </p:nvSpPr>
        <p:spPr/>
        <p:txBody>
          <a:bodyPr/>
          <a:lstStyle/>
          <a:p>
            <a:r>
              <a:rPr kumimoji="1" lang="zh-CN" altLang="en-US" dirty="0"/>
              <a:t>西北工业大学软件学院</a:t>
            </a:r>
            <a:endParaRPr kumimoji="1" lang="zh-CN" altLang="en-US" sz="900" dirty="0"/>
          </a:p>
        </p:txBody>
      </p:sp>
      <p:sp>
        <p:nvSpPr>
          <p:cNvPr id="6" name="灯片编号占位符 5"/>
          <p:cNvSpPr>
            <a:spLocks noGrp="1"/>
          </p:cNvSpPr>
          <p:nvPr>
            <p:ph type="sldNum" sz="quarter" idx="12"/>
          </p:nvPr>
        </p:nvSpPr>
        <p:spPr/>
        <p:txBody>
          <a:bodyPr/>
          <a:lstStyle/>
          <a:p>
            <a:fld id="{5A1A6423-77BD-D842-A714-25250E903C41}" type="slidenum">
              <a:rPr kumimoji="1" lang="zh-CN" altLang="en-US" smtClean="0"/>
              <a:t>206</a:t>
            </a:fld>
            <a:endParaRPr kumimoji="1" lang="zh-CN" altLang="en-US" sz="900"/>
          </a:p>
        </p:txBody>
      </p:sp>
      <p:pic>
        <p:nvPicPr>
          <p:cNvPr id="7" name="图片 6"/>
          <p:cNvPicPr>
            <a:picLocks noChangeAspect="1"/>
          </p:cNvPicPr>
          <p:nvPr>
            <p:custDataLst>
              <p:tags r:id="rId1"/>
            </p:custDataLst>
          </p:nvPr>
        </p:nvPicPr>
        <p:blipFill>
          <a:blip r:embed="rId3"/>
          <a:stretch>
            <a:fillRect/>
          </a:stretch>
        </p:blipFill>
        <p:spPr>
          <a:xfrm>
            <a:off x="375920" y="3003550"/>
            <a:ext cx="8428990" cy="3271520"/>
          </a:xfrm>
          <a:prstGeom prst="rect">
            <a:avLst/>
          </a:prstGeom>
        </p:spPr>
      </p:pic>
    </p:spTree>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a:lnSpc>
                <a:spcPct val="100000"/>
              </a:lnSpc>
            </a:pPr>
            <a:r>
              <a:rPr lang="zh-CN" altLang="en-US" sz="2800">
                <a:solidFill>
                  <a:srgbClr val="034DA0"/>
                </a:solidFill>
                <a:sym typeface="+mn-ea"/>
              </a:rPr>
              <a:t>Stream API</a:t>
            </a:r>
          </a:p>
          <a:p>
            <a:pPr fontAlgn="auto">
              <a:lnSpc>
                <a:spcPct val="120000"/>
              </a:lnSpc>
              <a:spcBef>
                <a:spcPts val="0"/>
              </a:spcBef>
            </a:pPr>
            <a:r>
              <a:rPr lang="zh-CN" altLang="en-US" sz="2000">
                <a:solidFill>
                  <a:schemeClr val="tx1"/>
                </a:solidFill>
                <a:sym typeface="+mn-ea"/>
              </a:rPr>
              <a:t>通过 Stream API 可以方便的处理集合和数组等数据结构，提高了代码的可读性和可维护性，Stream API中常用的</a:t>
            </a:r>
            <a:r>
              <a:rPr lang="en-US" altLang="zh-CN" sz="2000">
                <a:solidFill>
                  <a:schemeClr val="tx1"/>
                </a:solidFill>
                <a:sym typeface="+mn-ea"/>
              </a:rPr>
              <a:t> </a:t>
            </a:r>
            <a:r>
              <a:rPr lang="zh-CN" altLang="en-US" sz="2000">
                <a:solidFill>
                  <a:schemeClr val="tx1"/>
                </a:solidFill>
                <a:sym typeface="+mn-ea"/>
              </a:rPr>
              <a:t>部分方法：</a:t>
            </a:r>
          </a:p>
          <a:p>
            <a:pPr>
              <a:lnSpc>
                <a:spcPct val="120000"/>
              </a:lnSpc>
            </a:pPr>
            <a:r>
              <a:rPr lang="zh-CN" altLang="en-US" sz="2000">
                <a:solidFill>
                  <a:schemeClr val="tx1"/>
                </a:solidFill>
                <a:sym typeface="+mn-ea"/>
              </a:rPr>
              <a:t>filter(Predicate predicate)：过滤出所有符合条件的元素</a:t>
            </a:r>
          </a:p>
          <a:p>
            <a:pPr>
              <a:lnSpc>
                <a:spcPct val="120000"/>
              </a:lnSpc>
            </a:pPr>
            <a:r>
              <a:rPr lang="zh-CN" altLang="en-US" sz="2000">
                <a:solidFill>
                  <a:schemeClr val="tx1"/>
                </a:solidFill>
                <a:sym typeface="+mn-ea"/>
              </a:rPr>
              <a:t>map(Function function)：将元素转换为另一种类型</a:t>
            </a:r>
          </a:p>
          <a:p>
            <a:pPr>
              <a:lnSpc>
                <a:spcPct val="120000"/>
              </a:lnSpc>
            </a:pPr>
            <a:r>
              <a:rPr lang="zh-CN" altLang="en-US" sz="2000">
                <a:solidFill>
                  <a:schemeClr val="tx1"/>
                </a:solidFill>
                <a:sym typeface="+mn-ea"/>
              </a:rPr>
              <a:t>flatMap(Function function)：将嵌套的多个流扁平化成一个流</a:t>
            </a:r>
          </a:p>
          <a:p>
            <a:pPr>
              <a:lnSpc>
                <a:spcPct val="120000"/>
              </a:lnSpc>
            </a:pPr>
            <a:r>
              <a:rPr lang="zh-CN" altLang="en-US" sz="2000">
                <a:solidFill>
                  <a:schemeClr val="tx1"/>
                </a:solidFill>
                <a:sym typeface="+mn-ea"/>
              </a:rPr>
              <a:t>distinct()：去除重复元素</a:t>
            </a:r>
          </a:p>
          <a:p>
            <a:pPr>
              <a:lnSpc>
                <a:spcPct val="120000"/>
              </a:lnSpc>
            </a:pPr>
            <a:r>
              <a:rPr lang="zh-CN" altLang="en-US" sz="2000">
                <a:solidFill>
                  <a:schemeClr val="tx1"/>
                </a:solidFill>
                <a:sym typeface="+mn-ea"/>
              </a:rPr>
              <a:t>sorted()：排序</a:t>
            </a:r>
          </a:p>
          <a:p>
            <a:pPr>
              <a:lnSpc>
                <a:spcPct val="120000"/>
              </a:lnSpc>
            </a:pPr>
            <a:r>
              <a:rPr lang="zh-CN" altLang="en-US" sz="2000">
                <a:solidFill>
                  <a:schemeClr val="tx1"/>
                </a:solidFill>
                <a:sym typeface="+mn-ea"/>
              </a:rPr>
              <a:t>boxed：将基本数据类型转换为对应的包装类类型</a:t>
            </a:r>
          </a:p>
          <a:p>
            <a:pPr>
              <a:lnSpc>
                <a:spcPct val="120000"/>
              </a:lnSpc>
            </a:pPr>
            <a:r>
              <a:rPr lang="zh-CN" altLang="en-US" sz="2000">
                <a:solidFill>
                  <a:schemeClr val="tx1"/>
                </a:solidFill>
                <a:sym typeface="+mn-ea"/>
              </a:rPr>
              <a:t>peek(Consumer action)：对每个元素执行指定的操作</a:t>
            </a:r>
          </a:p>
          <a:p>
            <a:pPr>
              <a:lnSpc>
                <a:spcPct val="120000"/>
              </a:lnSpc>
            </a:pPr>
            <a:r>
              <a:rPr lang="zh-CN" altLang="en-US" sz="2000">
                <a:solidFill>
                  <a:schemeClr val="tx1"/>
                </a:solidFill>
                <a:sym typeface="+mn-ea"/>
              </a:rPr>
              <a:t>limit(long maxSize)：限制元素数量</a:t>
            </a:r>
          </a:p>
        </p:txBody>
      </p:sp>
      <p:sp>
        <p:nvSpPr>
          <p:cNvPr id="3" name="标题 2"/>
          <p:cNvSpPr>
            <a:spLocks noGrp="1"/>
          </p:cNvSpPr>
          <p:nvPr>
            <p:ph type="title"/>
          </p:nvPr>
        </p:nvSpPr>
        <p:spPr/>
        <p:txBody>
          <a:bodyPr/>
          <a:lstStyle/>
          <a:p>
            <a:r>
              <a:rPr lang="en-US" altLang="zh-CN">
                <a:sym typeface="+mn-ea"/>
              </a:rPr>
              <a:t>2.7.1 JDK8</a:t>
            </a:r>
            <a:r>
              <a:rPr lang="zh-CN" altLang="en-US">
                <a:sym typeface="+mn-ea"/>
              </a:rPr>
              <a:t>的一些新特性</a:t>
            </a:r>
            <a:r>
              <a:rPr lang="en-US" altLang="zh-CN">
                <a:sym typeface="+mn-ea"/>
              </a:rPr>
              <a:t> </a:t>
            </a:r>
            <a:r>
              <a:rPr lang="en-US" altLang="zh-CN" sz="2400">
                <a:sym typeface="+mn-ea"/>
              </a:rPr>
              <a:t>4/8</a:t>
            </a:r>
          </a:p>
        </p:txBody>
      </p:sp>
      <p:sp>
        <p:nvSpPr>
          <p:cNvPr id="4" name="日期占位符 3"/>
          <p:cNvSpPr>
            <a:spLocks noGrp="1"/>
          </p:cNvSpPr>
          <p:nvPr>
            <p:ph type="dt" sz="half" idx="10"/>
          </p:nvPr>
        </p:nvSpPr>
        <p:spPr/>
        <p:txBody>
          <a:bodyPr/>
          <a:lstStyle/>
          <a:p>
            <a:fld id="{8BEB6EB5-CC0D-C94C-91B9-9EA1B45E848E}" type="datetime1">
              <a:rPr kumimoji="1" lang="zh-CN" altLang="en-US" smtClean="0"/>
              <a:t>2024/10/16</a:t>
            </a:fld>
            <a:endParaRPr kumimoji="1" lang="zh-CN" altLang="en-US" sz="900"/>
          </a:p>
        </p:txBody>
      </p:sp>
      <p:sp>
        <p:nvSpPr>
          <p:cNvPr id="5" name="页脚占位符 4"/>
          <p:cNvSpPr>
            <a:spLocks noGrp="1"/>
          </p:cNvSpPr>
          <p:nvPr>
            <p:ph type="ftr" sz="quarter" idx="11"/>
          </p:nvPr>
        </p:nvSpPr>
        <p:spPr/>
        <p:txBody>
          <a:bodyPr/>
          <a:lstStyle/>
          <a:p>
            <a:r>
              <a:rPr kumimoji="1" lang="zh-CN" altLang="en-US" dirty="0"/>
              <a:t>西北工业大学软件学院</a:t>
            </a:r>
            <a:endParaRPr kumimoji="1" lang="zh-CN" altLang="en-US" sz="900" dirty="0"/>
          </a:p>
        </p:txBody>
      </p:sp>
      <p:sp>
        <p:nvSpPr>
          <p:cNvPr id="6" name="灯片编号占位符 5"/>
          <p:cNvSpPr>
            <a:spLocks noGrp="1"/>
          </p:cNvSpPr>
          <p:nvPr>
            <p:ph type="sldNum" sz="quarter" idx="12"/>
          </p:nvPr>
        </p:nvSpPr>
        <p:spPr/>
        <p:txBody>
          <a:bodyPr/>
          <a:lstStyle/>
          <a:p>
            <a:fld id="{5A1A6423-77BD-D842-A714-25250E903C41}" type="slidenum">
              <a:rPr kumimoji="1" lang="zh-CN" altLang="en-US" smtClean="0"/>
              <a:t>207</a:t>
            </a:fld>
            <a:endParaRPr kumimoji="1" lang="zh-CN" altLang="en-US" sz="900"/>
          </a:p>
        </p:txBody>
      </p:sp>
    </p:spTree>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a:lnSpc>
                <a:spcPct val="110000"/>
              </a:lnSpc>
            </a:pPr>
            <a:r>
              <a:rPr lang="zh-CN" altLang="en-US" sz="2800">
                <a:solidFill>
                  <a:srgbClr val="034EA2"/>
                </a:solidFill>
                <a:sym typeface="+mn-ea"/>
              </a:rPr>
              <a:t>方法引用</a:t>
            </a:r>
          </a:p>
          <a:p>
            <a:pPr>
              <a:lnSpc>
                <a:spcPct val="120000"/>
              </a:lnSpc>
            </a:pPr>
            <a:r>
              <a:rPr lang="zh-CN" altLang="en-US" sz="2000">
                <a:solidFill>
                  <a:schemeClr val="tx1"/>
                </a:solidFill>
              </a:rPr>
              <a:t>一种简化Lambda表达式的方式，它允许我们直接引用已存在的 Java 类或对象的方法，而不需要通过 Lambda 表达式再去定义一个新的函数式接口实现。用两个冒号（</a:t>
            </a:r>
            <a:r>
              <a:rPr lang="zh-CN" altLang="en-US" sz="2000">
                <a:solidFill>
                  <a:srgbClr val="034EA2"/>
                </a:solidFill>
              </a:rPr>
              <a:t>::</a:t>
            </a:r>
            <a:r>
              <a:rPr lang="zh-CN" altLang="en-US" sz="2000">
                <a:solidFill>
                  <a:schemeClr val="tx1"/>
                </a:solidFill>
              </a:rPr>
              <a:t>）来表示方法引用，其中左边是对象或类名，右边是方法名，语法如下：</a:t>
            </a:r>
          </a:p>
          <a:p>
            <a:pPr>
              <a:lnSpc>
                <a:spcPct val="120000"/>
              </a:lnSpc>
            </a:pPr>
            <a:r>
              <a:rPr lang="zh-CN" altLang="en-US" sz="2000">
                <a:solidFill>
                  <a:schemeClr val="tx1"/>
                </a:solidFill>
              </a:rPr>
              <a:t>静态方法引用：</a:t>
            </a:r>
            <a:r>
              <a:rPr lang="zh-CN" altLang="en-US" sz="2000">
                <a:solidFill>
                  <a:srgbClr val="034EA2"/>
                </a:solidFill>
              </a:rPr>
              <a:t>ClassName::staticMethodName</a:t>
            </a:r>
            <a:endParaRPr lang="zh-CN" altLang="en-US" sz="2000">
              <a:solidFill>
                <a:schemeClr val="tx1"/>
              </a:solidFill>
            </a:endParaRPr>
          </a:p>
          <a:p>
            <a:pPr>
              <a:lnSpc>
                <a:spcPct val="120000"/>
              </a:lnSpc>
            </a:pPr>
            <a:r>
              <a:rPr lang="zh-CN" altLang="en-US" sz="2000">
                <a:solidFill>
                  <a:schemeClr val="tx1"/>
                </a:solidFill>
              </a:rPr>
              <a:t>实例方法引用：</a:t>
            </a:r>
            <a:r>
              <a:rPr lang="zh-CN" altLang="en-US" sz="2000">
                <a:solidFill>
                  <a:srgbClr val="034EA2"/>
                </a:solidFill>
              </a:rPr>
              <a:t>objectReference::instanceMethodName</a:t>
            </a:r>
            <a:endParaRPr lang="zh-CN" altLang="en-US" sz="2000">
              <a:solidFill>
                <a:schemeClr val="tx1"/>
              </a:solidFill>
            </a:endParaRPr>
          </a:p>
          <a:p>
            <a:pPr>
              <a:lnSpc>
                <a:spcPct val="120000"/>
              </a:lnSpc>
            </a:pPr>
            <a:r>
              <a:rPr lang="zh-CN" altLang="en-US" sz="2000">
                <a:solidFill>
                  <a:schemeClr val="tx1"/>
                </a:solidFill>
              </a:rPr>
              <a:t>对象超类方法引用：</a:t>
            </a:r>
            <a:r>
              <a:rPr lang="zh-CN" altLang="en-US" sz="2000">
                <a:solidFill>
                  <a:srgbClr val="034EA2"/>
                </a:solidFill>
              </a:rPr>
              <a:t>SuperClassName::instanceMethodName</a:t>
            </a:r>
          </a:p>
          <a:p>
            <a:pPr>
              <a:lnSpc>
                <a:spcPct val="120000"/>
              </a:lnSpc>
            </a:pPr>
            <a:r>
              <a:rPr lang="zh-CN" altLang="en-US" sz="2000">
                <a:solidFill>
                  <a:schemeClr val="tx1"/>
                </a:solidFill>
              </a:rPr>
              <a:t>构造函数引用：</a:t>
            </a:r>
            <a:r>
              <a:rPr lang="zh-CN" altLang="en-US" sz="2000">
                <a:solidFill>
                  <a:srgbClr val="034EA2"/>
                </a:solidFill>
              </a:rPr>
              <a:t>ClassName::new</a:t>
            </a:r>
          </a:p>
        </p:txBody>
      </p:sp>
      <p:sp>
        <p:nvSpPr>
          <p:cNvPr id="3" name="标题 2"/>
          <p:cNvSpPr>
            <a:spLocks noGrp="1"/>
          </p:cNvSpPr>
          <p:nvPr>
            <p:ph type="title"/>
          </p:nvPr>
        </p:nvSpPr>
        <p:spPr/>
        <p:txBody>
          <a:bodyPr/>
          <a:lstStyle/>
          <a:p>
            <a:r>
              <a:rPr lang="en-US" altLang="zh-CN">
                <a:sym typeface="+mn-ea"/>
              </a:rPr>
              <a:t>2.7.1 JDK8</a:t>
            </a:r>
            <a:r>
              <a:rPr lang="zh-CN" altLang="en-US">
                <a:sym typeface="+mn-ea"/>
              </a:rPr>
              <a:t>的一些新特性</a:t>
            </a:r>
            <a:r>
              <a:rPr lang="en-US" altLang="zh-CN">
                <a:sym typeface="+mn-ea"/>
              </a:rPr>
              <a:t> </a:t>
            </a:r>
            <a:r>
              <a:rPr lang="en-US" altLang="zh-CN" sz="2400">
                <a:sym typeface="+mn-ea"/>
              </a:rPr>
              <a:t>5/8</a:t>
            </a:r>
          </a:p>
        </p:txBody>
      </p:sp>
      <p:sp>
        <p:nvSpPr>
          <p:cNvPr id="4" name="日期占位符 3"/>
          <p:cNvSpPr>
            <a:spLocks noGrp="1"/>
          </p:cNvSpPr>
          <p:nvPr>
            <p:ph type="dt" sz="half" idx="10"/>
          </p:nvPr>
        </p:nvSpPr>
        <p:spPr/>
        <p:txBody>
          <a:bodyPr/>
          <a:lstStyle/>
          <a:p>
            <a:fld id="{8BEB6EB5-CC0D-C94C-91B9-9EA1B45E848E}" type="datetime1">
              <a:rPr kumimoji="1" lang="zh-CN" altLang="en-US" smtClean="0"/>
              <a:t>2024/10/16</a:t>
            </a:fld>
            <a:endParaRPr kumimoji="1" lang="zh-CN" altLang="en-US" sz="900"/>
          </a:p>
        </p:txBody>
      </p:sp>
      <p:sp>
        <p:nvSpPr>
          <p:cNvPr id="5" name="页脚占位符 4"/>
          <p:cNvSpPr>
            <a:spLocks noGrp="1"/>
          </p:cNvSpPr>
          <p:nvPr>
            <p:ph type="ftr" sz="quarter" idx="11"/>
          </p:nvPr>
        </p:nvSpPr>
        <p:spPr/>
        <p:txBody>
          <a:bodyPr/>
          <a:lstStyle/>
          <a:p>
            <a:r>
              <a:rPr kumimoji="1" lang="zh-CN" altLang="en-US" dirty="0"/>
              <a:t>西北工业大学软件学院</a:t>
            </a:r>
            <a:endParaRPr kumimoji="1" lang="zh-CN" altLang="en-US" sz="900" dirty="0"/>
          </a:p>
        </p:txBody>
      </p:sp>
      <p:sp>
        <p:nvSpPr>
          <p:cNvPr id="6" name="灯片编号占位符 5"/>
          <p:cNvSpPr>
            <a:spLocks noGrp="1"/>
          </p:cNvSpPr>
          <p:nvPr>
            <p:ph type="sldNum" sz="quarter" idx="12"/>
          </p:nvPr>
        </p:nvSpPr>
        <p:spPr/>
        <p:txBody>
          <a:bodyPr/>
          <a:lstStyle/>
          <a:p>
            <a:fld id="{5A1A6423-77BD-D842-A714-25250E903C41}" type="slidenum">
              <a:rPr kumimoji="1" lang="zh-CN" altLang="en-US" smtClean="0"/>
              <a:t>208</a:t>
            </a:fld>
            <a:endParaRPr kumimoji="1" lang="zh-CN" altLang="en-US" sz="900"/>
          </a:p>
        </p:txBody>
      </p:sp>
    </p:spTree>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a:lnSpc>
                <a:spcPct val="110000"/>
              </a:lnSpc>
            </a:pPr>
            <a:r>
              <a:rPr lang="zh-CN" altLang="en-US" sz="2800">
                <a:solidFill>
                  <a:srgbClr val="034EA2"/>
                </a:solidFill>
                <a:sym typeface="+mn-ea"/>
              </a:rPr>
              <a:t>方法引用</a:t>
            </a:r>
          </a:p>
        </p:txBody>
      </p:sp>
      <p:sp>
        <p:nvSpPr>
          <p:cNvPr id="3" name="标题 2"/>
          <p:cNvSpPr>
            <a:spLocks noGrp="1"/>
          </p:cNvSpPr>
          <p:nvPr>
            <p:ph type="title"/>
          </p:nvPr>
        </p:nvSpPr>
        <p:spPr/>
        <p:txBody>
          <a:bodyPr/>
          <a:lstStyle/>
          <a:p>
            <a:r>
              <a:rPr lang="en-US" altLang="zh-CN">
                <a:sym typeface="+mn-ea"/>
              </a:rPr>
              <a:t>2.7.1 JDK8</a:t>
            </a:r>
            <a:r>
              <a:rPr lang="zh-CN" altLang="en-US">
                <a:sym typeface="+mn-ea"/>
              </a:rPr>
              <a:t>的一些新特性</a:t>
            </a:r>
            <a:r>
              <a:rPr lang="en-US" altLang="zh-CN">
                <a:sym typeface="+mn-ea"/>
              </a:rPr>
              <a:t> </a:t>
            </a:r>
            <a:r>
              <a:rPr lang="en-US" altLang="zh-CN" sz="2400">
                <a:sym typeface="+mn-ea"/>
              </a:rPr>
              <a:t>6/8</a:t>
            </a:r>
          </a:p>
        </p:txBody>
      </p:sp>
      <p:sp>
        <p:nvSpPr>
          <p:cNvPr id="4" name="日期占位符 3"/>
          <p:cNvSpPr>
            <a:spLocks noGrp="1"/>
          </p:cNvSpPr>
          <p:nvPr>
            <p:ph type="dt" sz="half" idx="10"/>
          </p:nvPr>
        </p:nvSpPr>
        <p:spPr/>
        <p:txBody>
          <a:bodyPr/>
          <a:lstStyle/>
          <a:p>
            <a:fld id="{8BEB6EB5-CC0D-C94C-91B9-9EA1B45E848E}" type="datetime1">
              <a:rPr kumimoji="1" lang="zh-CN" altLang="en-US" smtClean="0"/>
              <a:t>2024/10/16</a:t>
            </a:fld>
            <a:endParaRPr kumimoji="1" lang="zh-CN" altLang="en-US" sz="900"/>
          </a:p>
        </p:txBody>
      </p:sp>
      <p:sp>
        <p:nvSpPr>
          <p:cNvPr id="5" name="页脚占位符 4"/>
          <p:cNvSpPr>
            <a:spLocks noGrp="1"/>
          </p:cNvSpPr>
          <p:nvPr>
            <p:ph type="ftr" sz="quarter" idx="11"/>
          </p:nvPr>
        </p:nvSpPr>
        <p:spPr/>
        <p:txBody>
          <a:bodyPr/>
          <a:lstStyle/>
          <a:p>
            <a:r>
              <a:rPr kumimoji="1" lang="zh-CN" altLang="en-US" dirty="0"/>
              <a:t>西北工业大学软件学院</a:t>
            </a:r>
            <a:endParaRPr kumimoji="1" lang="zh-CN" altLang="en-US" sz="900" dirty="0"/>
          </a:p>
        </p:txBody>
      </p:sp>
      <p:sp>
        <p:nvSpPr>
          <p:cNvPr id="6" name="灯片编号占位符 5"/>
          <p:cNvSpPr>
            <a:spLocks noGrp="1"/>
          </p:cNvSpPr>
          <p:nvPr>
            <p:ph type="sldNum" sz="quarter" idx="12"/>
          </p:nvPr>
        </p:nvSpPr>
        <p:spPr/>
        <p:txBody>
          <a:bodyPr/>
          <a:lstStyle/>
          <a:p>
            <a:fld id="{5A1A6423-77BD-D842-A714-25250E903C41}" type="slidenum">
              <a:rPr kumimoji="1" lang="zh-CN" altLang="en-US" smtClean="0"/>
              <a:t>209</a:t>
            </a:fld>
            <a:endParaRPr kumimoji="1" lang="zh-CN" altLang="en-US" sz="900"/>
          </a:p>
        </p:txBody>
      </p:sp>
      <p:pic>
        <p:nvPicPr>
          <p:cNvPr id="9" name="图片 8"/>
          <p:cNvPicPr>
            <a:picLocks noChangeAspect="1"/>
          </p:cNvPicPr>
          <p:nvPr>
            <p:custDataLst>
              <p:tags r:id="rId1"/>
            </p:custDataLst>
          </p:nvPr>
        </p:nvPicPr>
        <p:blipFill>
          <a:blip r:embed="rId3"/>
          <a:stretch>
            <a:fillRect/>
          </a:stretch>
        </p:blipFill>
        <p:spPr>
          <a:xfrm>
            <a:off x="325755" y="1874520"/>
            <a:ext cx="8493125" cy="419481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marL="0" indent="0" algn="l">
              <a:lnSpc>
                <a:spcPct val="100000"/>
              </a:lnSpc>
              <a:buSzTx/>
              <a:buNone/>
            </a:pPr>
            <a:r>
              <a:rPr lang="en-US" altLang="zh-CN" sz="2800" dirty="0">
                <a:solidFill>
                  <a:srgbClr val="034EA2"/>
                </a:solidFill>
                <a:effectLst/>
                <a:sym typeface="+mn-ea"/>
              </a:rPr>
              <a:t>Java基本数据类型</a:t>
            </a:r>
          </a:p>
        </p:txBody>
      </p:sp>
      <p:sp>
        <p:nvSpPr>
          <p:cNvPr id="3" name="标题 2"/>
          <p:cNvSpPr>
            <a:spLocks noGrp="1"/>
          </p:cNvSpPr>
          <p:nvPr>
            <p:ph type="title"/>
          </p:nvPr>
        </p:nvSpPr>
        <p:spPr/>
        <p:txBody>
          <a:bodyPr/>
          <a:lstStyle/>
          <a:p>
            <a:r>
              <a:rPr lang="en-US" altLang="zh-CN">
                <a:sym typeface="+mn-ea"/>
              </a:rPr>
              <a:t>2.1.2 Java Class </a:t>
            </a:r>
            <a:r>
              <a:rPr lang="en-US" altLang="zh-CN" sz="2400">
                <a:sym typeface="+mn-ea"/>
              </a:rPr>
              <a:t>5/16</a:t>
            </a:r>
          </a:p>
        </p:txBody>
      </p:sp>
      <p:sp>
        <p:nvSpPr>
          <p:cNvPr id="4" name="日期占位符 3"/>
          <p:cNvSpPr>
            <a:spLocks noGrp="1"/>
          </p:cNvSpPr>
          <p:nvPr>
            <p:ph type="dt" sz="half" idx="10"/>
          </p:nvPr>
        </p:nvSpPr>
        <p:spPr/>
        <p:txBody>
          <a:bodyPr/>
          <a:lstStyle/>
          <a:p>
            <a:fld id="{8BEB6EB5-CC0D-C94C-91B9-9EA1B45E848E}" type="datetime1">
              <a:rPr kumimoji="1" lang="zh-CN" altLang="en-US" smtClean="0"/>
              <a:t>2024/10/16</a:t>
            </a:fld>
            <a:endParaRPr kumimoji="1" lang="zh-CN" altLang="en-US" sz="900"/>
          </a:p>
        </p:txBody>
      </p:sp>
      <p:sp>
        <p:nvSpPr>
          <p:cNvPr id="5" name="页脚占位符 4"/>
          <p:cNvSpPr>
            <a:spLocks noGrp="1"/>
          </p:cNvSpPr>
          <p:nvPr>
            <p:ph type="ftr" sz="quarter" idx="11"/>
          </p:nvPr>
        </p:nvSpPr>
        <p:spPr/>
        <p:txBody>
          <a:bodyPr/>
          <a:lstStyle/>
          <a:p>
            <a:r>
              <a:rPr kumimoji="1" lang="zh-CN" altLang="en-US" dirty="0"/>
              <a:t>西北工业大学软件学院</a:t>
            </a:r>
            <a:endParaRPr kumimoji="1" lang="zh-CN" altLang="en-US" sz="900" dirty="0"/>
          </a:p>
        </p:txBody>
      </p:sp>
      <p:sp>
        <p:nvSpPr>
          <p:cNvPr id="6" name="灯片编号占位符 5"/>
          <p:cNvSpPr>
            <a:spLocks noGrp="1"/>
          </p:cNvSpPr>
          <p:nvPr>
            <p:ph type="sldNum" sz="quarter" idx="12"/>
          </p:nvPr>
        </p:nvSpPr>
        <p:spPr/>
        <p:txBody>
          <a:bodyPr/>
          <a:lstStyle/>
          <a:p>
            <a:fld id="{5A1A6423-77BD-D842-A714-25250E903C41}" type="slidenum">
              <a:rPr kumimoji="1" lang="zh-CN" altLang="en-US" smtClean="0"/>
              <a:t>21</a:t>
            </a:fld>
            <a:endParaRPr kumimoji="1" lang="zh-CN" altLang="en-US" sz="900"/>
          </a:p>
        </p:txBody>
      </p:sp>
      <p:graphicFrame>
        <p:nvGraphicFramePr>
          <p:cNvPr id="7" name="表格 6"/>
          <p:cNvGraphicFramePr/>
          <p:nvPr>
            <p:custDataLst>
              <p:tags r:id="rId1"/>
            </p:custDataLst>
          </p:nvPr>
        </p:nvGraphicFramePr>
        <p:xfrm>
          <a:off x="304165" y="1797050"/>
          <a:ext cx="8573135" cy="4505325"/>
        </p:xfrm>
        <a:graphic>
          <a:graphicData uri="http://schemas.openxmlformats.org/drawingml/2006/table">
            <a:tbl>
              <a:tblPr/>
              <a:tblGrid>
                <a:gridCol w="1006475">
                  <a:extLst>
                    <a:ext uri="{9D8B030D-6E8A-4147-A177-3AD203B41FA5}">
                      <a16:colId xmlns:a16="http://schemas.microsoft.com/office/drawing/2014/main" val="20000"/>
                    </a:ext>
                  </a:extLst>
                </a:gridCol>
                <a:gridCol w="760730">
                  <a:extLst>
                    <a:ext uri="{9D8B030D-6E8A-4147-A177-3AD203B41FA5}">
                      <a16:colId xmlns:a16="http://schemas.microsoft.com/office/drawing/2014/main" val="20001"/>
                    </a:ext>
                  </a:extLst>
                </a:gridCol>
                <a:gridCol w="2903855">
                  <a:extLst>
                    <a:ext uri="{9D8B030D-6E8A-4147-A177-3AD203B41FA5}">
                      <a16:colId xmlns:a16="http://schemas.microsoft.com/office/drawing/2014/main" val="20002"/>
                    </a:ext>
                  </a:extLst>
                </a:gridCol>
                <a:gridCol w="2654300">
                  <a:extLst>
                    <a:ext uri="{9D8B030D-6E8A-4147-A177-3AD203B41FA5}">
                      <a16:colId xmlns:a16="http://schemas.microsoft.com/office/drawing/2014/main" val="20003"/>
                    </a:ext>
                  </a:extLst>
                </a:gridCol>
                <a:gridCol w="1247775">
                  <a:extLst>
                    <a:ext uri="{9D8B030D-6E8A-4147-A177-3AD203B41FA5}">
                      <a16:colId xmlns:a16="http://schemas.microsoft.com/office/drawing/2014/main" val="20004"/>
                    </a:ext>
                  </a:extLst>
                </a:gridCol>
              </a:tblGrid>
              <a:tr h="347980">
                <a:tc>
                  <a:txBody>
                    <a:bodyPr/>
                    <a:lstStyle/>
                    <a:p>
                      <a:pPr indent="0" algn="ctr">
                        <a:buNone/>
                      </a:pPr>
                      <a:r>
                        <a:rPr lang="zh-CN" sz="1600" b="1">
                          <a:solidFill>
                            <a:srgbClr val="034EA2"/>
                          </a:solidFill>
                          <a:effectLst/>
                          <a:latin typeface="等线" panose="02010600030101010101" charset="-122"/>
                          <a:ea typeface="等线" panose="02010600030101010101" charset="-122"/>
                        </a:rPr>
                        <a:t>基本型别</a:t>
                      </a:r>
                      <a:endParaRPr lang="zh-CN" altLang="en-US" sz="1600" b="1">
                        <a:solidFill>
                          <a:srgbClr val="034EA2"/>
                        </a:solidFill>
                        <a:effectLst/>
                        <a:latin typeface="等线" panose="02010600030101010101" charset="-122"/>
                        <a:ea typeface="等线" panose="02010600030101010101"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lstStyle/>
                    <a:p>
                      <a:pPr indent="0" algn="ctr">
                        <a:buNone/>
                      </a:pPr>
                      <a:r>
                        <a:rPr lang="zh-CN" sz="1600" b="1">
                          <a:solidFill>
                            <a:srgbClr val="034EA2"/>
                          </a:solidFill>
                          <a:effectLst/>
                          <a:latin typeface="等线" panose="02010600030101010101" charset="-122"/>
                          <a:ea typeface="等线" panose="02010600030101010101" charset="-122"/>
                        </a:rPr>
                        <a:t>位数</a:t>
                      </a:r>
                      <a:endParaRPr lang="zh-CN" altLang="en-US" sz="1600" b="1">
                        <a:solidFill>
                          <a:srgbClr val="034EA2"/>
                        </a:solidFill>
                        <a:effectLst/>
                        <a:latin typeface="等线" panose="02010600030101010101" charset="-122"/>
                        <a:ea typeface="等线" panose="02010600030101010101"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lstStyle/>
                    <a:p>
                      <a:pPr indent="0" algn="ctr">
                        <a:buNone/>
                      </a:pPr>
                      <a:r>
                        <a:rPr lang="zh-CN" sz="1600" b="1">
                          <a:solidFill>
                            <a:srgbClr val="034EA2"/>
                          </a:solidFill>
                          <a:effectLst/>
                          <a:latin typeface="等线" panose="02010600030101010101" charset="-122"/>
                          <a:ea typeface="等线" panose="02010600030101010101" charset="-122"/>
                        </a:rPr>
                        <a:t>最小值</a:t>
                      </a:r>
                      <a:endParaRPr lang="zh-CN" altLang="en-US" sz="1600" b="1">
                        <a:solidFill>
                          <a:srgbClr val="034EA2"/>
                        </a:solidFill>
                        <a:effectLst/>
                        <a:latin typeface="等线" panose="02010600030101010101" charset="-122"/>
                        <a:ea typeface="等线" panose="02010600030101010101"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lstStyle/>
                    <a:p>
                      <a:pPr indent="0" algn="ctr">
                        <a:buNone/>
                      </a:pPr>
                      <a:r>
                        <a:rPr lang="zh-CN" sz="1600" b="1">
                          <a:solidFill>
                            <a:srgbClr val="034EA2"/>
                          </a:solidFill>
                          <a:effectLst/>
                          <a:latin typeface="等线" panose="02010600030101010101" charset="-122"/>
                          <a:ea typeface="等线" panose="02010600030101010101" charset="-122"/>
                        </a:rPr>
                        <a:t>最大值</a:t>
                      </a:r>
                      <a:endParaRPr lang="zh-CN" altLang="en-US" sz="1600" b="1">
                        <a:solidFill>
                          <a:srgbClr val="034EA2"/>
                        </a:solidFill>
                        <a:effectLst/>
                        <a:latin typeface="等线" panose="02010600030101010101" charset="-122"/>
                        <a:ea typeface="等线" panose="02010600030101010101"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lstStyle/>
                    <a:p>
                      <a:pPr indent="0" algn="ctr">
                        <a:buNone/>
                      </a:pPr>
                      <a:r>
                        <a:rPr lang="zh-CN" sz="1600" b="1">
                          <a:solidFill>
                            <a:srgbClr val="034EA2"/>
                          </a:solidFill>
                          <a:effectLst/>
                          <a:latin typeface="等线" panose="02010600030101010101" charset="-122"/>
                          <a:ea typeface="等线" panose="02010600030101010101" charset="-122"/>
                        </a:rPr>
                        <a:t>包装类</a:t>
                      </a:r>
                    </a:p>
                    <a:p>
                      <a:pPr indent="0" algn="ctr">
                        <a:buNone/>
                      </a:pPr>
                      <a:r>
                        <a:rPr lang="en-US" altLang="zh-CN" sz="1600" b="1">
                          <a:solidFill>
                            <a:srgbClr val="034EA2"/>
                          </a:solidFill>
                          <a:effectLst/>
                          <a:latin typeface="等线" panose="02010600030101010101" charset="-122"/>
                          <a:ea typeface="等线" panose="02010600030101010101" charset="-122"/>
                        </a:rPr>
                        <a:t>java.lang.</a:t>
                      </a: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0"/>
                  </a:ext>
                </a:extLst>
              </a:tr>
              <a:tr h="454660">
                <a:tc>
                  <a:txBody>
                    <a:bodyPr/>
                    <a:lstStyle/>
                    <a:p>
                      <a:pPr indent="0" algn="ctr">
                        <a:buNone/>
                      </a:pPr>
                      <a:r>
                        <a:rPr lang="en-US" sz="1600" b="1">
                          <a:solidFill>
                            <a:srgbClr val="222222"/>
                          </a:solidFill>
                          <a:latin typeface="等线" panose="02010600030101010101" charset="-122"/>
                          <a:ea typeface="等线" panose="02010600030101010101" charset="-122"/>
                        </a:rPr>
                        <a:t>boolean</a:t>
                      </a:r>
                      <a:endParaRPr lang="en-US" altLang="en-US" sz="1600" b="1">
                        <a:solidFill>
                          <a:srgbClr val="222222"/>
                        </a:solidFill>
                        <a:latin typeface="等线" panose="02010600030101010101" charset="-122"/>
                        <a:ea typeface="等线" panose="02010600030101010101"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DDEBF7"/>
                    </a:solidFill>
                  </a:tcPr>
                </a:tc>
                <a:tc>
                  <a:txBody>
                    <a:bodyPr/>
                    <a:lstStyle/>
                    <a:p>
                      <a:pPr indent="0" algn="ctr">
                        <a:buNone/>
                      </a:pPr>
                      <a:r>
                        <a:rPr lang="zh-CN" sz="1600" b="1">
                          <a:solidFill>
                            <a:srgbClr val="222222"/>
                          </a:solidFill>
                          <a:latin typeface="等线" panose="02010600030101010101" charset="-122"/>
                          <a:ea typeface="等线" panose="02010600030101010101" charset="-122"/>
                        </a:rPr>
                        <a:t>无</a:t>
                      </a:r>
                      <a:endParaRPr lang="zh-CN" altLang="en-US" sz="1600" b="1">
                        <a:solidFill>
                          <a:srgbClr val="222222"/>
                        </a:solidFill>
                        <a:latin typeface="等线" panose="02010600030101010101" charset="-122"/>
                        <a:ea typeface="等线" panose="02010600030101010101"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DDEBF7"/>
                    </a:solidFill>
                  </a:tcPr>
                </a:tc>
                <a:tc gridSpan="2">
                  <a:txBody>
                    <a:bodyPr/>
                    <a:lstStyle/>
                    <a:p>
                      <a:pPr indent="0" algn="ctr">
                        <a:buNone/>
                      </a:pPr>
                      <a:r>
                        <a:rPr lang="en-US" altLang="zh-CN" sz="1600" b="1">
                          <a:solidFill>
                            <a:srgbClr val="222222"/>
                          </a:solidFill>
                          <a:latin typeface="等线" panose="02010600030101010101" charset="-122"/>
                          <a:ea typeface="等线" panose="02010600030101010101" charset="-122"/>
                        </a:rPr>
                        <a:t>true/false</a:t>
                      </a: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DDEBF7"/>
                    </a:solidFill>
                  </a:tcPr>
                </a:tc>
                <a:tc hMerge="1">
                  <a:txBody>
                    <a:bodyPr/>
                    <a:lstStyle/>
                    <a:p>
                      <a:endParaRPr lang="zh-CN"/>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DDEBF7"/>
                    </a:solidFill>
                  </a:tcPr>
                </a:tc>
                <a:tc>
                  <a:txBody>
                    <a:bodyPr/>
                    <a:lstStyle/>
                    <a:p>
                      <a:pPr indent="0" algn="ctr">
                        <a:buNone/>
                      </a:pPr>
                      <a:r>
                        <a:rPr lang="en-US" sz="1600" b="1">
                          <a:solidFill>
                            <a:srgbClr val="222222"/>
                          </a:solidFill>
                          <a:latin typeface="等线" panose="02010600030101010101" charset="-122"/>
                          <a:ea typeface="等线" panose="02010600030101010101" charset="-122"/>
                        </a:rPr>
                        <a:t>Boolean</a:t>
                      </a:r>
                      <a:endParaRPr lang="en-US" altLang="en-US" sz="1600" b="1">
                        <a:solidFill>
                          <a:srgbClr val="222222"/>
                        </a:solidFill>
                        <a:latin typeface="等线" panose="02010600030101010101" charset="-122"/>
                        <a:ea typeface="等线" panose="02010600030101010101"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DDEBF7"/>
                    </a:solidFill>
                  </a:tcPr>
                </a:tc>
                <a:extLst>
                  <a:ext uri="{0D108BD9-81ED-4DB2-BD59-A6C34878D82A}">
                    <a16:rowId xmlns:a16="http://schemas.microsoft.com/office/drawing/2014/main" val="10001"/>
                  </a:ext>
                </a:extLst>
              </a:tr>
              <a:tr h="454025">
                <a:tc>
                  <a:txBody>
                    <a:bodyPr/>
                    <a:lstStyle/>
                    <a:p>
                      <a:pPr indent="0" algn="ctr">
                        <a:buNone/>
                      </a:pPr>
                      <a:r>
                        <a:rPr lang="en-US" sz="1600" b="1">
                          <a:solidFill>
                            <a:srgbClr val="222222"/>
                          </a:solidFill>
                          <a:latin typeface="等线" panose="02010600030101010101" charset="-122"/>
                          <a:ea typeface="等线" panose="02010600030101010101" charset="-122"/>
                        </a:rPr>
                        <a:t>char</a:t>
                      </a:r>
                      <a:endParaRPr lang="en-US" altLang="en-US" sz="1600" b="1">
                        <a:solidFill>
                          <a:srgbClr val="222222"/>
                        </a:solidFill>
                        <a:latin typeface="等线" panose="02010600030101010101" charset="-122"/>
                        <a:ea typeface="等线" panose="02010600030101010101"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lstStyle/>
                    <a:p>
                      <a:pPr indent="0" algn="ctr">
                        <a:buNone/>
                      </a:pPr>
                      <a:r>
                        <a:rPr lang="en-US" sz="1600" b="1">
                          <a:solidFill>
                            <a:srgbClr val="222222"/>
                          </a:solidFill>
                          <a:latin typeface="等线" panose="02010600030101010101" charset="-122"/>
                          <a:ea typeface="等线" panose="02010600030101010101" charset="-122"/>
                        </a:rPr>
                        <a:t>16-bit</a:t>
                      </a:r>
                      <a:endParaRPr lang="en-US" altLang="en-US" sz="1600" b="1">
                        <a:solidFill>
                          <a:srgbClr val="222222"/>
                        </a:solidFill>
                        <a:latin typeface="等线" panose="02010600030101010101" charset="-122"/>
                        <a:ea typeface="等线" panose="02010600030101010101"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lstStyle/>
                    <a:p>
                      <a:pPr indent="0" algn="ctr">
                        <a:buNone/>
                      </a:pPr>
                      <a:r>
                        <a:rPr lang="en-US" sz="1600" b="1">
                          <a:solidFill>
                            <a:srgbClr val="222222"/>
                          </a:solidFill>
                          <a:latin typeface="等线" panose="02010600030101010101" charset="-122"/>
                          <a:ea typeface="等线" panose="02010600030101010101" charset="-122"/>
                        </a:rPr>
                        <a:t>0(Unicode)</a:t>
                      </a:r>
                      <a:endParaRPr lang="en-US" altLang="en-US" sz="1600" b="1">
                        <a:solidFill>
                          <a:srgbClr val="222222"/>
                        </a:solidFill>
                        <a:latin typeface="等线" panose="02010600030101010101" charset="-122"/>
                        <a:ea typeface="等线" panose="02010600030101010101"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lstStyle/>
                    <a:p>
                      <a:pPr indent="0" algn="ctr">
                        <a:buNone/>
                      </a:pPr>
                      <a:r>
                        <a:rPr lang="en-US" sz="1600" b="1">
                          <a:solidFill>
                            <a:srgbClr val="222222"/>
                          </a:solidFill>
                          <a:latin typeface="等线" panose="02010600030101010101" charset="-122"/>
                          <a:ea typeface="等线" panose="02010600030101010101" charset="-122"/>
                        </a:rPr>
                        <a:t>65535(Unicode 2^16-1)</a:t>
                      </a:r>
                      <a:endParaRPr lang="en-US" altLang="en-US" sz="1600" b="1">
                        <a:solidFill>
                          <a:srgbClr val="222222"/>
                        </a:solidFill>
                        <a:latin typeface="等线" panose="02010600030101010101" charset="-122"/>
                        <a:ea typeface="等线" panose="02010600030101010101"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lstStyle/>
                    <a:p>
                      <a:pPr indent="0" algn="ctr">
                        <a:buNone/>
                      </a:pPr>
                      <a:r>
                        <a:rPr lang="en-US" sz="1600" b="1">
                          <a:solidFill>
                            <a:srgbClr val="222222"/>
                          </a:solidFill>
                          <a:latin typeface="等线" panose="02010600030101010101" charset="-122"/>
                          <a:ea typeface="等线" panose="02010600030101010101" charset="-122"/>
                        </a:rPr>
                        <a:t>Character</a:t>
                      </a:r>
                      <a:endParaRPr lang="en-US" altLang="en-US" sz="1600" b="1">
                        <a:solidFill>
                          <a:srgbClr val="222222"/>
                        </a:solidFill>
                        <a:latin typeface="等线" panose="02010600030101010101" charset="-122"/>
                        <a:ea typeface="等线" panose="02010600030101010101"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2"/>
                  </a:ext>
                </a:extLst>
              </a:tr>
              <a:tr h="454660">
                <a:tc>
                  <a:txBody>
                    <a:bodyPr/>
                    <a:lstStyle/>
                    <a:p>
                      <a:pPr indent="0" algn="ctr">
                        <a:buNone/>
                      </a:pPr>
                      <a:r>
                        <a:rPr lang="en-US" sz="1600" b="1">
                          <a:solidFill>
                            <a:srgbClr val="222222"/>
                          </a:solidFill>
                          <a:latin typeface="等线" panose="02010600030101010101" charset="-122"/>
                          <a:ea typeface="等线" panose="02010600030101010101" charset="-122"/>
                        </a:rPr>
                        <a:t>byte</a:t>
                      </a:r>
                      <a:endParaRPr lang="en-US" altLang="en-US" sz="1600" b="1">
                        <a:solidFill>
                          <a:srgbClr val="222222"/>
                        </a:solidFill>
                        <a:latin typeface="等线" panose="02010600030101010101" charset="-122"/>
                        <a:ea typeface="等线" panose="02010600030101010101"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DDEBF7"/>
                    </a:solidFill>
                  </a:tcPr>
                </a:tc>
                <a:tc>
                  <a:txBody>
                    <a:bodyPr/>
                    <a:lstStyle/>
                    <a:p>
                      <a:pPr indent="0" algn="ctr">
                        <a:buNone/>
                      </a:pPr>
                      <a:r>
                        <a:rPr lang="en-US" sz="1600" b="1">
                          <a:solidFill>
                            <a:srgbClr val="222222"/>
                          </a:solidFill>
                          <a:latin typeface="等线" panose="02010600030101010101" charset="-122"/>
                          <a:ea typeface="等线" panose="02010600030101010101" charset="-122"/>
                        </a:rPr>
                        <a:t>8-bit</a:t>
                      </a:r>
                      <a:endParaRPr lang="en-US" altLang="en-US" sz="1600" b="1">
                        <a:solidFill>
                          <a:srgbClr val="222222"/>
                        </a:solidFill>
                        <a:latin typeface="等线" panose="02010600030101010101" charset="-122"/>
                        <a:ea typeface="等线" panose="02010600030101010101"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DDEBF7"/>
                    </a:solidFill>
                  </a:tcPr>
                </a:tc>
                <a:tc>
                  <a:txBody>
                    <a:bodyPr/>
                    <a:lstStyle/>
                    <a:p>
                      <a:pPr indent="0" algn="ctr">
                        <a:buNone/>
                      </a:pPr>
                      <a:r>
                        <a:rPr lang="en-US" sz="1600" b="1">
                          <a:solidFill>
                            <a:srgbClr val="222222"/>
                          </a:solidFill>
                          <a:latin typeface="等线" panose="02010600030101010101" charset="-122"/>
                          <a:ea typeface="等线" panose="02010600030101010101" charset="-122"/>
                        </a:rPr>
                        <a:t>-128</a:t>
                      </a:r>
                      <a:endParaRPr lang="en-US" altLang="en-US" sz="1600" b="1">
                        <a:solidFill>
                          <a:srgbClr val="222222"/>
                        </a:solidFill>
                        <a:latin typeface="等线" panose="02010600030101010101" charset="-122"/>
                        <a:ea typeface="等线" panose="02010600030101010101"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DDEBF7"/>
                    </a:solidFill>
                  </a:tcPr>
                </a:tc>
                <a:tc>
                  <a:txBody>
                    <a:bodyPr/>
                    <a:lstStyle/>
                    <a:p>
                      <a:pPr indent="0" algn="ctr">
                        <a:buNone/>
                      </a:pPr>
                      <a:r>
                        <a:rPr lang="en-US" sz="1600" b="1">
                          <a:solidFill>
                            <a:srgbClr val="222222"/>
                          </a:solidFill>
                          <a:latin typeface="等线" panose="02010600030101010101" charset="-122"/>
                          <a:ea typeface="等线" panose="02010600030101010101" charset="-122"/>
                        </a:rPr>
                        <a:t>127</a:t>
                      </a:r>
                      <a:endParaRPr lang="en-US" altLang="en-US" sz="1600" b="1">
                        <a:solidFill>
                          <a:srgbClr val="222222"/>
                        </a:solidFill>
                        <a:latin typeface="等线" panose="02010600030101010101" charset="-122"/>
                        <a:ea typeface="等线" panose="02010600030101010101"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DDEBF7"/>
                    </a:solidFill>
                  </a:tcPr>
                </a:tc>
                <a:tc>
                  <a:txBody>
                    <a:bodyPr/>
                    <a:lstStyle/>
                    <a:p>
                      <a:pPr indent="0" algn="ctr">
                        <a:buNone/>
                      </a:pPr>
                      <a:r>
                        <a:rPr lang="en-US" sz="1600" b="1">
                          <a:solidFill>
                            <a:srgbClr val="222222"/>
                          </a:solidFill>
                          <a:latin typeface="等线" panose="02010600030101010101" charset="-122"/>
                          <a:ea typeface="等线" panose="02010600030101010101" charset="-122"/>
                        </a:rPr>
                        <a:t>Byte</a:t>
                      </a:r>
                      <a:endParaRPr lang="en-US" altLang="en-US" sz="1600" b="1">
                        <a:solidFill>
                          <a:srgbClr val="222222"/>
                        </a:solidFill>
                        <a:latin typeface="等线" panose="02010600030101010101" charset="-122"/>
                        <a:ea typeface="等线" panose="02010600030101010101"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DDEBF7"/>
                    </a:solidFill>
                  </a:tcPr>
                </a:tc>
                <a:extLst>
                  <a:ext uri="{0D108BD9-81ED-4DB2-BD59-A6C34878D82A}">
                    <a16:rowId xmlns:a16="http://schemas.microsoft.com/office/drawing/2014/main" val="10003"/>
                  </a:ext>
                </a:extLst>
              </a:tr>
              <a:tr h="454660">
                <a:tc>
                  <a:txBody>
                    <a:bodyPr/>
                    <a:lstStyle/>
                    <a:p>
                      <a:pPr indent="0" algn="ctr">
                        <a:buNone/>
                      </a:pPr>
                      <a:r>
                        <a:rPr lang="en-US" sz="1600" b="1">
                          <a:solidFill>
                            <a:srgbClr val="222222"/>
                          </a:solidFill>
                          <a:latin typeface="等线" panose="02010600030101010101" charset="-122"/>
                          <a:ea typeface="等线" panose="02010600030101010101" charset="-122"/>
                        </a:rPr>
                        <a:t>short</a:t>
                      </a:r>
                      <a:endParaRPr lang="en-US" altLang="en-US" sz="1600" b="1">
                        <a:solidFill>
                          <a:srgbClr val="222222"/>
                        </a:solidFill>
                        <a:latin typeface="等线" panose="02010600030101010101" charset="-122"/>
                        <a:ea typeface="等线" panose="02010600030101010101"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lstStyle/>
                    <a:p>
                      <a:pPr indent="0" algn="ctr">
                        <a:buNone/>
                      </a:pPr>
                      <a:r>
                        <a:rPr lang="en-US" sz="1600" b="1">
                          <a:solidFill>
                            <a:srgbClr val="222222"/>
                          </a:solidFill>
                          <a:latin typeface="等线" panose="02010600030101010101" charset="-122"/>
                          <a:ea typeface="等线" panose="02010600030101010101" charset="-122"/>
                        </a:rPr>
                        <a:t>16-bit</a:t>
                      </a:r>
                      <a:endParaRPr lang="en-US" altLang="en-US" sz="1600" b="1">
                        <a:solidFill>
                          <a:srgbClr val="222222"/>
                        </a:solidFill>
                        <a:latin typeface="等线" panose="02010600030101010101" charset="-122"/>
                        <a:ea typeface="等线" panose="02010600030101010101"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lstStyle/>
                    <a:p>
                      <a:pPr indent="0" algn="ctr">
                        <a:buNone/>
                      </a:pPr>
                      <a:r>
                        <a:rPr lang="zh-CN" sz="1600" b="1">
                          <a:solidFill>
                            <a:srgbClr val="222222"/>
                          </a:solidFill>
                          <a:latin typeface="等线" panose="02010600030101010101" charset="-122"/>
                          <a:ea typeface="等线" panose="02010600030101010101" charset="-122"/>
                          <a:cs typeface="等线" panose="02010600030101010101" charset="-122"/>
                        </a:rPr>
                        <a:t>-32768（-2^15）</a:t>
                      </a:r>
                      <a:endParaRPr lang="zh-CN" altLang="en-US" sz="1600" b="1">
                        <a:solidFill>
                          <a:srgbClr val="222222"/>
                        </a:solidFill>
                        <a:latin typeface="等线" panose="02010600030101010101" charset="-122"/>
                        <a:ea typeface="等线" panose="02010600030101010101" charset="-122"/>
                        <a:cs typeface="等线" panose="02010600030101010101"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lstStyle/>
                    <a:p>
                      <a:pPr indent="0" algn="ctr">
                        <a:buNone/>
                      </a:pPr>
                      <a:r>
                        <a:rPr lang="zh-CN" sz="1600" b="1">
                          <a:solidFill>
                            <a:srgbClr val="222222"/>
                          </a:solidFill>
                          <a:latin typeface="等线" panose="02010600030101010101" charset="-122"/>
                          <a:ea typeface="等线" panose="02010600030101010101" charset="-122"/>
                          <a:cs typeface="等线" panose="02010600030101010101" charset="-122"/>
                        </a:rPr>
                        <a:t>32767 （+2^15-1）</a:t>
                      </a:r>
                      <a:endParaRPr lang="zh-CN" altLang="en-US" sz="1600" b="1">
                        <a:solidFill>
                          <a:srgbClr val="222222"/>
                        </a:solidFill>
                        <a:latin typeface="等线" panose="02010600030101010101" charset="-122"/>
                        <a:ea typeface="等线" panose="02010600030101010101" charset="-122"/>
                        <a:cs typeface="等线" panose="02010600030101010101"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lstStyle/>
                    <a:p>
                      <a:pPr indent="0" algn="ctr">
                        <a:buNone/>
                      </a:pPr>
                      <a:r>
                        <a:rPr lang="en-US" sz="1600" b="1">
                          <a:solidFill>
                            <a:srgbClr val="222222"/>
                          </a:solidFill>
                          <a:latin typeface="等线" panose="02010600030101010101" charset="-122"/>
                          <a:ea typeface="等线" panose="02010600030101010101" charset="-122"/>
                        </a:rPr>
                        <a:t>Short</a:t>
                      </a:r>
                      <a:endParaRPr lang="en-US" altLang="en-US" sz="1600" b="1">
                        <a:solidFill>
                          <a:srgbClr val="222222"/>
                        </a:solidFill>
                        <a:latin typeface="等线" panose="02010600030101010101" charset="-122"/>
                        <a:ea typeface="等线" panose="02010600030101010101"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4"/>
                  </a:ext>
                </a:extLst>
              </a:tr>
              <a:tr h="454660">
                <a:tc>
                  <a:txBody>
                    <a:bodyPr/>
                    <a:lstStyle/>
                    <a:p>
                      <a:pPr indent="0" algn="ctr">
                        <a:buNone/>
                      </a:pPr>
                      <a:r>
                        <a:rPr lang="en-US" sz="1600" b="1">
                          <a:solidFill>
                            <a:srgbClr val="222222"/>
                          </a:solidFill>
                          <a:latin typeface="等线" panose="02010600030101010101" charset="-122"/>
                          <a:ea typeface="等线" panose="02010600030101010101" charset="-122"/>
                        </a:rPr>
                        <a:t>int</a:t>
                      </a:r>
                      <a:endParaRPr lang="en-US" altLang="en-US" sz="1600" b="1">
                        <a:solidFill>
                          <a:srgbClr val="222222"/>
                        </a:solidFill>
                        <a:latin typeface="等线" panose="02010600030101010101" charset="-122"/>
                        <a:ea typeface="等线" panose="02010600030101010101"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DDEBF7"/>
                    </a:solidFill>
                  </a:tcPr>
                </a:tc>
                <a:tc>
                  <a:txBody>
                    <a:bodyPr/>
                    <a:lstStyle/>
                    <a:p>
                      <a:pPr indent="0" algn="ctr">
                        <a:buNone/>
                      </a:pPr>
                      <a:r>
                        <a:rPr lang="en-US" sz="1600" b="1">
                          <a:solidFill>
                            <a:srgbClr val="222222"/>
                          </a:solidFill>
                          <a:latin typeface="等线" panose="02010600030101010101" charset="-122"/>
                          <a:ea typeface="等线" panose="02010600030101010101" charset="-122"/>
                        </a:rPr>
                        <a:t>32-bit</a:t>
                      </a:r>
                      <a:endParaRPr lang="en-US" altLang="en-US" sz="1600" b="1">
                        <a:solidFill>
                          <a:srgbClr val="222222"/>
                        </a:solidFill>
                        <a:latin typeface="等线" panose="02010600030101010101" charset="-122"/>
                        <a:ea typeface="等线" panose="02010600030101010101"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DDEBF7"/>
                    </a:solidFill>
                  </a:tcPr>
                </a:tc>
                <a:tc>
                  <a:txBody>
                    <a:bodyPr/>
                    <a:lstStyle/>
                    <a:p>
                      <a:pPr indent="0" algn="ctr">
                        <a:buNone/>
                      </a:pPr>
                      <a:r>
                        <a:rPr lang="zh-CN" sz="1600" b="1">
                          <a:solidFill>
                            <a:srgbClr val="222222"/>
                          </a:solidFill>
                          <a:latin typeface="等线" panose="02010600030101010101" charset="-122"/>
                          <a:ea typeface="等线" panose="02010600030101010101" charset="-122"/>
                          <a:cs typeface="等线" panose="02010600030101010101" charset="-122"/>
                        </a:rPr>
                        <a:t>-2147483648（-2^31）</a:t>
                      </a:r>
                      <a:endParaRPr lang="zh-CN" altLang="en-US" sz="1600" b="1">
                        <a:solidFill>
                          <a:srgbClr val="222222"/>
                        </a:solidFill>
                        <a:latin typeface="等线" panose="02010600030101010101" charset="-122"/>
                        <a:ea typeface="等线" panose="02010600030101010101" charset="-122"/>
                        <a:cs typeface="等线" panose="02010600030101010101"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DDEBF7"/>
                    </a:solidFill>
                  </a:tcPr>
                </a:tc>
                <a:tc>
                  <a:txBody>
                    <a:bodyPr/>
                    <a:lstStyle/>
                    <a:p>
                      <a:pPr indent="0" algn="ctr">
                        <a:buNone/>
                      </a:pPr>
                      <a:r>
                        <a:rPr lang="zh-CN" sz="1600" b="1">
                          <a:solidFill>
                            <a:srgbClr val="222222"/>
                          </a:solidFill>
                          <a:latin typeface="等线" panose="02010600030101010101" charset="-122"/>
                          <a:ea typeface="等线" panose="02010600030101010101" charset="-122"/>
                          <a:cs typeface="等线" panose="02010600030101010101" charset="-122"/>
                        </a:rPr>
                        <a:t>2147483647 （+2^31-1）</a:t>
                      </a:r>
                      <a:endParaRPr lang="zh-CN" altLang="en-US" sz="1600" b="1">
                        <a:solidFill>
                          <a:srgbClr val="222222"/>
                        </a:solidFill>
                        <a:latin typeface="等线" panose="02010600030101010101" charset="-122"/>
                        <a:ea typeface="等线" panose="02010600030101010101" charset="-122"/>
                        <a:cs typeface="等线" panose="02010600030101010101"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DDEBF7"/>
                    </a:solidFill>
                  </a:tcPr>
                </a:tc>
                <a:tc>
                  <a:txBody>
                    <a:bodyPr/>
                    <a:lstStyle/>
                    <a:p>
                      <a:pPr indent="0" algn="ctr">
                        <a:buNone/>
                      </a:pPr>
                      <a:r>
                        <a:rPr lang="en-US" sz="1600" b="1">
                          <a:solidFill>
                            <a:srgbClr val="222222"/>
                          </a:solidFill>
                          <a:latin typeface="等线" panose="02010600030101010101" charset="-122"/>
                          <a:ea typeface="等线" panose="02010600030101010101" charset="-122"/>
                        </a:rPr>
                        <a:t>Integer</a:t>
                      </a:r>
                      <a:endParaRPr lang="en-US" altLang="en-US" sz="1600" b="1">
                        <a:solidFill>
                          <a:srgbClr val="222222"/>
                        </a:solidFill>
                        <a:latin typeface="等线" panose="02010600030101010101" charset="-122"/>
                        <a:ea typeface="等线" panose="02010600030101010101"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DDEBF7"/>
                    </a:solidFill>
                  </a:tcPr>
                </a:tc>
                <a:extLst>
                  <a:ext uri="{0D108BD9-81ED-4DB2-BD59-A6C34878D82A}">
                    <a16:rowId xmlns:a16="http://schemas.microsoft.com/office/drawing/2014/main" val="10005"/>
                  </a:ext>
                </a:extLst>
              </a:tr>
              <a:tr h="588010">
                <a:tc>
                  <a:txBody>
                    <a:bodyPr/>
                    <a:lstStyle/>
                    <a:p>
                      <a:pPr indent="0" algn="ctr">
                        <a:buNone/>
                      </a:pPr>
                      <a:r>
                        <a:rPr lang="en-US" sz="1600" b="1">
                          <a:solidFill>
                            <a:srgbClr val="222222"/>
                          </a:solidFill>
                          <a:latin typeface="等线" panose="02010600030101010101" charset="-122"/>
                          <a:ea typeface="等线" panose="02010600030101010101" charset="-122"/>
                        </a:rPr>
                        <a:t>long</a:t>
                      </a:r>
                      <a:endParaRPr lang="en-US" altLang="en-US" sz="1600" b="1">
                        <a:solidFill>
                          <a:srgbClr val="222222"/>
                        </a:solidFill>
                        <a:latin typeface="等线" panose="02010600030101010101" charset="-122"/>
                        <a:ea typeface="等线" panose="02010600030101010101"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lstStyle/>
                    <a:p>
                      <a:pPr indent="0" algn="ctr">
                        <a:buNone/>
                      </a:pPr>
                      <a:r>
                        <a:rPr lang="en-US" sz="1600" b="1">
                          <a:solidFill>
                            <a:srgbClr val="222222"/>
                          </a:solidFill>
                          <a:latin typeface="等线" panose="02010600030101010101" charset="-122"/>
                          <a:ea typeface="等线" panose="02010600030101010101" charset="-122"/>
                        </a:rPr>
                        <a:t>64-bit</a:t>
                      </a:r>
                      <a:endParaRPr lang="en-US" altLang="en-US" sz="1600" b="1">
                        <a:solidFill>
                          <a:srgbClr val="222222"/>
                        </a:solidFill>
                        <a:latin typeface="等线" panose="02010600030101010101" charset="-122"/>
                        <a:ea typeface="等线" panose="02010600030101010101"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lstStyle/>
                    <a:p>
                      <a:pPr indent="0" algn="ctr">
                        <a:buNone/>
                      </a:pPr>
                      <a:r>
                        <a:rPr lang="zh-CN" sz="1600" b="1">
                          <a:solidFill>
                            <a:srgbClr val="222222"/>
                          </a:solidFill>
                          <a:latin typeface="等线" panose="02010600030101010101" charset="-122"/>
                          <a:ea typeface="等线" panose="02010600030101010101" charset="-122"/>
                          <a:cs typeface="等线" panose="02010600030101010101" charset="-122"/>
                        </a:rPr>
                        <a:t>-9223372036854775808</a:t>
                      </a:r>
                    </a:p>
                    <a:p>
                      <a:pPr indent="0" algn="ctr">
                        <a:buNone/>
                      </a:pPr>
                      <a:r>
                        <a:rPr lang="zh-CN" sz="1600" b="1">
                          <a:solidFill>
                            <a:srgbClr val="222222"/>
                          </a:solidFill>
                          <a:latin typeface="等线" panose="02010600030101010101" charset="-122"/>
                          <a:ea typeface="等线" panose="02010600030101010101" charset="-122"/>
                          <a:cs typeface="等线" panose="02010600030101010101" charset="-122"/>
                        </a:rPr>
                        <a:t>（-2^63）</a:t>
                      </a:r>
                      <a:endParaRPr lang="zh-CN" altLang="en-US" sz="1600" b="1">
                        <a:solidFill>
                          <a:srgbClr val="222222"/>
                        </a:solidFill>
                        <a:latin typeface="等线" panose="02010600030101010101" charset="-122"/>
                        <a:ea typeface="等线" panose="02010600030101010101" charset="-122"/>
                        <a:cs typeface="等线" panose="02010600030101010101"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lstStyle/>
                    <a:p>
                      <a:pPr indent="0" algn="ctr">
                        <a:buNone/>
                      </a:pPr>
                      <a:r>
                        <a:rPr lang="zh-CN" sz="1600" b="1">
                          <a:solidFill>
                            <a:srgbClr val="222222"/>
                          </a:solidFill>
                          <a:latin typeface="等线" panose="02010600030101010101" charset="-122"/>
                          <a:ea typeface="等线" panose="02010600030101010101" charset="-122"/>
                          <a:cs typeface="等线" panose="02010600030101010101" charset="-122"/>
                        </a:rPr>
                        <a:t>9223372036854775807</a:t>
                      </a:r>
                    </a:p>
                    <a:p>
                      <a:pPr indent="0" algn="ctr">
                        <a:buNone/>
                      </a:pPr>
                      <a:r>
                        <a:rPr lang="zh-CN" sz="1600" b="1">
                          <a:solidFill>
                            <a:srgbClr val="222222"/>
                          </a:solidFill>
                          <a:latin typeface="等线" panose="02010600030101010101" charset="-122"/>
                          <a:ea typeface="等线" panose="02010600030101010101" charset="-122"/>
                          <a:cs typeface="等线" panose="02010600030101010101" charset="-122"/>
                        </a:rPr>
                        <a:t>（+2^63-1）</a:t>
                      </a:r>
                      <a:endParaRPr lang="zh-CN" altLang="en-US" sz="1600" b="1">
                        <a:solidFill>
                          <a:srgbClr val="222222"/>
                        </a:solidFill>
                        <a:latin typeface="等线" panose="02010600030101010101" charset="-122"/>
                        <a:ea typeface="等线" panose="02010600030101010101" charset="-122"/>
                        <a:cs typeface="等线" panose="02010600030101010101"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lstStyle/>
                    <a:p>
                      <a:pPr indent="0" algn="ctr">
                        <a:buNone/>
                      </a:pPr>
                      <a:r>
                        <a:rPr lang="en-US" sz="1600" b="1">
                          <a:solidFill>
                            <a:srgbClr val="222222"/>
                          </a:solidFill>
                          <a:latin typeface="等线" panose="02010600030101010101" charset="-122"/>
                          <a:ea typeface="等线" panose="02010600030101010101" charset="-122"/>
                        </a:rPr>
                        <a:t>Long</a:t>
                      </a:r>
                      <a:endParaRPr lang="en-US" altLang="en-US" sz="1600" b="1">
                        <a:solidFill>
                          <a:srgbClr val="222222"/>
                        </a:solidFill>
                        <a:latin typeface="等线" panose="02010600030101010101" charset="-122"/>
                        <a:ea typeface="等线" panose="02010600030101010101"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6"/>
                  </a:ext>
                </a:extLst>
              </a:tr>
              <a:tr h="549275">
                <a:tc>
                  <a:txBody>
                    <a:bodyPr/>
                    <a:lstStyle/>
                    <a:p>
                      <a:pPr indent="0" algn="ctr">
                        <a:buNone/>
                      </a:pPr>
                      <a:r>
                        <a:rPr lang="en-US" sz="1600" b="1">
                          <a:solidFill>
                            <a:srgbClr val="222222"/>
                          </a:solidFill>
                          <a:latin typeface="等线" panose="02010600030101010101" charset="-122"/>
                          <a:ea typeface="等线" panose="02010600030101010101" charset="-122"/>
                        </a:rPr>
                        <a:t>float</a:t>
                      </a:r>
                      <a:endParaRPr lang="en-US" altLang="en-US" sz="1600" b="1">
                        <a:solidFill>
                          <a:srgbClr val="222222"/>
                        </a:solidFill>
                        <a:latin typeface="等线" panose="02010600030101010101" charset="-122"/>
                        <a:ea typeface="等线" panose="02010600030101010101"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DDEBF7"/>
                    </a:solidFill>
                  </a:tcPr>
                </a:tc>
                <a:tc>
                  <a:txBody>
                    <a:bodyPr/>
                    <a:lstStyle/>
                    <a:p>
                      <a:pPr indent="0" algn="ctr">
                        <a:buNone/>
                      </a:pPr>
                      <a:r>
                        <a:rPr lang="en-US" sz="1600" b="1">
                          <a:solidFill>
                            <a:srgbClr val="222222"/>
                          </a:solidFill>
                          <a:latin typeface="等线" panose="02010600030101010101" charset="-122"/>
                          <a:ea typeface="等线" panose="02010600030101010101" charset="-122"/>
                        </a:rPr>
                        <a:t>32-bit</a:t>
                      </a:r>
                      <a:endParaRPr lang="en-US" altLang="en-US" sz="1600" b="1">
                        <a:solidFill>
                          <a:srgbClr val="222222"/>
                        </a:solidFill>
                        <a:latin typeface="等线" panose="02010600030101010101" charset="-122"/>
                        <a:ea typeface="等线" panose="02010600030101010101"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DDEBF7"/>
                    </a:solidFill>
                  </a:tcPr>
                </a:tc>
                <a:tc gridSpan="2">
                  <a:txBody>
                    <a:bodyPr/>
                    <a:lstStyle/>
                    <a:p>
                      <a:pPr indent="0" algn="ctr">
                        <a:buNone/>
                      </a:pPr>
                      <a:r>
                        <a:rPr lang="zh-CN" sz="1600" b="1">
                          <a:solidFill>
                            <a:srgbClr val="222222"/>
                          </a:solidFill>
                          <a:latin typeface="等线" panose="02010600030101010101" charset="-122"/>
                          <a:ea typeface="等线" panose="02010600030101010101" charset="-122"/>
                          <a:cs typeface="等线" panose="02010600030101010101" charset="-122"/>
                        </a:rPr>
                        <a:t>约[-3.4e+38</a:t>
                      </a:r>
                      <a:r>
                        <a:rPr lang="en-US" altLang="zh-CN" sz="1600" b="1">
                          <a:solidFill>
                            <a:srgbClr val="222222"/>
                          </a:solidFill>
                          <a:latin typeface="等线" panose="02010600030101010101" charset="-122"/>
                          <a:ea typeface="等线" panose="02010600030101010101" charset="-122"/>
                          <a:cs typeface="等线" panose="02010600030101010101" charset="-122"/>
                        </a:rPr>
                        <a:t>, </a:t>
                      </a:r>
                      <a:r>
                        <a:rPr lang="zh-CN" sz="1600" b="1">
                          <a:solidFill>
                            <a:srgbClr val="222222"/>
                          </a:solidFill>
                          <a:latin typeface="等线" panose="02010600030101010101" charset="-122"/>
                          <a:ea typeface="等线" panose="02010600030101010101" charset="-122"/>
                          <a:cs typeface="等线" panose="02010600030101010101" charset="-122"/>
                        </a:rPr>
                        <a:t>1.4e-45] ∪</a:t>
                      </a:r>
                      <a:r>
                        <a:rPr lang="en-US" altLang="zh-CN" sz="1600" b="1">
                          <a:solidFill>
                            <a:srgbClr val="222222"/>
                          </a:solidFill>
                          <a:latin typeface="等线" panose="02010600030101010101" charset="-122"/>
                          <a:ea typeface="等线" panose="02010600030101010101" charset="-122"/>
                          <a:cs typeface="等线" panose="02010600030101010101" charset="-122"/>
                        </a:rPr>
                        <a:t> </a:t>
                      </a:r>
                      <a:r>
                        <a:rPr lang="zh-CN" sz="1600" b="1">
                          <a:solidFill>
                            <a:srgbClr val="222222"/>
                          </a:solidFill>
                          <a:latin typeface="等线" panose="02010600030101010101" charset="-122"/>
                          <a:ea typeface="等线" panose="02010600030101010101" charset="-122"/>
                          <a:cs typeface="等线" panose="02010600030101010101" charset="-122"/>
                        </a:rPr>
                        <a:t>[1.4e-45</a:t>
                      </a:r>
                      <a:r>
                        <a:rPr lang="en-US" altLang="zh-CN" sz="1600" b="1">
                          <a:solidFill>
                            <a:srgbClr val="222222"/>
                          </a:solidFill>
                          <a:latin typeface="等线" panose="02010600030101010101" charset="-122"/>
                          <a:ea typeface="等线" panose="02010600030101010101" charset="-122"/>
                          <a:cs typeface="等线" panose="02010600030101010101" charset="-122"/>
                        </a:rPr>
                        <a:t>, </a:t>
                      </a:r>
                      <a:r>
                        <a:rPr lang="zh-CN" sz="1600" b="1">
                          <a:solidFill>
                            <a:srgbClr val="222222"/>
                          </a:solidFill>
                          <a:latin typeface="等线" panose="02010600030101010101" charset="-122"/>
                          <a:ea typeface="等线" panose="02010600030101010101" charset="-122"/>
                          <a:cs typeface="等线" panose="02010600030101010101" charset="-122"/>
                        </a:rPr>
                        <a:t>3.4e+38]</a:t>
                      </a:r>
                      <a:r>
                        <a:rPr lang="en-US" altLang="zh-CN" sz="1600" b="1">
                          <a:solidFill>
                            <a:srgbClr val="222222"/>
                          </a:solidFill>
                          <a:latin typeface="等线" panose="02010600030101010101" charset="-122"/>
                          <a:ea typeface="等线" panose="02010600030101010101" charset="-122"/>
                          <a:cs typeface="等线" panose="02010600030101010101" charset="-122"/>
                        </a:rPr>
                        <a:t> (</a:t>
                      </a:r>
                      <a:r>
                        <a:rPr lang="en-US" altLang="zh-CN" sz="1600" b="1">
                          <a:solidFill>
                            <a:srgbClr val="034EA2"/>
                          </a:solidFill>
                          <a:latin typeface="等线" panose="02010600030101010101" charset="-122"/>
                          <a:ea typeface="等线" panose="02010600030101010101" charset="-122"/>
                          <a:cs typeface="等线" panose="02010600030101010101" charset="-122"/>
                        </a:rPr>
                        <a:t>IEEE754</a:t>
                      </a:r>
                      <a:r>
                        <a:rPr lang="en-US" altLang="zh-CN" sz="1600" b="1">
                          <a:solidFill>
                            <a:srgbClr val="222222"/>
                          </a:solidFill>
                          <a:latin typeface="等线" panose="02010600030101010101" charset="-122"/>
                          <a:ea typeface="等线" panose="02010600030101010101" charset="-122"/>
                          <a:cs typeface="等线" panose="02010600030101010101" charset="-122"/>
                        </a:rPr>
                        <a:t>)</a:t>
                      </a: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DDEBF7"/>
                    </a:solidFill>
                  </a:tcPr>
                </a:tc>
                <a:tc hMerge="1">
                  <a:txBody>
                    <a:bodyPr/>
                    <a:lstStyle/>
                    <a:p>
                      <a:endParaRPr lang="zh-CN"/>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DDEBF7"/>
                    </a:solidFill>
                  </a:tcPr>
                </a:tc>
                <a:tc>
                  <a:txBody>
                    <a:bodyPr/>
                    <a:lstStyle/>
                    <a:p>
                      <a:pPr indent="0" algn="ctr">
                        <a:buNone/>
                      </a:pPr>
                      <a:r>
                        <a:rPr lang="en-US" sz="1600" b="1">
                          <a:solidFill>
                            <a:srgbClr val="222222"/>
                          </a:solidFill>
                          <a:latin typeface="等线" panose="02010600030101010101" charset="-122"/>
                          <a:ea typeface="等线" panose="02010600030101010101" charset="-122"/>
                        </a:rPr>
                        <a:t>Float</a:t>
                      </a:r>
                      <a:endParaRPr lang="en-US" altLang="en-US" sz="1600" b="1">
                        <a:solidFill>
                          <a:srgbClr val="222222"/>
                        </a:solidFill>
                        <a:latin typeface="等线" panose="02010600030101010101" charset="-122"/>
                        <a:ea typeface="等线" panose="02010600030101010101"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DDEBF7"/>
                    </a:solidFill>
                  </a:tcPr>
                </a:tc>
                <a:extLst>
                  <a:ext uri="{0D108BD9-81ED-4DB2-BD59-A6C34878D82A}">
                    <a16:rowId xmlns:a16="http://schemas.microsoft.com/office/drawing/2014/main" val="10007"/>
                  </a:ext>
                </a:extLst>
              </a:tr>
              <a:tr h="549275">
                <a:tc>
                  <a:txBody>
                    <a:bodyPr/>
                    <a:lstStyle/>
                    <a:p>
                      <a:pPr indent="0" algn="ctr">
                        <a:buNone/>
                      </a:pPr>
                      <a:r>
                        <a:rPr lang="en-US" sz="1600" b="1">
                          <a:solidFill>
                            <a:srgbClr val="222222"/>
                          </a:solidFill>
                          <a:latin typeface="等线" panose="02010600030101010101" charset="-122"/>
                          <a:ea typeface="等线" panose="02010600030101010101" charset="-122"/>
                        </a:rPr>
                        <a:t>double</a:t>
                      </a:r>
                      <a:endParaRPr lang="en-US" altLang="en-US" sz="1600" b="1">
                        <a:solidFill>
                          <a:srgbClr val="222222"/>
                        </a:solidFill>
                        <a:latin typeface="等线" panose="02010600030101010101" charset="-122"/>
                        <a:ea typeface="等线" panose="02010600030101010101"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lstStyle/>
                    <a:p>
                      <a:pPr indent="0" algn="ctr">
                        <a:buNone/>
                      </a:pPr>
                      <a:r>
                        <a:rPr lang="en-US" sz="1600" b="1">
                          <a:solidFill>
                            <a:srgbClr val="222222"/>
                          </a:solidFill>
                          <a:latin typeface="等线" panose="02010600030101010101" charset="-122"/>
                          <a:ea typeface="等线" panose="02010600030101010101" charset="-122"/>
                        </a:rPr>
                        <a:t>64-bit</a:t>
                      </a:r>
                      <a:endParaRPr lang="en-US" altLang="en-US" sz="1600" b="1">
                        <a:solidFill>
                          <a:srgbClr val="222222"/>
                        </a:solidFill>
                        <a:latin typeface="等线" panose="02010600030101010101" charset="-122"/>
                        <a:ea typeface="等线" panose="02010600030101010101"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gridSpan="2">
                  <a:txBody>
                    <a:bodyPr/>
                    <a:lstStyle/>
                    <a:p>
                      <a:pPr indent="0" algn="ctr">
                        <a:buNone/>
                      </a:pPr>
                      <a:r>
                        <a:rPr lang="zh-CN" sz="1600" b="1">
                          <a:solidFill>
                            <a:srgbClr val="222222"/>
                          </a:solidFill>
                          <a:latin typeface="等线" panose="02010600030101010101" charset="-122"/>
                          <a:ea typeface="等线" panose="02010600030101010101" charset="-122"/>
                          <a:cs typeface="等线" panose="02010600030101010101" charset="-122"/>
                        </a:rPr>
                        <a:t>约[-1.79e+308,-4.9e-324]∪[4.9e-324,1.79e+308] </a:t>
                      </a:r>
                      <a:r>
                        <a:rPr lang="en-US" altLang="zh-CN" sz="1600" b="1">
                          <a:solidFill>
                            <a:srgbClr val="222222"/>
                          </a:solidFill>
                          <a:latin typeface="等线" panose="02010600030101010101" charset="-122"/>
                          <a:ea typeface="等线" panose="02010600030101010101" charset="-122"/>
                          <a:cs typeface="等线" panose="02010600030101010101" charset="-122"/>
                          <a:sym typeface="+mn-ea"/>
                        </a:rPr>
                        <a:t>(</a:t>
                      </a:r>
                      <a:r>
                        <a:rPr lang="en-US" altLang="zh-CN" sz="1600" b="1">
                          <a:solidFill>
                            <a:srgbClr val="034EA2"/>
                          </a:solidFill>
                          <a:latin typeface="等线" panose="02010600030101010101" charset="-122"/>
                          <a:ea typeface="等线" panose="02010600030101010101" charset="-122"/>
                          <a:cs typeface="等线" panose="02010600030101010101" charset="-122"/>
                          <a:sym typeface="+mn-ea"/>
                        </a:rPr>
                        <a:t>IEEE754</a:t>
                      </a:r>
                      <a:r>
                        <a:rPr lang="en-US" altLang="zh-CN" sz="1600" b="1">
                          <a:solidFill>
                            <a:srgbClr val="222222"/>
                          </a:solidFill>
                          <a:latin typeface="等线" panose="02010600030101010101" charset="-122"/>
                          <a:ea typeface="等线" panose="02010600030101010101" charset="-122"/>
                          <a:cs typeface="等线" panose="02010600030101010101" charset="-122"/>
                          <a:sym typeface="+mn-ea"/>
                        </a:rPr>
                        <a:t>)</a:t>
                      </a:r>
                      <a:endParaRPr lang="zh-CN" sz="1600" b="1">
                        <a:solidFill>
                          <a:srgbClr val="222222"/>
                        </a:solidFill>
                        <a:latin typeface="等线" panose="02010600030101010101" charset="-122"/>
                        <a:ea typeface="等线" panose="02010600030101010101" charset="-122"/>
                        <a:cs typeface="等线" panose="02010600030101010101"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hMerge="1">
                  <a:txBody>
                    <a:bodyPr/>
                    <a:lstStyle/>
                    <a:p>
                      <a:endParaRPr lang="zh-CN"/>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lstStyle/>
                    <a:p>
                      <a:pPr indent="0" algn="ctr">
                        <a:buNone/>
                      </a:pPr>
                      <a:r>
                        <a:rPr lang="en-US" sz="1600" b="1">
                          <a:solidFill>
                            <a:srgbClr val="222222"/>
                          </a:solidFill>
                          <a:latin typeface="等线" panose="02010600030101010101" charset="-122"/>
                          <a:ea typeface="等线" panose="02010600030101010101" charset="-122"/>
                        </a:rPr>
                        <a:t>Double</a:t>
                      </a:r>
                      <a:endParaRPr lang="en-US" altLang="en-US" sz="1600" b="1">
                        <a:solidFill>
                          <a:srgbClr val="222222"/>
                        </a:solidFill>
                        <a:latin typeface="等线" panose="02010600030101010101" charset="-122"/>
                        <a:ea typeface="等线" panose="02010600030101010101"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8"/>
                  </a:ext>
                </a:extLst>
              </a:tr>
            </a:tbl>
          </a:graphicData>
        </a:graphic>
      </p:graphicFrame>
    </p:spTree>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a:lnSpc>
                <a:spcPct val="90000"/>
              </a:lnSpc>
            </a:pPr>
            <a:r>
              <a:rPr lang="zh-CN" altLang="en-US" sz="2800">
                <a:solidFill>
                  <a:srgbClr val="034EA2"/>
                </a:solidFill>
                <a:sym typeface="+mn-ea"/>
              </a:rPr>
              <a:t>新增时间日期API</a:t>
            </a:r>
            <a:endParaRPr lang="zh-CN" altLang="en-US" sz="2800">
              <a:solidFill>
                <a:srgbClr val="034EA2"/>
              </a:solidFill>
            </a:endParaRPr>
          </a:p>
          <a:p>
            <a:pPr fontAlgn="auto">
              <a:lnSpc>
                <a:spcPct val="130000"/>
              </a:lnSpc>
              <a:spcBef>
                <a:spcPts val="0"/>
              </a:spcBef>
            </a:pPr>
            <a:r>
              <a:rPr lang="zh-CN" altLang="en-US" sz="2000">
                <a:solidFill>
                  <a:schemeClr val="tx1"/>
                </a:solidFill>
              </a:rPr>
              <a:t>在 Java 8 中引入了全新的日期时间处理类库，使得处理日期时间变得更加方便和易于理解。以下是 java.time 包中最重要的一些类：</a:t>
            </a:r>
          </a:p>
          <a:p>
            <a:pPr>
              <a:lnSpc>
                <a:spcPct val="110000"/>
              </a:lnSpc>
            </a:pPr>
            <a:r>
              <a:rPr lang="zh-CN" altLang="en-US" sz="2000">
                <a:solidFill>
                  <a:srgbClr val="034EA2"/>
                </a:solidFill>
              </a:rPr>
              <a:t>LocalDate</a:t>
            </a:r>
            <a:r>
              <a:rPr lang="zh-CN" altLang="en-US" sz="2000">
                <a:solidFill>
                  <a:schemeClr val="tx1"/>
                </a:solidFill>
              </a:rPr>
              <a:t>：表示日期，如 2022 年 5 月 15 日</a:t>
            </a:r>
          </a:p>
          <a:p>
            <a:pPr>
              <a:lnSpc>
                <a:spcPct val="110000"/>
              </a:lnSpc>
            </a:pPr>
            <a:r>
              <a:rPr lang="zh-CN" altLang="en-US" sz="2000">
                <a:solidFill>
                  <a:srgbClr val="034EA2"/>
                </a:solidFill>
              </a:rPr>
              <a:t>LocalTime</a:t>
            </a:r>
            <a:r>
              <a:rPr lang="zh-CN" altLang="en-US" sz="2000">
                <a:solidFill>
                  <a:schemeClr val="tx1"/>
                </a:solidFill>
              </a:rPr>
              <a:t>：表示时间，如 13:45:30</a:t>
            </a:r>
          </a:p>
          <a:p>
            <a:pPr>
              <a:lnSpc>
                <a:spcPct val="110000"/>
              </a:lnSpc>
            </a:pPr>
            <a:r>
              <a:rPr lang="zh-CN" altLang="en-US" sz="2000">
                <a:solidFill>
                  <a:srgbClr val="034EA2"/>
                </a:solidFill>
              </a:rPr>
              <a:t>LocalDateTime</a:t>
            </a:r>
            <a:r>
              <a:rPr lang="zh-CN" altLang="en-US" sz="2000">
                <a:solidFill>
                  <a:schemeClr val="tx1"/>
                </a:solidFill>
              </a:rPr>
              <a:t>：代表日期和时间，比如 2022 年 5 月 15 日 13:45:30</a:t>
            </a:r>
          </a:p>
          <a:p>
            <a:pPr>
              <a:lnSpc>
                <a:spcPct val="110000"/>
              </a:lnSpc>
            </a:pPr>
            <a:r>
              <a:rPr lang="zh-CN" altLang="en-US" sz="2000">
                <a:solidFill>
                  <a:srgbClr val="034EA2"/>
                </a:solidFill>
              </a:rPr>
              <a:t>ZonedDateTime</a:t>
            </a:r>
            <a:r>
              <a:rPr lang="zh-CN" altLang="en-US" sz="2000">
                <a:solidFill>
                  <a:schemeClr val="tx1"/>
                </a:solidFill>
              </a:rPr>
              <a:t>：代表带有时区的日期时间，在上述所有日期时间类型的基础上，还提供了时区信息</a:t>
            </a:r>
          </a:p>
          <a:p>
            <a:pPr>
              <a:lnSpc>
                <a:spcPct val="110000"/>
              </a:lnSpc>
            </a:pPr>
            <a:r>
              <a:rPr lang="zh-CN" altLang="en-US" sz="2000">
                <a:solidFill>
                  <a:srgbClr val="034EA2"/>
                </a:solidFill>
              </a:rPr>
              <a:t>Duration</a:t>
            </a:r>
            <a:r>
              <a:rPr lang="zh-CN" altLang="en-US" sz="2000">
                <a:solidFill>
                  <a:schemeClr val="tx1"/>
                </a:solidFill>
              </a:rPr>
              <a:t>：在两个时间点之间表示时间量</a:t>
            </a:r>
          </a:p>
          <a:p>
            <a:pPr>
              <a:lnSpc>
                <a:spcPct val="110000"/>
              </a:lnSpc>
            </a:pPr>
            <a:r>
              <a:rPr lang="zh-CN" altLang="en-US" sz="2000">
                <a:solidFill>
                  <a:srgbClr val="034EA2"/>
                </a:solidFill>
              </a:rPr>
              <a:t>Period</a:t>
            </a:r>
            <a:r>
              <a:rPr lang="zh-CN" altLang="en-US" sz="2000">
                <a:solidFill>
                  <a:schemeClr val="tx1"/>
                </a:solidFill>
              </a:rPr>
              <a:t>：在两个日期之间表示天、周、月或年的数量</a:t>
            </a:r>
          </a:p>
          <a:p>
            <a:pPr>
              <a:lnSpc>
                <a:spcPct val="110000"/>
              </a:lnSpc>
            </a:pPr>
            <a:r>
              <a:rPr lang="zh-CN" altLang="en-US" sz="2000">
                <a:solidFill>
                  <a:srgbClr val="034EA2"/>
                </a:solidFill>
              </a:rPr>
              <a:t>DateTimeFormatter</a:t>
            </a:r>
            <a:r>
              <a:rPr lang="zh-CN" altLang="en-US" sz="2000">
                <a:solidFill>
                  <a:schemeClr val="tx1"/>
                </a:solidFill>
              </a:rPr>
              <a:t>：可以将日期时间对象按照指定的格式进行格式化或者解析</a:t>
            </a:r>
          </a:p>
        </p:txBody>
      </p:sp>
      <p:sp>
        <p:nvSpPr>
          <p:cNvPr id="3" name="标题 2"/>
          <p:cNvSpPr>
            <a:spLocks noGrp="1"/>
          </p:cNvSpPr>
          <p:nvPr>
            <p:ph type="title"/>
          </p:nvPr>
        </p:nvSpPr>
        <p:spPr/>
        <p:txBody>
          <a:bodyPr/>
          <a:lstStyle/>
          <a:p>
            <a:r>
              <a:rPr lang="en-US" altLang="zh-CN">
                <a:sym typeface="+mn-ea"/>
              </a:rPr>
              <a:t>2.7.1 JDK8</a:t>
            </a:r>
            <a:r>
              <a:rPr lang="zh-CN" altLang="en-US">
                <a:sym typeface="+mn-ea"/>
              </a:rPr>
              <a:t>的一些新特性</a:t>
            </a:r>
            <a:r>
              <a:rPr lang="en-US" altLang="zh-CN">
                <a:sym typeface="+mn-ea"/>
              </a:rPr>
              <a:t> </a:t>
            </a:r>
            <a:r>
              <a:rPr lang="en-US" altLang="zh-CN" sz="2400">
                <a:sym typeface="+mn-ea"/>
              </a:rPr>
              <a:t>7/8</a:t>
            </a:r>
          </a:p>
        </p:txBody>
      </p:sp>
      <p:sp>
        <p:nvSpPr>
          <p:cNvPr id="4" name="日期占位符 3"/>
          <p:cNvSpPr>
            <a:spLocks noGrp="1"/>
          </p:cNvSpPr>
          <p:nvPr>
            <p:ph type="dt" sz="half" idx="10"/>
          </p:nvPr>
        </p:nvSpPr>
        <p:spPr/>
        <p:txBody>
          <a:bodyPr/>
          <a:lstStyle/>
          <a:p>
            <a:fld id="{8BEB6EB5-CC0D-C94C-91B9-9EA1B45E848E}" type="datetime1">
              <a:rPr kumimoji="1" lang="zh-CN" altLang="en-US" smtClean="0"/>
              <a:t>2024/10/16</a:t>
            </a:fld>
            <a:endParaRPr kumimoji="1" lang="zh-CN" altLang="en-US" sz="900"/>
          </a:p>
        </p:txBody>
      </p:sp>
      <p:sp>
        <p:nvSpPr>
          <p:cNvPr id="5" name="页脚占位符 4"/>
          <p:cNvSpPr>
            <a:spLocks noGrp="1"/>
          </p:cNvSpPr>
          <p:nvPr>
            <p:ph type="ftr" sz="quarter" idx="11"/>
          </p:nvPr>
        </p:nvSpPr>
        <p:spPr/>
        <p:txBody>
          <a:bodyPr/>
          <a:lstStyle/>
          <a:p>
            <a:r>
              <a:rPr kumimoji="1" lang="zh-CN" altLang="en-US" dirty="0"/>
              <a:t>西北工业大学软件学院</a:t>
            </a:r>
            <a:endParaRPr kumimoji="1" lang="zh-CN" altLang="en-US" sz="900" dirty="0"/>
          </a:p>
        </p:txBody>
      </p:sp>
      <p:sp>
        <p:nvSpPr>
          <p:cNvPr id="6" name="灯片编号占位符 5"/>
          <p:cNvSpPr>
            <a:spLocks noGrp="1"/>
          </p:cNvSpPr>
          <p:nvPr>
            <p:ph type="sldNum" sz="quarter" idx="12"/>
          </p:nvPr>
        </p:nvSpPr>
        <p:spPr/>
        <p:txBody>
          <a:bodyPr/>
          <a:lstStyle/>
          <a:p>
            <a:fld id="{5A1A6423-77BD-D842-A714-25250E903C41}" type="slidenum">
              <a:rPr kumimoji="1" lang="zh-CN" altLang="en-US" smtClean="0"/>
              <a:t>210</a:t>
            </a:fld>
            <a:endParaRPr kumimoji="1" lang="zh-CN" altLang="en-US" sz="900"/>
          </a:p>
        </p:txBody>
      </p:sp>
    </p:spTree>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a:sym typeface="+mn-ea"/>
              </a:rPr>
              <a:t>2.7.1 JDK8</a:t>
            </a:r>
            <a:r>
              <a:rPr lang="zh-CN" altLang="en-US">
                <a:sym typeface="+mn-ea"/>
              </a:rPr>
              <a:t>的一些新特性</a:t>
            </a:r>
            <a:r>
              <a:rPr lang="en-US" altLang="zh-CN">
                <a:sym typeface="+mn-ea"/>
              </a:rPr>
              <a:t> </a:t>
            </a:r>
            <a:r>
              <a:rPr lang="en-US" altLang="zh-CN" sz="2400">
                <a:sym typeface="+mn-ea"/>
              </a:rPr>
              <a:t>8/8</a:t>
            </a:r>
          </a:p>
        </p:txBody>
      </p:sp>
      <p:sp>
        <p:nvSpPr>
          <p:cNvPr id="4" name="日期占位符 3"/>
          <p:cNvSpPr>
            <a:spLocks noGrp="1"/>
          </p:cNvSpPr>
          <p:nvPr>
            <p:ph type="dt" sz="half" idx="10"/>
          </p:nvPr>
        </p:nvSpPr>
        <p:spPr/>
        <p:txBody>
          <a:bodyPr/>
          <a:lstStyle/>
          <a:p>
            <a:fld id="{8BEB6EB5-CC0D-C94C-91B9-9EA1B45E848E}" type="datetime1">
              <a:rPr kumimoji="1" lang="zh-CN" altLang="en-US" smtClean="0"/>
              <a:t>2024/10/16</a:t>
            </a:fld>
            <a:endParaRPr kumimoji="1" lang="zh-CN" altLang="en-US" sz="900"/>
          </a:p>
        </p:txBody>
      </p:sp>
      <p:sp>
        <p:nvSpPr>
          <p:cNvPr id="5" name="页脚占位符 4"/>
          <p:cNvSpPr>
            <a:spLocks noGrp="1"/>
          </p:cNvSpPr>
          <p:nvPr>
            <p:ph type="ftr" sz="quarter" idx="11"/>
          </p:nvPr>
        </p:nvSpPr>
        <p:spPr/>
        <p:txBody>
          <a:bodyPr/>
          <a:lstStyle/>
          <a:p>
            <a:r>
              <a:rPr kumimoji="1" lang="zh-CN" altLang="en-US" dirty="0"/>
              <a:t>西北工业大学软件学院</a:t>
            </a:r>
            <a:endParaRPr kumimoji="1" lang="zh-CN" altLang="en-US" sz="900" dirty="0"/>
          </a:p>
        </p:txBody>
      </p:sp>
      <p:sp>
        <p:nvSpPr>
          <p:cNvPr id="6" name="灯片编号占位符 5"/>
          <p:cNvSpPr>
            <a:spLocks noGrp="1"/>
          </p:cNvSpPr>
          <p:nvPr>
            <p:ph type="sldNum" sz="quarter" idx="12"/>
          </p:nvPr>
        </p:nvSpPr>
        <p:spPr/>
        <p:txBody>
          <a:bodyPr/>
          <a:lstStyle/>
          <a:p>
            <a:fld id="{5A1A6423-77BD-D842-A714-25250E903C41}" type="slidenum">
              <a:rPr kumimoji="1" lang="zh-CN" altLang="en-US" smtClean="0"/>
              <a:t>211</a:t>
            </a:fld>
            <a:endParaRPr kumimoji="1" lang="zh-CN" altLang="en-US" sz="900"/>
          </a:p>
        </p:txBody>
      </p:sp>
      <p:sp>
        <p:nvSpPr>
          <p:cNvPr id="10" name="内容占位符 9"/>
          <p:cNvSpPr>
            <a:spLocks noGrp="1"/>
          </p:cNvSpPr>
          <p:nvPr>
            <p:ph idx="1"/>
          </p:nvPr>
        </p:nvSpPr>
        <p:spPr/>
        <p:txBody>
          <a:bodyPr/>
          <a:lstStyle/>
          <a:p>
            <a:pPr>
              <a:lnSpc>
                <a:spcPct val="110000"/>
              </a:lnSpc>
            </a:pPr>
            <a:r>
              <a:rPr lang="zh-CN" altLang="en-US" sz="2800">
                <a:solidFill>
                  <a:srgbClr val="034EA2"/>
                </a:solidFill>
                <a:sym typeface="+mn-ea"/>
              </a:rPr>
              <a:t>新增时间日期API</a:t>
            </a:r>
            <a:endParaRPr lang="zh-CN" altLang="en-US" sz="2800">
              <a:solidFill>
                <a:srgbClr val="034EA2"/>
              </a:solidFill>
            </a:endParaRPr>
          </a:p>
          <a:p>
            <a:endParaRPr lang="zh-CN" altLang="en-US" sz="2800">
              <a:solidFill>
                <a:srgbClr val="034EA2"/>
              </a:solidFill>
            </a:endParaRPr>
          </a:p>
        </p:txBody>
      </p:sp>
      <p:pic>
        <p:nvPicPr>
          <p:cNvPr id="11" name="内容占位符 8"/>
          <p:cNvPicPr>
            <a:picLocks noChangeAspect="1"/>
          </p:cNvPicPr>
          <p:nvPr>
            <p:custDataLst>
              <p:tags r:id="rId1"/>
            </p:custDataLst>
          </p:nvPr>
        </p:nvPicPr>
        <p:blipFill>
          <a:blip r:embed="rId3"/>
          <a:stretch>
            <a:fillRect/>
          </a:stretch>
        </p:blipFill>
        <p:spPr>
          <a:xfrm>
            <a:off x="303530" y="2163445"/>
            <a:ext cx="8573135" cy="3517900"/>
          </a:xfrm>
          <a:prstGeom prst="rect">
            <a:avLst/>
          </a:prstGeom>
        </p:spPr>
      </p:pic>
    </p:spTree>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a:lnSpc>
                <a:spcPct val="110000"/>
              </a:lnSpc>
            </a:pPr>
            <a:r>
              <a:rPr lang="zh-CN" altLang="en-US" sz="2800">
                <a:solidFill>
                  <a:srgbClr val="034DA0"/>
                </a:solidFill>
                <a:effectLst/>
              </a:rPr>
              <a:t>接口私有方法（JDK9）</a:t>
            </a:r>
          </a:p>
          <a:p>
            <a:pPr fontAlgn="auto">
              <a:lnSpc>
                <a:spcPct val="110000"/>
              </a:lnSpc>
              <a:spcBef>
                <a:spcPts val="0"/>
              </a:spcBef>
            </a:pPr>
            <a:r>
              <a:rPr lang="zh-CN" altLang="en-US" sz="2000">
                <a:solidFill>
                  <a:schemeClr val="tx1"/>
                </a:solidFill>
                <a:effectLst/>
              </a:rPr>
              <a:t>Java 8 支持在接口中编写default方法，而从 Java 9 开始，可以在接口中包含私有方法。私有接口方法不能是抽象的，且只能在接口内部使用：</a:t>
            </a:r>
          </a:p>
        </p:txBody>
      </p:sp>
      <p:sp>
        <p:nvSpPr>
          <p:cNvPr id="3" name="标题 2"/>
          <p:cNvSpPr>
            <a:spLocks noGrp="1"/>
          </p:cNvSpPr>
          <p:nvPr>
            <p:ph type="title"/>
          </p:nvPr>
        </p:nvSpPr>
        <p:spPr/>
        <p:txBody>
          <a:bodyPr/>
          <a:lstStyle/>
          <a:p>
            <a:r>
              <a:rPr lang="en-US" altLang="zh-CN"/>
              <a:t>2.7.2 JDK8</a:t>
            </a:r>
            <a:r>
              <a:rPr lang="zh-CN" altLang="en-US"/>
              <a:t>之后的一些新特性</a:t>
            </a:r>
            <a:r>
              <a:rPr lang="en-US" altLang="zh-CN"/>
              <a:t> </a:t>
            </a:r>
            <a:r>
              <a:rPr lang="en-US" altLang="zh-CN" sz="2400">
                <a:sym typeface="+mn-ea"/>
              </a:rPr>
              <a:t>1/8</a:t>
            </a:r>
          </a:p>
        </p:txBody>
      </p:sp>
      <p:sp>
        <p:nvSpPr>
          <p:cNvPr id="4" name="日期占位符 3"/>
          <p:cNvSpPr>
            <a:spLocks noGrp="1"/>
          </p:cNvSpPr>
          <p:nvPr>
            <p:ph type="dt" sz="half" idx="10"/>
          </p:nvPr>
        </p:nvSpPr>
        <p:spPr/>
        <p:txBody>
          <a:bodyPr/>
          <a:lstStyle/>
          <a:p>
            <a:fld id="{8BEB6EB5-CC0D-C94C-91B9-9EA1B45E848E}" type="datetime1">
              <a:rPr kumimoji="1" lang="zh-CN" altLang="en-US" smtClean="0"/>
              <a:t>2024/10/16</a:t>
            </a:fld>
            <a:endParaRPr kumimoji="1" lang="zh-CN" altLang="en-US" sz="900"/>
          </a:p>
        </p:txBody>
      </p:sp>
      <p:sp>
        <p:nvSpPr>
          <p:cNvPr id="5" name="页脚占位符 4"/>
          <p:cNvSpPr>
            <a:spLocks noGrp="1"/>
          </p:cNvSpPr>
          <p:nvPr>
            <p:ph type="ftr" sz="quarter" idx="11"/>
          </p:nvPr>
        </p:nvSpPr>
        <p:spPr/>
        <p:txBody>
          <a:bodyPr/>
          <a:lstStyle/>
          <a:p>
            <a:r>
              <a:rPr kumimoji="1" lang="zh-CN" altLang="en-US" dirty="0"/>
              <a:t>西北工业大学软件学院</a:t>
            </a:r>
            <a:endParaRPr kumimoji="1" lang="zh-CN" altLang="en-US" sz="900" dirty="0"/>
          </a:p>
        </p:txBody>
      </p:sp>
      <p:sp>
        <p:nvSpPr>
          <p:cNvPr id="6" name="灯片编号占位符 5"/>
          <p:cNvSpPr>
            <a:spLocks noGrp="1"/>
          </p:cNvSpPr>
          <p:nvPr>
            <p:ph type="sldNum" sz="quarter" idx="12"/>
          </p:nvPr>
        </p:nvSpPr>
        <p:spPr/>
        <p:txBody>
          <a:bodyPr/>
          <a:lstStyle/>
          <a:p>
            <a:fld id="{5A1A6423-77BD-D842-A714-25250E903C41}" type="slidenum">
              <a:rPr kumimoji="1" lang="zh-CN" altLang="en-US" smtClean="0"/>
              <a:t>212</a:t>
            </a:fld>
            <a:endParaRPr kumimoji="1" lang="zh-CN" altLang="en-US" sz="900"/>
          </a:p>
        </p:txBody>
      </p:sp>
      <p:pic>
        <p:nvPicPr>
          <p:cNvPr id="8" name="图片 7"/>
          <p:cNvPicPr>
            <a:picLocks noChangeAspect="1"/>
          </p:cNvPicPr>
          <p:nvPr>
            <p:custDataLst>
              <p:tags r:id="rId1"/>
            </p:custDataLst>
          </p:nvPr>
        </p:nvPicPr>
        <p:blipFill>
          <a:blip r:embed="rId3"/>
          <a:stretch>
            <a:fillRect/>
          </a:stretch>
        </p:blipFill>
        <p:spPr>
          <a:xfrm>
            <a:off x="706120" y="2494915"/>
            <a:ext cx="7809230" cy="3861435"/>
          </a:xfrm>
          <a:prstGeom prst="rect">
            <a:avLst/>
          </a:prstGeom>
        </p:spPr>
      </p:pic>
    </p:spTree>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scene3d>
              <a:camera prst="orthographicFront"/>
              <a:lightRig rig="threePt" dir="t"/>
            </a:scene3d>
          </a:bodyPr>
          <a:lstStyle/>
          <a:p>
            <a:pPr>
              <a:lnSpc>
                <a:spcPct val="110000"/>
              </a:lnSpc>
            </a:pPr>
            <a:r>
              <a:rPr lang="zh-CN" altLang="en-US" sz="2800">
                <a:solidFill>
                  <a:srgbClr val="034DA0"/>
                </a:solidFill>
                <a:effectLst/>
              </a:rPr>
              <a:t>本地变量类型推断（JDK10）</a:t>
            </a:r>
          </a:p>
          <a:p>
            <a:pPr fontAlgn="auto">
              <a:lnSpc>
                <a:spcPct val="110000"/>
              </a:lnSpc>
              <a:spcBef>
                <a:spcPts val="0"/>
              </a:spcBef>
            </a:pPr>
            <a:r>
              <a:rPr lang="zh-CN" altLang="en-US" sz="2400">
                <a:solidFill>
                  <a:schemeClr val="tx1"/>
                </a:solidFill>
                <a:effectLst/>
              </a:rPr>
              <a:t>在 Java 10中，当我们定义局部变量时，可以用关键字</a:t>
            </a:r>
            <a:r>
              <a:rPr lang="en-US" altLang="zh-CN" sz="2400">
                <a:solidFill>
                  <a:schemeClr val="tx1"/>
                </a:solidFill>
                <a:effectLst/>
              </a:rPr>
              <a:t>var</a:t>
            </a:r>
            <a:r>
              <a:rPr lang="zh-CN" altLang="en-US" sz="2400">
                <a:solidFill>
                  <a:schemeClr val="tx1"/>
                </a:solidFill>
                <a:effectLst/>
              </a:rPr>
              <a:t>来指代任意数据类型：</a:t>
            </a:r>
          </a:p>
        </p:txBody>
      </p:sp>
      <p:sp>
        <p:nvSpPr>
          <p:cNvPr id="3" name="标题 2"/>
          <p:cNvSpPr>
            <a:spLocks noGrp="1"/>
          </p:cNvSpPr>
          <p:nvPr>
            <p:ph type="title"/>
          </p:nvPr>
        </p:nvSpPr>
        <p:spPr/>
        <p:txBody>
          <a:bodyPr/>
          <a:lstStyle/>
          <a:p>
            <a:r>
              <a:rPr lang="en-US" altLang="zh-CN">
                <a:sym typeface="+mn-ea"/>
              </a:rPr>
              <a:t>2.7.2 JDK8</a:t>
            </a:r>
            <a:r>
              <a:rPr lang="zh-CN" altLang="en-US">
                <a:sym typeface="+mn-ea"/>
              </a:rPr>
              <a:t>之后的一些新特性</a:t>
            </a:r>
            <a:r>
              <a:rPr lang="en-US" altLang="zh-CN">
                <a:sym typeface="+mn-ea"/>
              </a:rPr>
              <a:t> </a:t>
            </a:r>
            <a:r>
              <a:rPr lang="en-US" altLang="zh-CN" sz="2400">
                <a:sym typeface="+mn-ea"/>
              </a:rPr>
              <a:t>2/8</a:t>
            </a:r>
          </a:p>
        </p:txBody>
      </p:sp>
      <p:sp>
        <p:nvSpPr>
          <p:cNvPr id="4" name="日期占位符 3"/>
          <p:cNvSpPr>
            <a:spLocks noGrp="1"/>
          </p:cNvSpPr>
          <p:nvPr>
            <p:ph type="dt" sz="half" idx="10"/>
          </p:nvPr>
        </p:nvSpPr>
        <p:spPr/>
        <p:txBody>
          <a:bodyPr/>
          <a:lstStyle/>
          <a:p>
            <a:fld id="{8BEB6EB5-CC0D-C94C-91B9-9EA1B45E848E}" type="datetime1">
              <a:rPr kumimoji="1" lang="zh-CN" altLang="en-US" smtClean="0"/>
              <a:t>2024/10/16</a:t>
            </a:fld>
            <a:endParaRPr kumimoji="1" lang="zh-CN" altLang="en-US" sz="900"/>
          </a:p>
        </p:txBody>
      </p:sp>
      <p:sp>
        <p:nvSpPr>
          <p:cNvPr id="5" name="页脚占位符 4"/>
          <p:cNvSpPr>
            <a:spLocks noGrp="1"/>
          </p:cNvSpPr>
          <p:nvPr>
            <p:ph type="ftr" sz="quarter" idx="11"/>
          </p:nvPr>
        </p:nvSpPr>
        <p:spPr/>
        <p:txBody>
          <a:bodyPr/>
          <a:lstStyle/>
          <a:p>
            <a:r>
              <a:rPr kumimoji="1" lang="zh-CN" altLang="en-US" dirty="0"/>
              <a:t>西北工业大学软件学院</a:t>
            </a:r>
            <a:endParaRPr kumimoji="1" lang="zh-CN" altLang="en-US" sz="900" dirty="0"/>
          </a:p>
        </p:txBody>
      </p:sp>
      <p:sp>
        <p:nvSpPr>
          <p:cNvPr id="6" name="灯片编号占位符 5"/>
          <p:cNvSpPr>
            <a:spLocks noGrp="1"/>
          </p:cNvSpPr>
          <p:nvPr>
            <p:ph type="sldNum" sz="quarter" idx="12"/>
          </p:nvPr>
        </p:nvSpPr>
        <p:spPr/>
        <p:txBody>
          <a:bodyPr/>
          <a:lstStyle/>
          <a:p>
            <a:fld id="{5A1A6423-77BD-D842-A714-25250E903C41}" type="slidenum">
              <a:rPr kumimoji="1" lang="zh-CN" altLang="en-US" smtClean="0"/>
              <a:t>213</a:t>
            </a:fld>
            <a:endParaRPr kumimoji="1" lang="zh-CN" altLang="en-US" sz="900"/>
          </a:p>
        </p:txBody>
      </p:sp>
      <p:pic>
        <p:nvPicPr>
          <p:cNvPr id="7" name="图片 6"/>
          <p:cNvPicPr>
            <a:picLocks noChangeAspect="1"/>
          </p:cNvPicPr>
          <p:nvPr>
            <p:custDataLst>
              <p:tags r:id="rId1"/>
            </p:custDataLst>
          </p:nvPr>
        </p:nvPicPr>
        <p:blipFill>
          <a:blip r:embed="rId3"/>
          <a:stretch>
            <a:fillRect/>
          </a:stretch>
        </p:blipFill>
        <p:spPr>
          <a:xfrm>
            <a:off x="931545" y="2657475"/>
            <a:ext cx="7451725" cy="3663315"/>
          </a:xfrm>
          <a:prstGeom prst="rect">
            <a:avLst/>
          </a:prstGeom>
        </p:spPr>
      </p:pic>
    </p:spTree>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a:lnSpc>
                <a:spcPct val="100000"/>
              </a:lnSpc>
            </a:pPr>
            <a:r>
              <a:rPr lang="en-US" altLang="zh-CN" sz="2800">
                <a:solidFill>
                  <a:srgbClr val="034DA0"/>
                </a:solidFill>
                <a:effectLst/>
              </a:rPr>
              <a:t>s</a:t>
            </a:r>
            <a:r>
              <a:rPr lang="zh-CN" altLang="en-US" sz="2800">
                <a:solidFill>
                  <a:srgbClr val="034DA0"/>
                </a:solidFill>
                <a:effectLst/>
              </a:rPr>
              <a:t>witch 表达式（JDK14）</a:t>
            </a:r>
          </a:p>
          <a:p>
            <a:pPr fontAlgn="auto">
              <a:lnSpc>
                <a:spcPct val="120000"/>
              </a:lnSpc>
              <a:spcBef>
                <a:spcPts val="0"/>
              </a:spcBef>
            </a:pPr>
            <a:r>
              <a:rPr lang="en-US" altLang="zh-CN" sz="2200">
                <a:solidFill>
                  <a:schemeClr val="tx1"/>
                </a:solidFill>
                <a:effectLst/>
              </a:rPr>
              <a:t>s</a:t>
            </a:r>
            <a:r>
              <a:rPr lang="zh-CN" altLang="en-US" sz="2200">
                <a:solidFill>
                  <a:schemeClr val="tx1"/>
                </a:solidFill>
                <a:effectLst/>
              </a:rPr>
              <a:t>witch 表达式是指可以通过 switch 进行赋值，在 Java 12 和 13 中陆续提供了功能预览，而在 Java 14 中成为标准功能。</a:t>
            </a:r>
          </a:p>
        </p:txBody>
      </p:sp>
      <p:sp>
        <p:nvSpPr>
          <p:cNvPr id="3" name="标题 2"/>
          <p:cNvSpPr>
            <a:spLocks noGrp="1"/>
          </p:cNvSpPr>
          <p:nvPr>
            <p:ph type="title"/>
          </p:nvPr>
        </p:nvSpPr>
        <p:spPr/>
        <p:txBody>
          <a:bodyPr/>
          <a:lstStyle/>
          <a:p>
            <a:r>
              <a:rPr lang="en-US" altLang="zh-CN">
                <a:sym typeface="+mn-ea"/>
              </a:rPr>
              <a:t>2.7.2 JDK8</a:t>
            </a:r>
            <a:r>
              <a:rPr lang="zh-CN" altLang="en-US">
                <a:sym typeface="+mn-ea"/>
              </a:rPr>
              <a:t>之后的一些新特性</a:t>
            </a:r>
            <a:r>
              <a:rPr lang="en-US" altLang="zh-CN">
                <a:sym typeface="+mn-ea"/>
              </a:rPr>
              <a:t> </a:t>
            </a:r>
            <a:r>
              <a:rPr lang="en-US" altLang="zh-CN" sz="2400">
                <a:sym typeface="+mn-ea"/>
              </a:rPr>
              <a:t>3/8</a:t>
            </a:r>
          </a:p>
        </p:txBody>
      </p:sp>
      <p:sp>
        <p:nvSpPr>
          <p:cNvPr id="4" name="日期占位符 3"/>
          <p:cNvSpPr>
            <a:spLocks noGrp="1"/>
          </p:cNvSpPr>
          <p:nvPr>
            <p:ph type="dt" sz="half" idx="10"/>
          </p:nvPr>
        </p:nvSpPr>
        <p:spPr/>
        <p:txBody>
          <a:bodyPr/>
          <a:lstStyle/>
          <a:p>
            <a:fld id="{8BEB6EB5-CC0D-C94C-91B9-9EA1B45E848E}" type="datetime1">
              <a:rPr kumimoji="1" lang="zh-CN" altLang="en-US" smtClean="0"/>
              <a:t>2024/10/16</a:t>
            </a:fld>
            <a:endParaRPr kumimoji="1" lang="zh-CN" altLang="en-US" sz="900"/>
          </a:p>
        </p:txBody>
      </p:sp>
      <p:sp>
        <p:nvSpPr>
          <p:cNvPr id="5" name="页脚占位符 4"/>
          <p:cNvSpPr>
            <a:spLocks noGrp="1"/>
          </p:cNvSpPr>
          <p:nvPr>
            <p:ph type="ftr" sz="quarter" idx="11"/>
          </p:nvPr>
        </p:nvSpPr>
        <p:spPr/>
        <p:txBody>
          <a:bodyPr/>
          <a:lstStyle/>
          <a:p>
            <a:r>
              <a:rPr kumimoji="1" lang="zh-CN" altLang="en-US" dirty="0"/>
              <a:t>西北工业大学软件学院</a:t>
            </a:r>
            <a:endParaRPr kumimoji="1" lang="zh-CN" altLang="en-US" sz="900" dirty="0"/>
          </a:p>
        </p:txBody>
      </p:sp>
      <p:sp>
        <p:nvSpPr>
          <p:cNvPr id="6" name="灯片编号占位符 5"/>
          <p:cNvSpPr>
            <a:spLocks noGrp="1"/>
          </p:cNvSpPr>
          <p:nvPr>
            <p:ph type="sldNum" sz="quarter" idx="12"/>
          </p:nvPr>
        </p:nvSpPr>
        <p:spPr/>
        <p:txBody>
          <a:bodyPr/>
          <a:lstStyle/>
          <a:p>
            <a:fld id="{5A1A6423-77BD-D842-A714-25250E903C41}" type="slidenum">
              <a:rPr kumimoji="1" lang="zh-CN" altLang="en-US" smtClean="0"/>
              <a:t>214</a:t>
            </a:fld>
            <a:endParaRPr kumimoji="1" lang="zh-CN" altLang="en-US" sz="900"/>
          </a:p>
        </p:txBody>
      </p:sp>
      <p:pic>
        <p:nvPicPr>
          <p:cNvPr id="7" name="图片 6"/>
          <p:cNvPicPr>
            <a:picLocks noChangeAspect="1"/>
          </p:cNvPicPr>
          <p:nvPr>
            <p:custDataLst>
              <p:tags r:id="rId1"/>
            </p:custDataLst>
          </p:nvPr>
        </p:nvPicPr>
        <p:blipFill>
          <a:blip r:embed="rId3"/>
          <a:stretch>
            <a:fillRect/>
          </a:stretch>
        </p:blipFill>
        <p:spPr>
          <a:xfrm>
            <a:off x="806450" y="2513330"/>
            <a:ext cx="7317740" cy="3832225"/>
          </a:xfrm>
          <a:prstGeom prst="rect">
            <a:avLst/>
          </a:prstGeom>
        </p:spPr>
      </p:pic>
    </p:spTree>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a:sym typeface="+mn-ea"/>
              </a:rPr>
              <a:t>2.7.2 JDK8</a:t>
            </a:r>
            <a:r>
              <a:rPr lang="zh-CN" altLang="en-US">
                <a:sym typeface="+mn-ea"/>
              </a:rPr>
              <a:t>之后的一些新特性</a:t>
            </a:r>
            <a:r>
              <a:rPr lang="en-US" altLang="zh-CN">
                <a:sym typeface="+mn-ea"/>
              </a:rPr>
              <a:t> </a:t>
            </a:r>
            <a:r>
              <a:rPr lang="en-US" altLang="zh-CN" sz="2400">
                <a:sym typeface="+mn-ea"/>
              </a:rPr>
              <a:t>4/8</a:t>
            </a:r>
          </a:p>
        </p:txBody>
      </p:sp>
      <p:sp>
        <p:nvSpPr>
          <p:cNvPr id="4" name="日期占位符 3"/>
          <p:cNvSpPr>
            <a:spLocks noGrp="1"/>
          </p:cNvSpPr>
          <p:nvPr>
            <p:ph type="dt" sz="half" idx="10"/>
          </p:nvPr>
        </p:nvSpPr>
        <p:spPr/>
        <p:txBody>
          <a:bodyPr/>
          <a:lstStyle/>
          <a:p>
            <a:fld id="{8BEB6EB5-CC0D-C94C-91B9-9EA1B45E848E}" type="datetime1">
              <a:rPr kumimoji="1" lang="zh-CN" altLang="en-US" smtClean="0"/>
              <a:t>2024/10/16</a:t>
            </a:fld>
            <a:endParaRPr kumimoji="1" lang="zh-CN" altLang="en-US" sz="900"/>
          </a:p>
        </p:txBody>
      </p:sp>
      <p:sp>
        <p:nvSpPr>
          <p:cNvPr id="5" name="页脚占位符 4"/>
          <p:cNvSpPr>
            <a:spLocks noGrp="1"/>
          </p:cNvSpPr>
          <p:nvPr>
            <p:ph type="ftr" sz="quarter" idx="11"/>
          </p:nvPr>
        </p:nvSpPr>
        <p:spPr/>
        <p:txBody>
          <a:bodyPr/>
          <a:lstStyle/>
          <a:p>
            <a:r>
              <a:rPr kumimoji="1" lang="zh-CN" altLang="en-US" dirty="0"/>
              <a:t>西北工业大学软件学院</a:t>
            </a:r>
            <a:endParaRPr kumimoji="1" lang="zh-CN" altLang="en-US" sz="900" dirty="0"/>
          </a:p>
        </p:txBody>
      </p:sp>
      <p:sp>
        <p:nvSpPr>
          <p:cNvPr id="6" name="灯片编号占位符 5"/>
          <p:cNvSpPr>
            <a:spLocks noGrp="1"/>
          </p:cNvSpPr>
          <p:nvPr>
            <p:ph type="sldNum" sz="quarter" idx="12"/>
          </p:nvPr>
        </p:nvSpPr>
        <p:spPr/>
        <p:txBody>
          <a:bodyPr/>
          <a:lstStyle/>
          <a:p>
            <a:fld id="{5A1A6423-77BD-D842-A714-25250E903C41}" type="slidenum">
              <a:rPr kumimoji="1" lang="zh-CN" altLang="en-US" smtClean="0"/>
              <a:t>215</a:t>
            </a:fld>
            <a:endParaRPr kumimoji="1" lang="zh-CN" altLang="en-US" sz="900"/>
          </a:p>
        </p:txBody>
      </p:sp>
      <p:pic>
        <p:nvPicPr>
          <p:cNvPr id="7" name="内容占位符 6"/>
          <p:cNvPicPr>
            <a:picLocks noGrp="1" noChangeAspect="1"/>
          </p:cNvPicPr>
          <p:nvPr>
            <p:ph idx="1"/>
            <p:custDataLst>
              <p:tags r:id="rId1"/>
            </p:custDataLst>
          </p:nvPr>
        </p:nvPicPr>
        <p:blipFill>
          <a:blip r:embed="rId4"/>
          <a:stretch>
            <a:fillRect/>
          </a:stretch>
        </p:blipFill>
        <p:spPr>
          <a:xfrm>
            <a:off x="508000" y="2348230"/>
            <a:ext cx="8234680" cy="3961765"/>
          </a:xfrm>
          <a:prstGeom prst="rect">
            <a:avLst/>
          </a:prstGeom>
        </p:spPr>
      </p:pic>
      <p:sp>
        <p:nvSpPr>
          <p:cNvPr id="10" name="内容占位符 1"/>
          <p:cNvSpPr>
            <a:spLocks noGrp="1"/>
          </p:cNvSpPr>
          <p:nvPr>
            <p:custDataLst>
              <p:tags r:id="rId2"/>
            </p:custDataLst>
          </p:nvPr>
        </p:nvSpPr>
        <p:spPr>
          <a:xfrm>
            <a:off x="303530" y="1228090"/>
            <a:ext cx="8573770" cy="5081905"/>
          </a:xfrm>
          <a:prstGeom prst="rect">
            <a:avLst/>
          </a:prstGeom>
        </p:spPr>
        <p:txBody>
          <a:bodyPr vert="horz" lIns="90000" tIns="46800" rIns="90000" bIns="46800" rtlCol="0">
            <a:normAutofit/>
          </a:bodyPr>
          <a:lstStyle>
            <a:lvl1pPr marL="228600" indent="-228600" algn="l" defTabSz="914400" rtl="0" eaLnBrk="1" latinLnBrk="0" hangingPunct="1">
              <a:lnSpc>
                <a:spcPct val="150000"/>
              </a:lnSpc>
              <a:spcBef>
                <a:spcPts val="1000"/>
              </a:spcBef>
              <a:buClr>
                <a:srgbClr val="034EA2"/>
              </a:buClr>
              <a:buFont typeface="Arial" panose="020B0604020202020204" pitchFamily="34" charset="0"/>
              <a:buChar char="•"/>
              <a:defRPr sz="3200" b="1"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Clr>
                <a:srgbClr val="034EA2"/>
              </a:buClr>
              <a:buFont typeface="Arial" panose="020B0604020202020204" pitchFamily="34" charset="0"/>
              <a:buChar char="•"/>
              <a:defRPr sz="2800" b="1"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Clr>
                <a:srgbClr val="034EA2"/>
              </a:buClr>
              <a:buFont typeface="Arial" panose="020B0604020202020204" pitchFamily="34" charset="0"/>
              <a:buChar char="•"/>
              <a:defRPr sz="24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altLang="zh-CN" sz="2800">
                <a:solidFill>
                  <a:srgbClr val="034DA0"/>
                </a:solidFill>
                <a:effectLst/>
              </a:rPr>
              <a:t>s</a:t>
            </a:r>
            <a:r>
              <a:rPr lang="zh-CN" altLang="en-US" sz="2800">
                <a:solidFill>
                  <a:srgbClr val="034DA0"/>
                </a:solidFill>
                <a:effectLst/>
              </a:rPr>
              <a:t>witch 表达式（JDK14）</a:t>
            </a:r>
          </a:p>
          <a:p>
            <a:pPr>
              <a:lnSpc>
                <a:spcPct val="110000"/>
              </a:lnSpc>
            </a:pPr>
            <a:r>
              <a:rPr sz="2400">
                <a:solidFill>
                  <a:schemeClr val="tx1"/>
                </a:solidFill>
                <a:effectLst/>
              </a:rPr>
              <a:t>也可以通过箭头函数直接返回，但是这两种方式不能混用</a:t>
            </a:r>
            <a:r>
              <a:rPr lang="zh-CN" sz="2400">
                <a:solidFill>
                  <a:schemeClr val="tx1"/>
                </a:solidFill>
                <a:effectLst/>
              </a:rPr>
              <a:t>。</a:t>
            </a:r>
          </a:p>
        </p:txBody>
      </p:sp>
    </p:spTree>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a:lnSpc>
                <a:spcPct val="100000"/>
              </a:lnSpc>
            </a:pPr>
            <a:r>
              <a:rPr lang="zh-CN" altLang="en-US" sz="2800">
                <a:solidFill>
                  <a:schemeClr val="accent1"/>
                </a:solidFill>
                <a:effectLst/>
              </a:rPr>
              <a:t>文本块（JDK15）</a:t>
            </a:r>
          </a:p>
          <a:p>
            <a:pPr>
              <a:lnSpc>
                <a:spcPct val="100000"/>
              </a:lnSpc>
            </a:pPr>
            <a:r>
              <a:rPr lang="zh-CN" altLang="en-US" sz="2000">
                <a:solidFill>
                  <a:schemeClr val="tx1"/>
                </a:solidFill>
                <a:effectLst/>
              </a:rPr>
              <a:t>文本块功能最开始在 Java 13 和 14 中提供预览，最终在 Java 15 成型，有了这个功能，定义 HTML、SQL 语句或者 JSON，会更加方便。</a:t>
            </a:r>
          </a:p>
        </p:txBody>
      </p:sp>
      <p:sp>
        <p:nvSpPr>
          <p:cNvPr id="3" name="标题 2"/>
          <p:cNvSpPr>
            <a:spLocks noGrp="1"/>
          </p:cNvSpPr>
          <p:nvPr>
            <p:ph type="title"/>
          </p:nvPr>
        </p:nvSpPr>
        <p:spPr/>
        <p:txBody>
          <a:bodyPr/>
          <a:lstStyle/>
          <a:p>
            <a:r>
              <a:rPr lang="en-US" altLang="zh-CN">
                <a:sym typeface="+mn-ea"/>
              </a:rPr>
              <a:t>2.7.2 JDK8</a:t>
            </a:r>
            <a:r>
              <a:rPr lang="zh-CN" altLang="en-US">
                <a:sym typeface="+mn-ea"/>
              </a:rPr>
              <a:t>之后的一些新特性</a:t>
            </a:r>
            <a:r>
              <a:rPr lang="en-US" altLang="zh-CN">
                <a:sym typeface="+mn-ea"/>
              </a:rPr>
              <a:t> </a:t>
            </a:r>
            <a:r>
              <a:rPr lang="en-US" altLang="zh-CN" sz="2400">
                <a:sym typeface="+mn-ea"/>
              </a:rPr>
              <a:t>5/8</a:t>
            </a:r>
          </a:p>
        </p:txBody>
      </p:sp>
      <p:sp>
        <p:nvSpPr>
          <p:cNvPr id="4" name="日期占位符 3"/>
          <p:cNvSpPr>
            <a:spLocks noGrp="1"/>
          </p:cNvSpPr>
          <p:nvPr>
            <p:ph type="dt" sz="half" idx="10"/>
          </p:nvPr>
        </p:nvSpPr>
        <p:spPr/>
        <p:txBody>
          <a:bodyPr/>
          <a:lstStyle/>
          <a:p>
            <a:fld id="{8BEB6EB5-CC0D-C94C-91B9-9EA1B45E848E}" type="datetime1">
              <a:rPr kumimoji="1" lang="zh-CN" altLang="en-US" smtClean="0"/>
              <a:t>2024/10/16</a:t>
            </a:fld>
            <a:endParaRPr kumimoji="1" lang="zh-CN" altLang="en-US" sz="900"/>
          </a:p>
        </p:txBody>
      </p:sp>
      <p:sp>
        <p:nvSpPr>
          <p:cNvPr id="5" name="页脚占位符 4"/>
          <p:cNvSpPr>
            <a:spLocks noGrp="1"/>
          </p:cNvSpPr>
          <p:nvPr>
            <p:ph type="ftr" sz="quarter" idx="11"/>
          </p:nvPr>
        </p:nvSpPr>
        <p:spPr/>
        <p:txBody>
          <a:bodyPr/>
          <a:lstStyle/>
          <a:p>
            <a:r>
              <a:rPr kumimoji="1" lang="zh-CN" altLang="en-US" dirty="0"/>
              <a:t>西北工业大学软件学院</a:t>
            </a:r>
            <a:endParaRPr kumimoji="1" lang="zh-CN" altLang="en-US" sz="900" dirty="0"/>
          </a:p>
        </p:txBody>
      </p:sp>
      <p:sp>
        <p:nvSpPr>
          <p:cNvPr id="6" name="灯片编号占位符 5"/>
          <p:cNvSpPr>
            <a:spLocks noGrp="1"/>
          </p:cNvSpPr>
          <p:nvPr>
            <p:ph type="sldNum" sz="quarter" idx="12"/>
          </p:nvPr>
        </p:nvSpPr>
        <p:spPr/>
        <p:txBody>
          <a:bodyPr/>
          <a:lstStyle/>
          <a:p>
            <a:fld id="{5A1A6423-77BD-D842-A714-25250E903C41}" type="slidenum">
              <a:rPr kumimoji="1" lang="zh-CN" altLang="en-US" smtClean="0"/>
              <a:t>216</a:t>
            </a:fld>
            <a:endParaRPr kumimoji="1" lang="zh-CN" altLang="en-US" sz="900"/>
          </a:p>
        </p:txBody>
      </p:sp>
      <p:pic>
        <p:nvPicPr>
          <p:cNvPr id="7" name="图片 6"/>
          <p:cNvPicPr>
            <a:picLocks noChangeAspect="1"/>
          </p:cNvPicPr>
          <p:nvPr>
            <p:custDataLst>
              <p:tags r:id="rId1"/>
            </p:custDataLst>
          </p:nvPr>
        </p:nvPicPr>
        <p:blipFill>
          <a:blip r:embed="rId3"/>
          <a:stretch>
            <a:fillRect/>
          </a:stretch>
        </p:blipFill>
        <p:spPr>
          <a:xfrm>
            <a:off x="700405" y="2495550"/>
            <a:ext cx="7512685" cy="3756660"/>
          </a:xfrm>
          <a:prstGeom prst="rect">
            <a:avLst/>
          </a:prstGeom>
        </p:spPr>
      </p:pic>
    </p:spTree>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a:lnSpc>
                <a:spcPct val="90000"/>
              </a:lnSpc>
            </a:pPr>
            <a:r>
              <a:rPr lang="zh-CN" altLang="en-US" sz="2800">
                <a:solidFill>
                  <a:srgbClr val="034DA0"/>
                </a:solidFill>
                <a:effectLst/>
              </a:rPr>
              <a:t>instanceof 的模式匹配（JDK16）</a:t>
            </a:r>
          </a:p>
          <a:p>
            <a:pPr>
              <a:lnSpc>
                <a:spcPct val="90000"/>
              </a:lnSpc>
            </a:pPr>
            <a:r>
              <a:rPr lang="zh-CN" altLang="en-US" sz="2400">
                <a:solidFill>
                  <a:schemeClr val="tx1"/>
                </a:solidFill>
                <a:effectLst/>
              </a:rPr>
              <a:t>在 </a:t>
            </a:r>
            <a:r>
              <a:rPr lang="en-US" altLang="zh-CN" sz="2400">
                <a:solidFill>
                  <a:schemeClr val="tx1"/>
                </a:solidFill>
                <a:effectLst/>
              </a:rPr>
              <a:t>Java</a:t>
            </a:r>
            <a:r>
              <a:rPr lang="zh-CN" altLang="en-US" sz="2400">
                <a:solidFill>
                  <a:schemeClr val="tx1"/>
                </a:solidFill>
                <a:effectLst/>
              </a:rPr>
              <a:t> 16 以前，使用 instanceof </a:t>
            </a:r>
          </a:p>
          <a:p>
            <a:pPr>
              <a:lnSpc>
                <a:spcPct val="130000"/>
              </a:lnSpc>
            </a:pPr>
            <a:endParaRPr lang="zh-CN" altLang="en-US" sz="2000">
              <a:solidFill>
                <a:schemeClr val="tx1"/>
              </a:solidFill>
              <a:effectLst>
                <a:outerShdw blurRad="38100" dist="25400" dir="5400000" algn="ctr" rotWithShape="0">
                  <a:srgbClr val="6E747A">
                    <a:alpha val="43000"/>
                  </a:srgbClr>
                </a:outerShdw>
              </a:effectLst>
            </a:endParaRPr>
          </a:p>
          <a:p>
            <a:pPr>
              <a:lnSpc>
                <a:spcPct val="130000"/>
              </a:lnSpc>
            </a:pPr>
            <a:endParaRPr lang="zh-CN" altLang="en-US" sz="2000">
              <a:solidFill>
                <a:schemeClr val="tx1"/>
              </a:solidFill>
              <a:effectLst>
                <a:outerShdw blurRad="38100" dist="25400" dir="5400000" algn="ctr" rotWithShape="0">
                  <a:srgbClr val="6E747A">
                    <a:alpha val="43000"/>
                  </a:srgbClr>
                </a:outerShdw>
              </a:effectLst>
            </a:endParaRPr>
          </a:p>
          <a:p>
            <a:pPr>
              <a:lnSpc>
                <a:spcPct val="130000"/>
              </a:lnSpc>
            </a:pPr>
            <a:endParaRPr lang="zh-CN" altLang="en-US" sz="2000">
              <a:solidFill>
                <a:schemeClr val="tx1"/>
              </a:solidFill>
              <a:effectLst>
                <a:outerShdw blurRad="38100" dist="25400" dir="5400000" algn="ctr" rotWithShape="0">
                  <a:srgbClr val="6E747A">
                    <a:alpha val="43000"/>
                  </a:srgbClr>
                </a:outerShdw>
              </a:effectLst>
            </a:endParaRPr>
          </a:p>
          <a:p>
            <a:pPr>
              <a:lnSpc>
                <a:spcPct val="130000"/>
              </a:lnSpc>
            </a:pPr>
            <a:endParaRPr lang="zh-CN" altLang="en-US" sz="2000">
              <a:solidFill>
                <a:schemeClr val="tx1"/>
              </a:solidFill>
              <a:effectLst>
                <a:outerShdw blurRad="38100" dist="25400" dir="5400000" algn="ctr" rotWithShape="0">
                  <a:srgbClr val="6E747A">
                    <a:alpha val="43000"/>
                  </a:srgbClr>
                </a:outerShdw>
              </a:effectLst>
            </a:endParaRPr>
          </a:p>
          <a:p>
            <a:pPr>
              <a:lnSpc>
                <a:spcPct val="110000"/>
              </a:lnSpc>
            </a:pPr>
            <a:r>
              <a:rPr lang="en-US" altLang="zh-CN" sz="2400">
                <a:solidFill>
                  <a:schemeClr val="tx1"/>
                </a:solidFill>
                <a:effectLst/>
              </a:rPr>
              <a:t>Java 16 </a:t>
            </a:r>
            <a:r>
              <a:rPr lang="zh-CN" altLang="en-US" sz="2400">
                <a:solidFill>
                  <a:schemeClr val="tx1"/>
                </a:solidFill>
                <a:effectLst/>
              </a:rPr>
              <a:t>之后</a:t>
            </a:r>
          </a:p>
          <a:p>
            <a:pPr>
              <a:lnSpc>
                <a:spcPct val="130000"/>
              </a:lnSpc>
            </a:pPr>
            <a:endParaRPr lang="zh-CN" altLang="en-US" sz="2000">
              <a:solidFill>
                <a:schemeClr val="tx1"/>
              </a:solidFill>
              <a:effectLst>
                <a:outerShdw blurRad="38100" dist="25400" dir="5400000" algn="ctr" rotWithShape="0">
                  <a:srgbClr val="6E747A">
                    <a:alpha val="43000"/>
                  </a:srgbClr>
                </a:outerShdw>
              </a:effectLst>
            </a:endParaRPr>
          </a:p>
          <a:p>
            <a:pPr>
              <a:lnSpc>
                <a:spcPct val="130000"/>
              </a:lnSpc>
            </a:pPr>
            <a:endParaRPr lang="zh-CN" altLang="en-US" sz="2000">
              <a:solidFill>
                <a:schemeClr val="tx1"/>
              </a:solidFill>
              <a:effectLst>
                <a:outerShdw blurRad="38100" dist="25400" dir="5400000" algn="ctr" rotWithShape="0">
                  <a:srgbClr val="6E747A">
                    <a:alpha val="43000"/>
                  </a:srgbClr>
                </a:outerShdw>
              </a:effectLst>
            </a:endParaRPr>
          </a:p>
        </p:txBody>
      </p:sp>
      <p:sp>
        <p:nvSpPr>
          <p:cNvPr id="3" name="标题 2"/>
          <p:cNvSpPr>
            <a:spLocks noGrp="1"/>
          </p:cNvSpPr>
          <p:nvPr>
            <p:ph type="title"/>
          </p:nvPr>
        </p:nvSpPr>
        <p:spPr/>
        <p:txBody>
          <a:bodyPr/>
          <a:lstStyle/>
          <a:p>
            <a:r>
              <a:rPr lang="en-US" altLang="zh-CN">
                <a:sym typeface="+mn-ea"/>
              </a:rPr>
              <a:t>2.7.2 JDK8</a:t>
            </a:r>
            <a:r>
              <a:rPr lang="zh-CN" altLang="en-US">
                <a:sym typeface="+mn-ea"/>
              </a:rPr>
              <a:t>之后的一些新特性</a:t>
            </a:r>
            <a:r>
              <a:rPr lang="en-US" altLang="zh-CN">
                <a:sym typeface="+mn-ea"/>
              </a:rPr>
              <a:t> </a:t>
            </a:r>
            <a:r>
              <a:rPr lang="en-US" altLang="zh-CN" sz="2400">
                <a:sym typeface="+mn-ea"/>
              </a:rPr>
              <a:t>6/8</a:t>
            </a:r>
          </a:p>
        </p:txBody>
      </p:sp>
      <p:sp>
        <p:nvSpPr>
          <p:cNvPr id="4" name="日期占位符 3"/>
          <p:cNvSpPr>
            <a:spLocks noGrp="1"/>
          </p:cNvSpPr>
          <p:nvPr>
            <p:ph type="dt" sz="half" idx="10"/>
          </p:nvPr>
        </p:nvSpPr>
        <p:spPr/>
        <p:txBody>
          <a:bodyPr/>
          <a:lstStyle/>
          <a:p>
            <a:fld id="{8BEB6EB5-CC0D-C94C-91B9-9EA1B45E848E}" type="datetime1">
              <a:rPr kumimoji="1" lang="zh-CN" altLang="en-US" smtClean="0"/>
              <a:t>2024/10/16</a:t>
            </a:fld>
            <a:endParaRPr kumimoji="1" lang="zh-CN" altLang="en-US" sz="900"/>
          </a:p>
        </p:txBody>
      </p:sp>
      <p:sp>
        <p:nvSpPr>
          <p:cNvPr id="5" name="页脚占位符 4"/>
          <p:cNvSpPr>
            <a:spLocks noGrp="1"/>
          </p:cNvSpPr>
          <p:nvPr>
            <p:ph type="ftr" sz="quarter" idx="11"/>
          </p:nvPr>
        </p:nvSpPr>
        <p:spPr/>
        <p:txBody>
          <a:bodyPr/>
          <a:lstStyle/>
          <a:p>
            <a:r>
              <a:rPr kumimoji="1" lang="zh-CN" altLang="en-US" dirty="0"/>
              <a:t>西北工业大学软件学院</a:t>
            </a:r>
            <a:endParaRPr kumimoji="1" lang="zh-CN" altLang="en-US" sz="900" dirty="0"/>
          </a:p>
        </p:txBody>
      </p:sp>
      <p:sp>
        <p:nvSpPr>
          <p:cNvPr id="6" name="灯片编号占位符 5"/>
          <p:cNvSpPr>
            <a:spLocks noGrp="1"/>
          </p:cNvSpPr>
          <p:nvPr>
            <p:ph type="sldNum" sz="quarter" idx="12"/>
          </p:nvPr>
        </p:nvSpPr>
        <p:spPr/>
        <p:txBody>
          <a:bodyPr/>
          <a:lstStyle/>
          <a:p>
            <a:fld id="{5A1A6423-77BD-D842-A714-25250E903C41}" type="slidenum">
              <a:rPr kumimoji="1" lang="zh-CN" altLang="en-US" smtClean="0"/>
              <a:t>217</a:t>
            </a:fld>
            <a:endParaRPr kumimoji="1" lang="zh-CN" altLang="en-US" sz="900"/>
          </a:p>
        </p:txBody>
      </p:sp>
      <p:pic>
        <p:nvPicPr>
          <p:cNvPr id="9" name="图片 8"/>
          <p:cNvPicPr>
            <a:picLocks noChangeAspect="1"/>
          </p:cNvPicPr>
          <p:nvPr>
            <p:custDataLst>
              <p:tags r:id="rId1"/>
            </p:custDataLst>
          </p:nvPr>
        </p:nvPicPr>
        <p:blipFill>
          <a:blip r:embed="rId4"/>
          <a:stretch>
            <a:fillRect/>
          </a:stretch>
        </p:blipFill>
        <p:spPr>
          <a:xfrm>
            <a:off x="682625" y="2105025"/>
            <a:ext cx="5378450" cy="2288540"/>
          </a:xfrm>
          <a:prstGeom prst="rect">
            <a:avLst/>
          </a:prstGeom>
        </p:spPr>
      </p:pic>
      <p:pic>
        <p:nvPicPr>
          <p:cNvPr id="10" name="图片 9"/>
          <p:cNvPicPr>
            <a:picLocks noChangeAspect="1"/>
          </p:cNvPicPr>
          <p:nvPr>
            <p:custDataLst>
              <p:tags r:id="rId2"/>
            </p:custDataLst>
          </p:nvPr>
        </p:nvPicPr>
        <p:blipFill>
          <a:blip r:embed="rId5"/>
          <a:stretch>
            <a:fillRect/>
          </a:stretch>
        </p:blipFill>
        <p:spPr>
          <a:xfrm>
            <a:off x="378460" y="4907915"/>
            <a:ext cx="8395335" cy="1106805"/>
          </a:xfrm>
          <a:prstGeom prst="rect">
            <a:avLst/>
          </a:prstGeom>
        </p:spPr>
      </p:pic>
    </p:spTree>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a:lnSpc>
                <a:spcPct val="100000"/>
              </a:lnSpc>
            </a:pPr>
            <a:r>
              <a:rPr lang="zh-CN" altLang="en-US" sz="2800">
                <a:solidFill>
                  <a:srgbClr val="034DA0"/>
                </a:solidFill>
                <a:effectLst/>
              </a:rPr>
              <a:t>Sealed Class（JDK17）</a:t>
            </a:r>
          </a:p>
          <a:p>
            <a:pPr>
              <a:lnSpc>
                <a:spcPct val="100000"/>
              </a:lnSpc>
            </a:pPr>
            <a:r>
              <a:rPr lang="zh-CN" altLang="en-US" sz="2200">
                <a:solidFill>
                  <a:schemeClr val="tx1"/>
                </a:solidFill>
                <a:effectLst/>
              </a:rPr>
              <a:t>在 Java 15 和 16 中引入了 Sealed Class 的功能预览，在 Java 17 中作为标准功能提供。Sealed Class 只允许特定的类继承。</a:t>
            </a:r>
          </a:p>
        </p:txBody>
      </p:sp>
      <p:sp>
        <p:nvSpPr>
          <p:cNvPr id="3" name="标题 2"/>
          <p:cNvSpPr>
            <a:spLocks noGrp="1"/>
          </p:cNvSpPr>
          <p:nvPr>
            <p:ph type="title"/>
          </p:nvPr>
        </p:nvSpPr>
        <p:spPr/>
        <p:txBody>
          <a:bodyPr/>
          <a:lstStyle/>
          <a:p>
            <a:r>
              <a:rPr lang="en-US" altLang="zh-CN">
                <a:sym typeface="+mn-ea"/>
              </a:rPr>
              <a:t>2.7.2 JDK8</a:t>
            </a:r>
            <a:r>
              <a:rPr lang="zh-CN" altLang="en-US">
                <a:sym typeface="+mn-ea"/>
              </a:rPr>
              <a:t>之后的一些新特性</a:t>
            </a:r>
            <a:r>
              <a:rPr lang="en-US" altLang="zh-CN">
                <a:sym typeface="+mn-ea"/>
              </a:rPr>
              <a:t> </a:t>
            </a:r>
            <a:r>
              <a:rPr lang="en-US" altLang="zh-CN" sz="2400">
                <a:sym typeface="+mn-ea"/>
              </a:rPr>
              <a:t>7/8</a:t>
            </a:r>
          </a:p>
        </p:txBody>
      </p:sp>
      <p:sp>
        <p:nvSpPr>
          <p:cNvPr id="4" name="日期占位符 3"/>
          <p:cNvSpPr>
            <a:spLocks noGrp="1"/>
          </p:cNvSpPr>
          <p:nvPr>
            <p:ph type="dt" sz="half" idx="10"/>
          </p:nvPr>
        </p:nvSpPr>
        <p:spPr/>
        <p:txBody>
          <a:bodyPr/>
          <a:lstStyle/>
          <a:p>
            <a:fld id="{8BEB6EB5-CC0D-C94C-91B9-9EA1B45E848E}" type="datetime1">
              <a:rPr kumimoji="1" lang="zh-CN" altLang="en-US" smtClean="0"/>
              <a:t>2024/10/16</a:t>
            </a:fld>
            <a:endParaRPr kumimoji="1" lang="zh-CN" altLang="en-US" sz="900"/>
          </a:p>
        </p:txBody>
      </p:sp>
      <p:sp>
        <p:nvSpPr>
          <p:cNvPr id="5" name="页脚占位符 4"/>
          <p:cNvSpPr>
            <a:spLocks noGrp="1"/>
          </p:cNvSpPr>
          <p:nvPr>
            <p:ph type="ftr" sz="quarter" idx="11"/>
          </p:nvPr>
        </p:nvSpPr>
        <p:spPr/>
        <p:txBody>
          <a:bodyPr/>
          <a:lstStyle/>
          <a:p>
            <a:r>
              <a:rPr kumimoji="1" lang="zh-CN" altLang="en-US" dirty="0"/>
              <a:t>西北工业大学软件学院</a:t>
            </a:r>
            <a:endParaRPr kumimoji="1" lang="zh-CN" altLang="en-US" sz="900" dirty="0"/>
          </a:p>
        </p:txBody>
      </p:sp>
      <p:sp>
        <p:nvSpPr>
          <p:cNvPr id="6" name="灯片编号占位符 5"/>
          <p:cNvSpPr>
            <a:spLocks noGrp="1"/>
          </p:cNvSpPr>
          <p:nvPr>
            <p:ph type="sldNum" sz="quarter" idx="12"/>
          </p:nvPr>
        </p:nvSpPr>
        <p:spPr/>
        <p:txBody>
          <a:bodyPr/>
          <a:lstStyle/>
          <a:p>
            <a:fld id="{5A1A6423-77BD-D842-A714-25250E903C41}" type="slidenum">
              <a:rPr kumimoji="1" lang="zh-CN" altLang="en-US" smtClean="0"/>
              <a:t>218</a:t>
            </a:fld>
            <a:endParaRPr kumimoji="1" lang="zh-CN" altLang="en-US" sz="900"/>
          </a:p>
        </p:txBody>
      </p:sp>
      <p:pic>
        <p:nvPicPr>
          <p:cNvPr id="7" name="图片 6"/>
          <p:cNvPicPr>
            <a:picLocks noChangeAspect="1"/>
          </p:cNvPicPr>
          <p:nvPr>
            <p:custDataLst>
              <p:tags r:id="rId1"/>
            </p:custDataLst>
          </p:nvPr>
        </p:nvPicPr>
        <p:blipFill>
          <a:blip r:embed="rId3"/>
          <a:stretch>
            <a:fillRect/>
          </a:stretch>
        </p:blipFill>
        <p:spPr>
          <a:xfrm>
            <a:off x="358140" y="2576830"/>
            <a:ext cx="8513445" cy="3720465"/>
          </a:xfrm>
          <a:prstGeom prst="rect">
            <a:avLst/>
          </a:prstGeom>
        </p:spPr>
      </p:pic>
    </p:spTree>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en-US" altLang="zh-CN" sz="2800">
                <a:solidFill>
                  <a:schemeClr val="accent1"/>
                </a:solidFill>
                <a:effectLst/>
              </a:rPr>
              <a:t>JDK21</a:t>
            </a:r>
            <a:r>
              <a:rPr lang="zh-CN" altLang="en-US" sz="2800">
                <a:solidFill>
                  <a:schemeClr val="accent1"/>
                </a:solidFill>
                <a:effectLst/>
              </a:rPr>
              <a:t>，持续更新</a:t>
            </a:r>
            <a:r>
              <a:rPr lang="en-US" altLang="zh-CN" sz="2800">
                <a:solidFill>
                  <a:schemeClr val="accent1"/>
                </a:solidFill>
                <a:effectLst/>
              </a:rPr>
              <a:t>...</a:t>
            </a:r>
          </a:p>
        </p:txBody>
      </p:sp>
      <p:sp>
        <p:nvSpPr>
          <p:cNvPr id="3" name="标题 2"/>
          <p:cNvSpPr>
            <a:spLocks noGrp="1"/>
          </p:cNvSpPr>
          <p:nvPr>
            <p:ph type="title"/>
          </p:nvPr>
        </p:nvSpPr>
        <p:spPr/>
        <p:txBody>
          <a:bodyPr/>
          <a:lstStyle/>
          <a:p>
            <a:r>
              <a:rPr lang="en-US" altLang="zh-CN">
                <a:sym typeface="+mn-ea"/>
              </a:rPr>
              <a:t>2.7.2 JDK8</a:t>
            </a:r>
            <a:r>
              <a:rPr lang="zh-CN" altLang="en-US">
                <a:sym typeface="+mn-ea"/>
              </a:rPr>
              <a:t>之后的一些新特性</a:t>
            </a:r>
            <a:r>
              <a:rPr lang="en-US" altLang="zh-CN">
                <a:sym typeface="+mn-ea"/>
              </a:rPr>
              <a:t> </a:t>
            </a:r>
            <a:r>
              <a:rPr lang="en-US" altLang="zh-CN" sz="2400">
                <a:sym typeface="+mn-ea"/>
              </a:rPr>
              <a:t>8/8</a:t>
            </a:r>
          </a:p>
        </p:txBody>
      </p:sp>
      <p:sp>
        <p:nvSpPr>
          <p:cNvPr id="4" name="日期占位符 3"/>
          <p:cNvSpPr>
            <a:spLocks noGrp="1"/>
          </p:cNvSpPr>
          <p:nvPr>
            <p:ph type="dt" sz="half" idx="10"/>
          </p:nvPr>
        </p:nvSpPr>
        <p:spPr/>
        <p:txBody>
          <a:bodyPr/>
          <a:lstStyle/>
          <a:p>
            <a:fld id="{8BEB6EB5-CC0D-C94C-91B9-9EA1B45E848E}" type="datetime1">
              <a:rPr kumimoji="1" lang="zh-CN" altLang="en-US" smtClean="0"/>
              <a:t>2024/10/16</a:t>
            </a:fld>
            <a:endParaRPr kumimoji="1" lang="zh-CN" altLang="en-US" sz="900"/>
          </a:p>
        </p:txBody>
      </p:sp>
      <p:sp>
        <p:nvSpPr>
          <p:cNvPr id="5" name="页脚占位符 4"/>
          <p:cNvSpPr>
            <a:spLocks noGrp="1"/>
          </p:cNvSpPr>
          <p:nvPr>
            <p:ph type="ftr" sz="quarter" idx="11"/>
          </p:nvPr>
        </p:nvSpPr>
        <p:spPr/>
        <p:txBody>
          <a:bodyPr/>
          <a:lstStyle/>
          <a:p>
            <a:r>
              <a:rPr kumimoji="1" lang="zh-CN" altLang="en-US" dirty="0"/>
              <a:t>西北工业大学软件学院</a:t>
            </a:r>
            <a:endParaRPr kumimoji="1" lang="zh-CN" altLang="en-US" sz="900" dirty="0"/>
          </a:p>
        </p:txBody>
      </p:sp>
      <p:sp>
        <p:nvSpPr>
          <p:cNvPr id="6" name="灯片编号占位符 5"/>
          <p:cNvSpPr>
            <a:spLocks noGrp="1"/>
          </p:cNvSpPr>
          <p:nvPr>
            <p:ph type="sldNum" sz="quarter" idx="12"/>
          </p:nvPr>
        </p:nvSpPr>
        <p:spPr/>
        <p:txBody>
          <a:bodyPr/>
          <a:lstStyle/>
          <a:p>
            <a:fld id="{5A1A6423-77BD-D842-A714-25250E903C41}" type="slidenum">
              <a:rPr kumimoji="1" lang="zh-CN" altLang="en-US" smtClean="0"/>
              <a:t>219</a:t>
            </a:fld>
            <a:endParaRPr kumimoji="1" lang="zh-CN" altLang="en-US" sz="90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marL="0" indent="0">
              <a:lnSpc>
                <a:spcPct val="120000"/>
              </a:lnSpc>
              <a:buNone/>
            </a:pPr>
            <a:r>
              <a:rPr lang="en-US" altLang="zh-CN" sz="2800">
                <a:solidFill>
                  <a:srgbClr val="034EA2"/>
                </a:solidFill>
                <a:effectLst/>
              </a:rPr>
              <a:t>Java</a:t>
            </a:r>
            <a:r>
              <a:rPr lang="zh-CN" altLang="en-US" sz="2800">
                <a:solidFill>
                  <a:srgbClr val="034EA2"/>
                </a:solidFill>
                <a:effectLst/>
              </a:rPr>
              <a:t>引用类型</a:t>
            </a:r>
          </a:p>
          <a:p>
            <a:pPr lvl="1">
              <a:lnSpc>
                <a:spcPct val="140000"/>
              </a:lnSpc>
            </a:pPr>
            <a:r>
              <a:rPr lang="zh-CN" altLang="en-US" sz="2400">
                <a:solidFill>
                  <a:srgbClr val="034DA0"/>
                </a:solidFill>
              </a:rPr>
              <a:t>类（</a:t>
            </a:r>
            <a:r>
              <a:rPr lang="en-US" altLang="zh-CN" sz="2400">
                <a:solidFill>
                  <a:srgbClr val="034DA0"/>
                </a:solidFill>
              </a:rPr>
              <a:t>class</a:t>
            </a:r>
            <a:r>
              <a:rPr lang="zh-CN" altLang="en-US" sz="2400">
                <a:solidFill>
                  <a:srgbClr val="034DA0"/>
                </a:solidFill>
              </a:rPr>
              <a:t>）</a:t>
            </a:r>
            <a:r>
              <a:rPr lang="zh-CN" altLang="en-US" sz="2400"/>
              <a:t>：类实例的引用。</a:t>
            </a:r>
          </a:p>
          <a:p>
            <a:pPr lvl="1">
              <a:lnSpc>
                <a:spcPct val="140000"/>
              </a:lnSpc>
            </a:pPr>
            <a:r>
              <a:rPr lang="zh-CN" altLang="en-US" sz="2400">
                <a:solidFill>
                  <a:srgbClr val="034DA0"/>
                </a:solidFill>
              </a:rPr>
              <a:t>接口（</a:t>
            </a:r>
            <a:r>
              <a:rPr lang="en-US" altLang="zh-CN" sz="2400">
                <a:solidFill>
                  <a:srgbClr val="034DA0"/>
                </a:solidFill>
              </a:rPr>
              <a:t>interface</a:t>
            </a:r>
            <a:r>
              <a:rPr lang="zh-CN" altLang="en-US" sz="2400">
                <a:solidFill>
                  <a:srgbClr val="034DA0"/>
                </a:solidFill>
              </a:rPr>
              <a:t>）</a:t>
            </a:r>
            <a:r>
              <a:rPr lang="zh-CN" altLang="en-US" sz="2400"/>
              <a:t>：实现该接口的某个子类实例的引用。</a:t>
            </a:r>
          </a:p>
          <a:p>
            <a:pPr lvl="1">
              <a:lnSpc>
                <a:spcPct val="140000"/>
              </a:lnSpc>
            </a:pPr>
            <a:r>
              <a:rPr lang="zh-CN" altLang="en-US" sz="2400">
                <a:solidFill>
                  <a:srgbClr val="034DA0"/>
                </a:solidFill>
              </a:rPr>
              <a:t>数组</a:t>
            </a:r>
            <a:r>
              <a:rPr lang="zh-CN" altLang="en-US" sz="2400"/>
              <a:t>：对数组值的引用，在jvm中数组是个真正的对象 。</a:t>
            </a:r>
          </a:p>
        </p:txBody>
      </p:sp>
      <p:sp>
        <p:nvSpPr>
          <p:cNvPr id="3" name="标题 2"/>
          <p:cNvSpPr>
            <a:spLocks noGrp="1"/>
          </p:cNvSpPr>
          <p:nvPr>
            <p:ph type="title"/>
          </p:nvPr>
        </p:nvSpPr>
        <p:spPr/>
        <p:txBody>
          <a:bodyPr/>
          <a:lstStyle/>
          <a:p>
            <a:r>
              <a:rPr lang="en-US" altLang="zh-CN">
                <a:sym typeface="+mn-ea"/>
              </a:rPr>
              <a:t>2.1.2 Java Class </a:t>
            </a:r>
            <a:r>
              <a:rPr lang="en-US" altLang="zh-CN" sz="2400">
                <a:sym typeface="+mn-ea"/>
              </a:rPr>
              <a:t>6/16</a:t>
            </a:r>
          </a:p>
        </p:txBody>
      </p:sp>
      <p:sp>
        <p:nvSpPr>
          <p:cNvPr id="4" name="日期占位符 3"/>
          <p:cNvSpPr>
            <a:spLocks noGrp="1"/>
          </p:cNvSpPr>
          <p:nvPr>
            <p:ph type="dt" sz="half" idx="10"/>
          </p:nvPr>
        </p:nvSpPr>
        <p:spPr/>
        <p:txBody>
          <a:bodyPr/>
          <a:lstStyle/>
          <a:p>
            <a:fld id="{8BEB6EB5-CC0D-C94C-91B9-9EA1B45E848E}" type="datetime1">
              <a:rPr kumimoji="1" lang="zh-CN" altLang="en-US" smtClean="0"/>
              <a:t>2024/10/16</a:t>
            </a:fld>
            <a:endParaRPr kumimoji="1" lang="zh-CN" altLang="en-US" sz="900"/>
          </a:p>
        </p:txBody>
      </p:sp>
      <p:sp>
        <p:nvSpPr>
          <p:cNvPr id="5" name="页脚占位符 4"/>
          <p:cNvSpPr>
            <a:spLocks noGrp="1"/>
          </p:cNvSpPr>
          <p:nvPr>
            <p:ph type="ftr" sz="quarter" idx="11"/>
          </p:nvPr>
        </p:nvSpPr>
        <p:spPr/>
        <p:txBody>
          <a:bodyPr/>
          <a:lstStyle/>
          <a:p>
            <a:r>
              <a:rPr kumimoji="1" lang="zh-CN" altLang="en-US" dirty="0"/>
              <a:t>西北工业大学软件学院</a:t>
            </a:r>
            <a:endParaRPr kumimoji="1" lang="zh-CN" altLang="en-US" sz="900" dirty="0"/>
          </a:p>
        </p:txBody>
      </p:sp>
      <p:sp>
        <p:nvSpPr>
          <p:cNvPr id="6" name="灯片编号占位符 5"/>
          <p:cNvSpPr>
            <a:spLocks noGrp="1"/>
          </p:cNvSpPr>
          <p:nvPr>
            <p:ph type="sldNum" sz="quarter" idx="12"/>
          </p:nvPr>
        </p:nvSpPr>
        <p:spPr/>
        <p:txBody>
          <a:bodyPr/>
          <a:lstStyle/>
          <a:p>
            <a:fld id="{5A1A6423-77BD-D842-A714-25250E903C41}" type="slidenum">
              <a:rPr kumimoji="1" lang="zh-CN" altLang="en-US" smtClean="0"/>
              <a:t>22</a:t>
            </a:fld>
            <a:endParaRPr kumimoji="1" lang="zh-CN" altLang="en-US" sz="900"/>
          </a:p>
        </p:txBody>
      </p:sp>
    </p:spTree>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4" name="矩形 3"/>
          <p:cNvSpPr/>
          <p:nvPr/>
        </p:nvSpPr>
        <p:spPr>
          <a:xfrm>
            <a:off x="351790" y="299720"/>
            <a:ext cx="8467090" cy="6337935"/>
          </a:xfrm>
          <a:prstGeom prst="rect">
            <a:avLst/>
          </a:prstGeom>
          <a:solidFill>
            <a:srgbClr val="034EA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dirty="0"/>
          </a:p>
        </p:txBody>
      </p:sp>
      <p:sp>
        <p:nvSpPr>
          <p:cNvPr id="5" name="矩形 4"/>
          <p:cNvSpPr/>
          <p:nvPr/>
        </p:nvSpPr>
        <p:spPr>
          <a:xfrm>
            <a:off x="920750" y="789940"/>
            <a:ext cx="7354570" cy="5358130"/>
          </a:xfrm>
          <a:prstGeom prst="rect">
            <a:avLst/>
          </a:prstGeom>
          <a:solidFill>
            <a:schemeClr val="bg1"/>
          </a:solidFill>
          <a:ln>
            <a:noFill/>
          </a:ln>
          <a:effectLst>
            <a:outerShdw blurRad="188232" sx="104000" sy="104000" algn="ctr"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dirty="0"/>
          </a:p>
        </p:txBody>
      </p:sp>
      <p:pic>
        <p:nvPicPr>
          <p:cNvPr id="1026" name="Picture 2" descr="西北工业大学- 维基百科，自由的百科全书"/>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1240" y="1012825"/>
            <a:ext cx="1831340" cy="1831340"/>
          </a:xfrm>
          <a:prstGeom prst="rect">
            <a:avLst/>
          </a:prstGeom>
          <a:noFill/>
          <a:extLst>
            <a:ext uri="{909E8E84-426E-40DD-AFC4-6F175D3DCCD1}">
              <a14:hiddenFill xmlns:a14="http://schemas.microsoft.com/office/drawing/2010/main">
                <a:solidFill>
                  <a:srgbClr val="FFFFFF"/>
                </a:solidFill>
              </a14:hiddenFill>
            </a:ext>
          </a:extLst>
        </p:spPr>
      </p:pic>
      <p:sp>
        <p:nvSpPr>
          <p:cNvPr id="6" name="文本框 5"/>
          <p:cNvSpPr txBox="1"/>
          <p:nvPr/>
        </p:nvSpPr>
        <p:spPr>
          <a:xfrm>
            <a:off x="1564055" y="3063323"/>
            <a:ext cx="6015888" cy="645160"/>
          </a:xfrm>
          <a:prstGeom prst="rect">
            <a:avLst/>
          </a:prstGeom>
          <a:noFill/>
        </p:spPr>
        <p:txBody>
          <a:bodyPr wrap="square" rtlCol="0">
            <a:spAutoFit/>
          </a:bodyPr>
          <a:lstStyle/>
          <a:p>
            <a:pPr algn="ctr"/>
            <a:r>
              <a:rPr kumimoji="1" lang="zh-CN" altLang="en-US" sz="3600" b="1" kern="0" dirty="0">
                <a:solidFill>
                  <a:srgbClr val="034DA0"/>
                </a:solidFill>
                <a:latin typeface="+中文正文" charset="0"/>
                <a:sym typeface="+mn-ea"/>
              </a:rPr>
              <a:t>小结</a:t>
            </a:r>
          </a:p>
        </p:txBody>
      </p:sp>
      <p:cxnSp>
        <p:nvCxnSpPr>
          <p:cNvPr id="8" name="直线连接符 7"/>
          <p:cNvCxnSpPr/>
          <p:nvPr/>
        </p:nvCxnSpPr>
        <p:spPr>
          <a:xfrm>
            <a:off x="1564055" y="3708551"/>
            <a:ext cx="5924139"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2351405" y="4223385"/>
            <a:ext cx="4572000" cy="645160"/>
          </a:xfrm>
          <a:prstGeom prst="rect">
            <a:avLst/>
          </a:prstGeom>
          <a:noFill/>
        </p:spPr>
        <p:txBody>
          <a:bodyPr wrap="square" rtlCol="0" anchor="t">
            <a:spAutoFit/>
          </a:bodyPr>
          <a:lstStyle/>
          <a:p>
            <a:pPr algn="dist"/>
            <a:r>
              <a:rPr kumimoji="1" lang="zh-CN" altLang="en-US" sz="3600" b="1" kern="0" dirty="0">
                <a:solidFill>
                  <a:srgbClr val="034DA0"/>
                </a:solidFill>
                <a:latin typeface="华文行楷" panose="02010800040101010101" charset="-122"/>
                <a:ea typeface="华文行楷" panose="02010800040101010101" charset="-122"/>
                <a:sym typeface="+mn-ea"/>
              </a:rPr>
              <a:t>你收获了什么？</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Autofit/>
          </a:bodyPr>
          <a:lstStyle/>
          <a:p>
            <a:pPr marL="0" lvl="0" indent="0">
              <a:lnSpc>
                <a:spcPct val="110000"/>
              </a:lnSpc>
              <a:buNone/>
            </a:pPr>
            <a:r>
              <a:rPr lang="en-US" altLang="zh-CN" sz="2800">
                <a:solidFill>
                  <a:srgbClr val="034EA2"/>
                </a:solidFill>
                <a:effectLst/>
                <a:latin typeface="等线" panose="02010600030101010101" charset="-122"/>
                <a:ea typeface="等线" panose="02010600030101010101" charset="-122"/>
                <a:cs typeface="等线" panose="02010600030101010101" charset="-122"/>
              </a:rPr>
              <a:t>Java</a:t>
            </a:r>
            <a:r>
              <a:rPr lang="zh-CN" altLang="en-US" sz="2800">
                <a:solidFill>
                  <a:srgbClr val="034EA2"/>
                </a:solidFill>
                <a:effectLst/>
                <a:latin typeface="等线" panose="02010600030101010101" charset="-122"/>
                <a:ea typeface="等线" panose="02010600030101010101" charset="-122"/>
                <a:cs typeface="等线" panose="02010600030101010101" charset="-122"/>
              </a:rPr>
              <a:t>的常量</a:t>
            </a:r>
          </a:p>
          <a:p>
            <a:pPr lvl="0">
              <a:lnSpc>
                <a:spcPct val="110000"/>
              </a:lnSpc>
            </a:pPr>
            <a:r>
              <a:rPr lang="zh-CN" altLang="en-US" sz="2400">
                <a:latin typeface="等线" panose="02010600030101010101" charset="-122"/>
                <a:ea typeface="等线" panose="02010600030101010101" charset="-122"/>
                <a:cs typeface="等线" panose="02010600030101010101" charset="-122"/>
              </a:rPr>
              <a:t>整型常量</a:t>
            </a:r>
          </a:p>
          <a:p>
            <a:pPr lvl="1">
              <a:lnSpc>
                <a:spcPct val="110000"/>
              </a:lnSpc>
            </a:pPr>
            <a:r>
              <a:rPr lang="zh-CN" altLang="en-US" sz="2000">
                <a:latin typeface="等线" panose="02010600030101010101" charset="-122"/>
                <a:ea typeface="等线" panose="02010600030101010101" charset="-122"/>
                <a:cs typeface="等线" panose="02010600030101010101" charset="-122"/>
              </a:rPr>
              <a:t>十进制（</a:t>
            </a:r>
            <a:r>
              <a:rPr lang="en-US" altLang="zh-CN" sz="2000">
                <a:latin typeface="等线" panose="02010600030101010101" charset="-122"/>
                <a:ea typeface="等线" panose="02010600030101010101" charset="-122"/>
                <a:cs typeface="等线" panose="02010600030101010101" charset="-122"/>
              </a:rPr>
              <a:t>12</a:t>
            </a:r>
            <a:r>
              <a:rPr lang="zh-CN" altLang="en-US" sz="2000">
                <a:latin typeface="等线" panose="02010600030101010101" charset="-122"/>
                <a:ea typeface="等线" panose="02010600030101010101" charset="-122"/>
                <a:cs typeface="等线" panose="02010600030101010101" charset="-122"/>
              </a:rPr>
              <a:t>） ，十六进制 （</a:t>
            </a:r>
            <a:r>
              <a:rPr lang="en-US" altLang="zh-CN" sz="2000">
                <a:solidFill>
                  <a:srgbClr val="034EA2"/>
                </a:solidFill>
                <a:latin typeface="等线" panose="02010600030101010101" charset="-122"/>
                <a:ea typeface="等线" panose="02010600030101010101" charset="-122"/>
                <a:cs typeface="等线" panose="02010600030101010101" charset="-122"/>
              </a:rPr>
              <a:t>0x</a:t>
            </a:r>
            <a:r>
              <a:rPr lang="en-US" altLang="zh-CN" sz="2000">
                <a:latin typeface="等线" panose="02010600030101010101" charset="-122"/>
                <a:ea typeface="等线" panose="02010600030101010101" charset="-122"/>
                <a:cs typeface="等线" panose="02010600030101010101" charset="-122"/>
              </a:rPr>
              <a:t>12</a:t>
            </a:r>
            <a:r>
              <a:rPr lang="zh-CN" altLang="en-US" sz="2000">
                <a:latin typeface="等线" panose="02010600030101010101" charset="-122"/>
                <a:ea typeface="等线" panose="02010600030101010101" charset="-122"/>
                <a:cs typeface="等线" panose="02010600030101010101" charset="-122"/>
              </a:rPr>
              <a:t>），八进制（</a:t>
            </a:r>
            <a:r>
              <a:rPr lang="en-US" altLang="zh-CN" sz="2000">
                <a:solidFill>
                  <a:srgbClr val="034EA2"/>
                </a:solidFill>
                <a:latin typeface="等线" panose="02010600030101010101" charset="-122"/>
                <a:ea typeface="等线" panose="02010600030101010101" charset="-122"/>
                <a:cs typeface="等线" panose="02010600030101010101" charset="-122"/>
              </a:rPr>
              <a:t>0</a:t>
            </a:r>
            <a:r>
              <a:rPr lang="en-US" altLang="zh-CN" sz="2000">
                <a:latin typeface="等线" panose="02010600030101010101" charset="-122"/>
                <a:ea typeface="等线" panose="02010600030101010101" charset="-122"/>
                <a:cs typeface="等线" panose="02010600030101010101" charset="-122"/>
              </a:rPr>
              <a:t>12</a:t>
            </a:r>
            <a:r>
              <a:rPr lang="zh-CN" altLang="en-US" sz="2000">
                <a:latin typeface="等线" panose="02010600030101010101" charset="-122"/>
                <a:ea typeface="等线" panose="02010600030101010101" charset="-122"/>
                <a:cs typeface="等线" panose="02010600030101010101" charset="-122"/>
              </a:rPr>
              <a:t>）</a:t>
            </a:r>
          </a:p>
          <a:p>
            <a:pPr lvl="0">
              <a:lnSpc>
                <a:spcPct val="110000"/>
              </a:lnSpc>
            </a:pPr>
            <a:r>
              <a:rPr lang="zh-CN" altLang="en-US" sz="2400">
                <a:latin typeface="等线" panose="02010600030101010101" charset="-122"/>
                <a:ea typeface="等线" panose="02010600030101010101" charset="-122"/>
                <a:cs typeface="等线" panose="02010600030101010101" charset="-122"/>
              </a:rPr>
              <a:t>长整型常量</a:t>
            </a:r>
          </a:p>
          <a:p>
            <a:pPr lvl="1">
              <a:lnSpc>
                <a:spcPct val="110000"/>
              </a:lnSpc>
            </a:pPr>
            <a:r>
              <a:rPr lang="en-US" altLang="zh-CN" sz="2000">
                <a:latin typeface="等线" panose="02010600030101010101" charset="-122"/>
                <a:ea typeface="等线" panose="02010600030101010101" charset="-122"/>
                <a:cs typeface="等线" panose="02010600030101010101" charset="-122"/>
              </a:rPr>
              <a:t>13</a:t>
            </a:r>
            <a:r>
              <a:rPr lang="en-US" altLang="zh-CN" sz="2000">
                <a:solidFill>
                  <a:srgbClr val="034EA2"/>
                </a:solidFill>
                <a:latin typeface="等线" panose="02010600030101010101" charset="-122"/>
                <a:ea typeface="等线" panose="02010600030101010101" charset="-122"/>
                <a:cs typeface="等线" panose="02010600030101010101" charset="-122"/>
              </a:rPr>
              <a:t>l</a:t>
            </a:r>
            <a:r>
              <a:rPr lang="zh-CN" altLang="en-US" sz="2000">
                <a:latin typeface="等线" panose="02010600030101010101" charset="-122"/>
                <a:ea typeface="等线" panose="02010600030101010101" charset="-122"/>
                <a:cs typeface="等线" panose="02010600030101010101" charset="-122"/>
              </a:rPr>
              <a:t>，</a:t>
            </a:r>
            <a:r>
              <a:rPr lang="en-US" altLang="zh-CN" sz="2000">
                <a:latin typeface="等线" panose="02010600030101010101" charset="-122"/>
                <a:ea typeface="等线" panose="02010600030101010101" charset="-122"/>
                <a:cs typeface="等线" panose="02010600030101010101" charset="-122"/>
              </a:rPr>
              <a:t>100</a:t>
            </a:r>
            <a:r>
              <a:rPr lang="en-US" altLang="zh-CN" sz="2000">
                <a:solidFill>
                  <a:srgbClr val="034EA2"/>
                </a:solidFill>
                <a:latin typeface="等线" panose="02010600030101010101" charset="-122"/>
                <a:ea typeface="等线" panose="02010600030101010101" charset="-122"/>
                <a:cs typeface="等线" panose="02010600030101010101" charset="-122"/>
              </a:rPr>
              <a:t>L</a:t>
            </a:r>
            <a:endParaRPr lang="en-US" altLang="zh-CN" sz="2000">
              <a:latin typeface="等线" panose="02010600030101010101" charset="-122"/>
              <a:ea typeface="等线" panose="02010600030101010101" charset="-122"/>
              <a:cs typeface="等线" panose="02010600030101010101" charset="-122"/>
            </a:endParaRPr>
          </a:p>
          <a:p>
            <a:pPr lvl="0">
              <a:lnSpc>
                <a:spcPct val="110000"/>
              </a:lnSpc>
            </a:pPr>
            <a:r>
              <a:rPr lang="zh-CN" altLang="en-US" sz="2400">
                <a:latin typeface="等线" panose="02010600030101010101" charset="-122"/>
                <a:ea typeface="等线" panose="02010600030101010101" charset="-122"/>
                <a:cs typeface="等线" panose="02010600030101010101" charset="-122"/>
              </a:rPr>
              <a:t>单精度浮点数 </a:t>
            </a:r>
          </a:p>
          <a:p>
            <a:pPr lvl="1">
              <a:lnSpc>
                <a:spcPct val="110000"/>
              </a:lnSpc>
            </a:pPr>
            <a:r>
              <a:rPr lang="en-US" altLang="zh-CN" sz="2000">
                <a:latin typeface="等线" panose="02010600030101010101" charset="-122"/>
                <a:ea typeface="等线" panose="02010600030101010101" charset="-122"/>
                <a:cs typeface="等线" panose="02010600030101010101" charset="-122"/>
              </a:rPr>
              <a:t>5.1</a:t>
            </a:r>
            <a:r>
              <a:rPr lang="en-US" altLang="zh-CN" sz="2000">
                <a:solidFill>
                  <a:srgbClr val="034EA2"/>
                </a:solidFill>
                <a:latin typeface="等线" panose="02010600030101010101" charset="-122"/>
                <a:ea typeface="等线" panose="02010600030101010101" charset="-122"/>
                <a:cs typeface="等线" panose="02010600030101010101" charset="-122"/>
              </a:rPr>
              <a:t>f</a:t>
            </a:r>
            <a:r>
              <a:rPr lang="zh-CN" altLang="en-US" sz="2000">
                <a:latin typeface="等线" panose="02010600030101010101" charset="-122"/>
                <a:ea typeface="等线" panose="02010600030101010101" charset="-122"/>
                <a:cs typeface="等线" panose="02010600030101010101" charset="-122"/>
              </a:rPr>
              <a:t>，</a:t>
            </a:r>
            <a:r>
              <a:rPr lang="en-US" altLang="zh-CN" sz="2000">
                <a:latin typeface="等线" panose="02010600030101010101" charset="-122"/>
                <a:ea typeface="等线" panose="02010600030101010101" charset="-122"/>
                <a:cs typeface="等线" panose="02010600030101010101" charset="-122"/>
              </a:rPr>
              <a:t>.4</a:t>
            </a:r>
            <a:r>
              <a:rPr lang="en-US" altLang="zh-CN" sz="2000">
                <a:solidFill>
                  <a:srgbClr val="034EA2"/>
                </a:solidFill>
                <a:latin typeface="等线" panose="02010600030101010101" charset="-122"/>
                <a:ea typeface="等线" panose="02010600030101010101" charset="-122"/>
                <a:cs typeface="等线" panose="02010600030101010101" charset="-122"/>
              </a:rPr>
              <a:t>f</a:t>
            </a:r>
            <a:r>
              <a:rPr lang="en-US" altLang="zh-CN" sz="2000">
                <a:latin typeface="等线" panose="02010600030101010101" charset="-122"/>
                <a:ea typeface="等线" panose="02010600030101010101" charset="-122"/>
                <a:cs typeface="等线" panose="02010600030101010101" charset="-122"/>
              </a:rPr>
              <a:t> </a:t>
            </a:r>
            <a:r>
              <a:rPr lang="zh-CN" altLang="en-US" sz="2000">
                <a:latin typeface="等线" panose="02010600030101010101" charset="-122"/>
                <a:ea typeface="等线" panose="02010600030101010101" charset="-122"/>
                <a:cs typeface="等线" panose="02010600030101010101" charset="-122"/>
              </a:rPr>
              <a:t>，</a:t>
            </a:r>
            <a:r>
              <a:rPr lang="en-US" altLang="zh-CN" sz="2000">
                <a:latin typeface="等线" panose="02010600030101010101" charset="-122"/>
                <a:ea typeface="等线" panose="02010600030101010101" charset="-122"/>
                <a:cs typeface="等线" panose="02010600030101010101" charset="-122"/>
              </a:rPr>
              <a:t>2e3</a:t>
            </a:r>
            <a:r>
              <a:rPr lang="en-US" altLang="zh-CN" sz="2000">
                <a:solidFill>
                  <a:srgbClr val="034EA2"/>
                </a:solidFill>
                <a:latin typeface="等线" panose="02010600030101010101" charset="-122"/>
                <a:ea typeface="等线" panose="02010600030101010101" charset="-122"/>
                <a:cs typeface="等线" panose="02010600030101010101" charset="-122"/>
              </a:rPr>
              <a:t>F</a:t>
            </a:r>
            <a:r>
              <a:rPr lang="en-US" altLang="zh-CN" sz="2000">
                <a:latin typeface="等线" panose="02010600030101010101" charset="-122"/>
                <a:ea typeface="等线" panose="02010600030101010101" charset="-122"/>
                <a:cs typeface="等线" panose="02010600030101010101" charset="-122"/>
              </a:rPr>
              <a:t> </a:t>
            </a:r>
            <a:r>
              <a:rPr lang="zh-CN" altLang="en-US" sz="2000">
                <a:latin typeface="等线" panose="02010600030101010101" charset="-122"/>
                <a:ea typeface="等线" panose="02010600030101010101" charset="-122"/>
                <a:cs typeface="等线" panose="02010600030101010101" charset="-122"/>
              </a:rPr>
              <a:t>，</a:t>
            </a:r>
            <a:r>
              <a:rPr lang="en-US" altLang="zh-CN" sz="2000">
                <a:latin typeface="等线" panose="02010600030101010101" charset="-122"/>
                <a:ea typeface="等线" panose="02010600030101010101" charset="-122"/>
                <a:cs typeface="等线" panose="02010600030101010101" charset="-122"/>
              </a:rPr>
              <a:t>0</a:t>
            </a:r>
            <a:r>
              <a:rPr lang="en-US" altLang="zh-CN" sz="2000">
                <a:solidFill>
                  <a:srgbClr val="034EA2"/>
                </a:solidFill>
                <a:latin typeface="等线" panose="02010600030101010101" charset="-122"/>
                <a:ea typeface="等线" panose="02010600030101010101" charset="-122"/>
                <a:cs typeface="等线" panose="02010600030101010101" charset="-122"/>
              </a:rPr>
              <a:t>f</a:t>
            </a:r>
            <a:endParaRPr lang="en-US" altLang="zh-CN" sz="2000">
              <a:latin typeface="等线" panose="02010600030101010101" charset="-122"/>
              <a:ea typeface="等线" panose="02010600030101010101" charset="-122"/>
              <a:cs typeface="等线" panose="02010600030101010101" charset="-122"/>
            </a:endParaRPr>
          </a:p>
          <a:p>
            <a:pPr lvl="0">
              <a:lnSpc>
                <a:spcPct val="110000"/>
              </a:lnSpc>
            </a:pPr>
            <a:r>
              <a:rPr lang="zh-CN" altLang="en-US" sz="2400">
                <a:latin typeface="等线" panose="02010600030101010101" charset="-122"/>
                <a:ea typeface="等线" panose="02010600030101010101" charset="-122"/>
                <a:cs typeface="等线" panose="02010600030101010101" charset="-122"/>
              </a:rPr>
              <a:t>双精度浮点数 </a:t>
            </a:r>
          </a:p>
          <a:p>
            <a:pPr lvl="1">
              <a:lnSpc>
                <a:spcPct val="110000"/>
              </a:lnSpc>
            </a:pPr>
            <a:r>
              <a:rPr lang="en-US" altLang="zh-CN" sz="2000">
                <a:latin typeface="等线" panose="02010600030101010101" charset="-122"/>
                <a:ea typeface="等线" panose="02010600030101010101" charset="-122"/>
                <a:cs typeface="等线" panose="02010600030101010101" charset="-122"/>
              </a:rPr>
              <a:t>5.1</a:t>
            </a:r>
            <a:r>
              <a:rPr lang="zh-CN" altLang="en-US" sz="2000">
                <a:latin typeface="等线" panose="02010600030101010101" charset="-122"/>
                <a:ea typeface="等线" panose="02010600030101010101" charset="-122"/>
                <a:cs typeface="等线" panose="02010600030101010101" charset="-122"/>
              </a:rPr>
              <a:t>，</a:t>
            </a:r>
            <a:r>
              <a:rPr lang="en-US" altLang="zh-CN" sz="2000">
                <a:latin typeface="等线" panose="02010600030101010101" charset="-122"/>
                <a:ea typeface="等线" panose="02010600030101010101" charset="-122"/>
                <a:cs typeface="等线" panose="02010600030101010101" charset="-122"/>
              </a:rPr>
              <a:t>.4</a:t>
            </a:r>
            <a:r>
              <a:rPr lang="zh-CN" altLang="en-US" sz="2000">
                <a:latin typeface="等线" panose="02010600030101010101" charset="-122"/>
                <a:ea typeface="等线" panose="02010600030101010101" charset="-122"/>
                <a:cs typeface="等线" panose="02010600030101010101" charset="-122"/>
              </a:rPr>
              <a:t>，</a:t>
            </a:r>
            <a:r>
              <a:rPr lang="en-US" altLang="zh-CN" sz="2000">
                <a:latin typeface="等线" panose="02010600030101010101" charset="-122"/>
                <a:ea typeface="等线" panose="02010600030101010101" charset="-122"/>
                <a:cs typeface="等线" panose="02010600030101010101" charset="-122"/>
              </a:rPr>
              <a:t>2e-3</a:t>
            </a:r>
            <a:r>
              <a:rPr lang="zh-CN" altLang="en-US" sz="2000">
                <a:latin typeface="等线" panose="02010600030101010101" charset="-122"/>
                <a:ea typeface="等线" panose="02010600030101010101" charset="-122"/>
                <a:cs typeface="等线" panose="02010600030101010101" charset="-122"/>
              </a:rPr>
              <a:t>，</a:t>
            </a:r>
            <a:r>
              <a:rPr lang="en-US" altLang="zh-CN" sz="2000">
                <a:latin typeface="等线" panose="02010600030101010101" charset="-122"/>
                <a:ea typeface="等线" panose="02010600030101010101" charset="-122"/>
                <a:cs typeface="等线" panose="02010600030101010101" charset="-122"/>
              </a:rPr>
              <a:t>0</a:t>
            </a:r>
            <a:r>
              <a:rPr lang="en-US" altLang="zh-CN" sz="2000">
                <a:solidFill>
                  <a:srgbClr val="034EA2"/>
                </a:solidFill>
                <a:latin typeface="等线" panose="02010600030101010101" charset="-122"/>
                <a:ea typeface="等线" panose="02010600030101010101" charset="-122"/>
                <a:cs typeface="等线" panose="02010600030101010101" charset="-122"/>
              </a:rPr>
              <a:t>d</a:t>
            </a:r>
            <a:endParaRPr lang="en-US" altLang="zh-CN" sz="2000">
              <a:latin typeface="等线" panose="02010600030101010101" charset="-122"/>
              <a:ea typeface="等线" panose="02010600030101010101" charset="-122"/>
              <a:cs typeface="等线" panose="02010600030101010101" charset="-122"/>
            </a:endParaRPr>
          </a:p>
          <a:p>
            <a:pPr lvl="0">
              <a:lnSpc>
                <a:spcPct val="110000"/>
              </a:lnSpc>
            </a:pPr>
            <a:r>
              <a:rPr lang="zh-CN" altLang="en-US" sz="2400">
                <a:latin typeface="等线" panose="02010600030101010101" charset="-122"/>
                <a:ea typeface="等线" panose="02010600030101010101" charset="-122"/>
                <a:cs typeface="等线" panose="02010600030101010101" charset="-122"/>
              </a:rPr>
              <a:t>布尔常量 </a:t>
            </a:r>
          </a:p>
          <a:p>
            <a:pPr lvl="1">
              <a:lnSpc>
                <a:spcPct val="110000"/>
              </a:lnSpc>
            </a:pPr>
            <a:r>
              <a:rPr lang="en-US" altLang="zh-CN" sz="2000">
                <a:latin typeface="等线" panose="02010600030101010101" charset="-122"/>
                <a:ea typeface="等线" panose="02010600030101010101" charset="-122"/>
                <a:cs typeface="等线" panose="02010600030101010101" charset="-122"/>
              </a:rPr>
              <a:t>true</a:t>
            </a:r>
            <a:r>
              <a:rPr lang="zh-CN" altLang="en-US" sz="2000">
                <a:latin typeface="等线" panose="02010600030101010101" charset="-122"/>
                <a:ea typeface="等线" panose="02010600030101010101" charset="-122"/>
                <a:cs typeface="等线" panose="02010600030101010101" charset="-122"/>
              </a:rPr>
              <a:t>和</a:t>
            </a:r>
            <a:r>
              <a:rPr lang="en-US" altLang="zh-CN" sz="2000">
                <a:latin typeface="等线" panose="02010600030101010101" charset="-122"/>
                <a:ea typeface="等线" panose="02010600030101010101" charset="-122"/>
                <a:cs typeface="等线" panose="02010600030101010101" charset="-122"/>
              </a:rPr>
              <a:t>false </a:t>
            </a:r>
          </a:p>
        </p:txBody>
      </p:sp>
      <p:sp>
        <p:nvSpPr>
          <p:cNvPr id="3" name="标题 2"/>
          <p:cNvSpPr>
            <a:spLocks noGrp="1"/>
          </p:cNvSpPr>
          <p:nvPr>
            <p:ph type="title"/>
          </p:nvPr>
        </p:nvSpPr>
        <p:spPr/>
        <p:txBody>
          <a:bodyPr/>
          <a:lstStyle/>
          <a:p>
            <a:r>
              <a:rPr lang="en-US" altLang="zh-CN"/>
              <a:t>2.1.2 Java Class </a:t>
            </a:r>
            <a:r>
              <a:rPr lang="en-US" altLang="zh-CN" sz="2400">
                <a:sym typeface="+mn-ea"/>
              </a:rPr>
              <a:t>7/16</a:t>
            </a:r>
          </a:p>
        </p:txBody>
      </p:sp>
      <p:sp>
        <p:nvSpPr>
          <p:cNvPr id="7" name="日期占位符 6"/>
          <p:cNvSpPr>
            <a:spLocks noGrp="1"/>
          </p:cNvSpPr>
          <p:nvPr>
            <p:ph type="dt" sz="half" idx="10"/>
            <p:custDataLst>
              <p:tags r:id="rId1"/>
            </p:custDataLst>
          </p:nvPr>
        </p:nvSpPr>
        <p:spPr/>
        <p:txBody>
          <a:bodyPr/>
          <a:lstStyle/>
          <a:p>
            <a:fld id="{8BEB6EB5-CC0D-C94C-91B9-9EA1B45E848E}" type="datetime1">
              <a:rPr kumimoji="1" lang="zh-CN" altLang="en-US" smtClean="0"/>
              <a:t>2024/10/16</a:t>
            </a:fld>
            <a:endParaRPr kumimoji="1" lang="zh-CN" altLang="en-US" sz="900"/>
          </a:p>
        </p:txBody>
      </p:sp>
      <p:sp>
        <p:nvSpPr>
          <p:cNvPr id="8" name="页脚占位符 7"/>
          <p:cNvSpPr>
            <a:spLocks noGrp="1"/>
          </p:cNvSpPr>
          <p:nvPr>
            <p:ph type="ftr" sz="quarter" idx="11"/>
            <p:custDataLst>
              <p:tags r:id="rId2"/>
            </p:custDataLst>
          </p:nvPr>
        </p:nvSpPr>
        <p:spPr/>
        <p:txBody>
          <a:bodyPr/>
          <a:lstStyle/>
          <a:p>
            <a:r>
              <a:rPr kumimoji="1" lang="zh-CN" altLang="en-US" dirty="0"/>
              <a:t>西北工业大学软件学院</a:t>
            </a:r>
            <a:endParaRPr kumimoji="1" lang="zh-CN" altLang="en-US" sz="900" dirty="0"/>
          </a:p>
        </p:txBody>
      </p:sp>
      <p:sp>
        <p:nvSpPr>
          <p:cNvPr id="9" name="灯片编号占位符 8"/>
          <p:cNvSpPr>
            <a:spLocks noGrp="1"/>
          </p:cNvSpPr>
          <p:nvPr>
            <p:ph type="sldNum" sz="quarter" idx="12"/>
            <p:custDataLst>
              <p:tags r:id="rId3"/>
            </p:custDataLst>
          </p:nvPr>
        </p:nvSpPr>
        <p:spPr/>
        <p:txBody>
          <a:bodyPr/>
          <a:lstStyle/>
          <a:p>
            <a:fld id="{5A1A6423-77BD-D842-A714-25250E903C41}" type="slidenum">
              <a:rPr kumimoji="1" lang="zh-CN" altLang="en-US" smtClean="0"/>
              <a:t>23</a:t>
            </a:fld>
            <a:endParaRPr kumimoji="1" lang="zh-CN" altLang="en-US" sz="90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Autofit/>
          </a:bodyPr>
          <a:lstStyle/>
          <a:p>
            <a:pPr>
              <a:lnSpc>
                <a:spcPct val="110000"/>
              </a:lnSpc>
            </a:pPr>
            <a:r>
              <a:rPr lang="zh-CN" altLang="en-US" sz="2400">
                <a:solidFill>
                  <a:srgbClr val="034EA2"/>
                </a:solidFill>
                <a:latin typeface="等线" panose="02010600030101010101" charset="-122"/>
                <a:ea typeface="等线" panose="02010600030101010101" charset="-122"/>
                <a:cs typeface="等线" panose="02010600030101010101" charset="-122"/>
              </a:rPr>
              <a:t>字符常量</a:t>
            </a:r>
            <a:endParaRPr lang="en-US" altLang="zh-CN" sz="2400">
              <a:solidFill>
                <a:srgbClr val="034EA2"/>
              </a:solidFill>
              <a:latin typeface="等线" panose="02010600030101010101" charset="-122"/>
              <a:ea typeface="等线" panose="02010600030101010101" charset="-122"/>
              <a:cs typeface="等线" panose="02010600030101010101" charset="-122"/>
            </a:endParaRPr>
          </a:p>
          <a:p>
            <a:pPr lvl="1">
              <a:lnSpc>
                <a:spcPct val="110000"/>
              </a:lnSpc>
            </a:pPr>
            <a:r>
              <a:rPr lang="en-US" altLang="zh-CN" sz="1800">
                <a:latin typeface="等线" panose="02010600030101010101" charset="-122"/>
                <a:ea typeface="等线" panose="02010600030101010101" charset="-122"/>
                <a:cs typeface="等线" panose="02010600030101010101" charset="-122"/>
              </a:rPr>
              <a:t>'a' </a:t>
            </a:r>
            <a:r>
              <a:rPr lang="zh-CN" altLang="en-US" sz="1800">
                <a:latin typeface="等线" panose="02010600030101010101" charset="-122"/>
                <a:ea typeface="等线" panose="02010600030101010101" charset="-122"/>
                <a:cs typeface="等线" panose="02010600030101010101" charset="-122"/>
              </a:rPr>
              <a:t>， </a:t>
            </a:r>
            <a:r>
              <a:rPr lang="en-US" altLang="zh-CN" sz="1800">
                <a:latin typeface="等线" panose="02010600030101010101" charset="-122"/>
                <a:ea typeface="等线" panose="02010600030101010101" charset="-122"/>
                <a:cs typeface="等线" panose="02010600030101010101" charset="-122"/>
              </a:rPr>
              <a:t>'8'</a:t>
            </a:r>
            <a:r>
              <a:rPr lang="zh-CN" altLang="en-US" sz="1800">
                <a:latin typeface="等线" panose="02010600030101010101" charset="-122"/>
                <a:ea typeface="等线" panose="02010600030101010101" charset="-122"/>
                <a:cs typeface="等线" panose="02010600030101010101" charset="-122"/>
              </a:rPr>
              <a:t>，  </a:t>
            </a:r>
            <a:r>
              <a:rPr lang="en-US" altLang="zh-CN" sz="1800">
                <a:latin typeface="等线" panose="02010600030101010101" charset="-122"/>
                <a:ea typeface="等线" panose="02010600030101010101" charset="-122"/>
                <a:cs typeface="等线" panose="02010600030101010101" charset="-122"/>
              </a:rPr>
              <a:t>'</a:t>
            </a:r>
            <a:r>
              <a:rPr lang="en-US" altLang="zh-CN" sz="1800">
                <a:solidFill>
                  <a:srgbClr val="034EA2"/>
                </a:solidFill>
                <a:latin typeface="等线" panose="02010600030101010101" charset="-122"/>
                <a:ea typeface="等线" panose="02010600030101010101" charset="-122"/>
                <a:cs typeface="等线" panose="02010600030101010101" charset="-122"/>
              </a:rPr>
              <a:t>\u</a:t>
            </a:r>
            <a:r>
              <a:rPr lang="en-US" altLang="zh-CN" sz="1800">
                <a:latin typeface="等线" panose="02010600030101010101" charset="-122"/>
                <a:ea typeface="等线" panose="02010600030101010101" charset="-122"/>
                <a:cs typeface="等线" panose="02010600030101010101" charset="-122"/>
              </a:rPr>
              <a:t>0027' </a:t>
            </a:r>
            <a:r>
              <a:rPr lang="zh-CN" altLang="en-US" sz="1800">
                <a:latin typeface="等线" panose="02010600030101010101" charset="-122"/>
                <a:ea typeface="等线" panose="02010600030101010101" charset="-122"/>
                <a:cs typeface="等线" panose="02010600030101010101" charset="-122"/>
              </a:rPr>
              <a:t>（</a:t>
            </a:r>
            <a:r>
              <a:rPr lang="en-US" altLang="zh-CN" sz="1800">
                <a:latin typeface="等线" panose="02010600030101010101" charset="-122"/>
                <a:ea typeface="等线" panose="02010600030101010101" charset="-122"/>
                <a:cs typeface="等线" panose="02010600030101010101" charset="-122"/>
              </a:rPr>
              <a:t>Unicode</a:t>
            </a:r>
            <a:r>
              <a:rPr lang="zh-CN" altLang="en-US" sz="1800">
                <a:latin typeface="等线" panose="02010600030101010101" charset="-122"/>
                <a:ea typeface="等线" panose="02010600030101010101" charset="-122"/>
                <a:cs typeface="等线" panose="02010600030101010101" charset="-122"/>
              </a:rPr>
              <a:t>）</a:t>
            </a:r>
            <a:endParaRPr lang="en-US" altLang="zh-CN" sz="1800">
              <a:latin typeface="等线" panose="02010600030101010101" charset="-122"/>
              <a:ea typeface="等线" panose="02010600030101010101" charset="-122"/>
              <a:cs typeface="等线" panose="02010600030101010101" charset="-122"/>
            </a:endParaRPr>
          </a:p>
          <a:p>
            <a:pPr lvl="1">
              <a:lnSpc>
                <a:spcPct val="110000"/>
              </a:lnSpc>
            </a:pPr>
            <a:r>
              <a:rPr lang="en-US" altLang="zh-CN" sz="1800">
                <a:latin typeface="等线" panose="02010600030101010101" charset="-122"/>
                <a:ea typeface="等线" panose="02010600030101010101" charset="-122"/>
                <a:cs typeface="等线" panose="02010600030101010101" charset="-122"/>
              </a:rPr>
              <a:t>'</a:t>
            </a:r>
            <a:r>
              <a:rPr lang="en-US" altLang="zh-CN" sz="1800">
                <a:solidFill>
                  <a:srgbClr val="034EA2"/>
                </a:solidFill>
                <a:latin typeface="等线" panose="02010600030101010101" charset="-122"/>
                <a:ea typeface="等线" panose="02010600030101010101" charset="-122"/>
                <a:cs typeface="等线" panose="02010600030101010101" charset="-122"/>
              </a:rPr>
              <a:t>\r</a:t>
            </a:r>
            <a:r>
              <a:rPr lang="en-US" altLang="zh-CN" sz="1800">
                <a:latin typeface="等线" panose="02010600030101010101" charset="-122"/>
                <a:ea typeface="等线" panose="02010600030101010101" charset="-122"/>
                <a:cs typeface="等线" panose="02010600030101010101" charset="-122"/>
              </a:rPr>
              <a:t>'</a:t>
            </a:r>
            <a:r>
              <a:rPr lang="zh-CN" altLang="en-US" sz="1800">
                <a:latin typeface="等线" panose="02010600030101010101" charset="-122"/>
                <a:ea typeface="等线" panose="02010600030101010101" charset="-122"/>
                <a:cs typeface="等线" panose="02010600030101010101" charset="-122"/>
              </a:rPr>
              <a:t>表示接受键盘输入，相当于按下了回车键；</a:t>
            </a:r>
            <a:endParaRPr lang="en-US" altLang="zh-CN" sz="1800">
              <a:latin typeface="等线" panose="02010600030101010101" charset="-122"/>
              <a:ea typeface="等线" panose="02010600030101010101" charset="-122"/>
              <a:cs typeface="等线" panose="02010600030101010101" charset="-122"/>
            </a:endParaRPr>
          </a:p>
          <a:p>
            <a:pPr lvl="1">
              <a:lnSpc>
                <a:spcPct val="110000"/>
              </a:lnSpc>
            </a:pPr>
            <a:r>
              <a:rPr lang="en-US" altLang="zh-CN" sz="1800">
                <a:latin typeface="等线" panose="02010600030101010101" charset="-122"/>
                <a:ea typeface="等线" panose="02010600030101010101" charset="-122"/>
                <a:cs typeface="等线" panose="02010600030101010101" charset="-122"/>
              </a:rPr>
              <a:t>'</a:t>
            </a:r>
            <a:r>
              <a:rPr lang="en-US" altLang="zh-CN" sz="1800">
                <a:solidFill>
                  <a:srgbClr val="034EA2"/>
                </a:solidFill>
                <a:latin typeface="等线" panose="02010600030101010101" charset="-122"/>
                <a:ea typeface="等线" panose="02010600030101010101" charset="-122"/>
                <a:cs typeface="等线" panose="02010600030101010101" charset="-122"/>
              </a:rPr>
              <a:t>\n</a:t>
            </a:r>
            <a:r>
              <a:rPr lang="en-US" altLang="zh-CN" sz="1800">
                <a:latin typeface="等线" panose="02010600030101010101" charset="-122"/>
                <a:ea typeface="等线" panose="02010600030101010101" charset="-122"/>
                <a:cs typeface="等线" panose="02010600030101010101" charset="-122"/>
              </a:rPr>
              <a:t>'</a:t>
            </a:r>
            <a:r>
              <a:rPr lang="zh-CN" altLang="en-US" sz="1800">
                <a:latin typeface="等线" panose="02010600030101010101" charset="-122"/>
                <a:ea typeface="等线" panose="02010600030101010101" charset="-122"/>
                <a:cs typeface="等线" panose="02010600030101010101" charset="-122"/>
              </a:rPr>
              <a:t>是换行；</a:t>
            </a:r>
          </a:p>
          <a:p>
            <a:pPr lvl="1">
              <a:lnSpc>
                <a:spcPct val="110000"/>
              </a:lnSpc>
            </a:pPr>
            <a:r>
              <a:rPr lang="en-US" altLang="zh-CN" sz="1800">
                <a:latin typeface="等线" panose="02010600030101010101" charset="-122"/>
                <a:ea typeface="等线" panose="02010600030101010101" charset="-122"/>
                <a:cs typeface="等线" panose="02010600030101010101" charset="-122"/>
              </a:rPr>
              <a:t>'</a:t>
            </a:r>
            <a:r>
              <a:rPr lang="en-US" altLang="zh-CN" sz="1800">
                <a:solidFill>
                  <a:srgbClr val="034EA2"/>
                </a:solidFill>
                <a:latin typeface="等线" panose="02010600030101010101" charset="-122"/>
                <a:ea typeface="等线" panose="02010600030101010101" charset="-122"/>
                <a:cs typeface="等线" panose="02010600030101010101" charset="-122"/>
              </a:rPr>
              <a:t>\t</a:t>
            </a:r>
            <a:r>
              <a:rPr lang="en-US" altLang="zh-CN" sz="1800">
                <a:latin typeface="等线" panose="02010600030101010101" charset="-122"/>
                <a:ea typeface="等线" panose="02010600030101010101" charset="-122"/>
                <a:cs typeface="等线" panose="02010600030101010101" charset="-122"/>
              </a:rPr>
              <a:t>'</a:t>
            </a:r>
            <a:r>
              <a:rPr lang="zh-CN" altLang="en-US" sz="1800">
                <a:latin typeface="等线" panose="02010600030101010101" charset="-122"/>
                <a:ea typeface="等线" panose="02010600030101010101" charset="-122"/>
                <a:cs typeface="等线" panose="02010600030101010101" charset="-122"/>
              </a:rPr>
              <a:t>是制表符，相当于</a:t>
            </a:r>
            <a:r>
              <a:rPr lang="en-US" altLang="zh-CN" sz="1800">
                <a:latin typeface="等线" panose="02010600030101010101" charset="-122"/>
                <a:ea typeface="等线" panose="02010600030101010101" charset="-122"/>
                <a:cs typeface="等线" panose="02010600030101010101" charset="-122"/>
              </a:rPr>
              <a:t>table</a:t>
            </a:r>
            <a:r>
              <a:rPr lang="zh-CN" altLang="en-US" sz="1800">
                <a:latin typeface="等线" panose="02010600030101010101" charset="-122"/>
                <a:ea typeface="等线" panose="02010600030101010101" charset="-122"/>
                <a:cs typeface="等线" panose="02010600030101010101" charset="-122"/>
              </a:rPr>
              <a:t>键；</a:t>
            </a:r>
          </a:p>
          <a:p>
            <a:pPr lvl="1">
              <a:lnSpc>
                <a:spcPct val="110000"/>
              </a:lnSpc>
            </a:pPr>
            <a:r>
              <a:rPr lang="en-US" altLang="zh-CN" sz="1800">
                <a:latin typeface="等线" panose="02010600030101010101" charset="-122"/>
                <a:ea typeface="等线" panose="02010600030101010101" charset="-122"/>
                <a:cs typeface="等线" panose="02010600030101010101" charset="-122"/>
              </a:rPr>
              <a:t>'</a:t>
            </a:r>
            <a:r>
              <a:rPr lang="en-US" altLang="zh-CN" sz="1800">
                <a:solidFill>
                  <a:srgbClr val="034EA2"/>
                </a:solidFill>
                <a:latin typeface="等线" panose="02010600030101010101" charset="-122"/>
                <a:ea typeface="等线" panose="02010600030101010101" charset="-122"/>
                <a:cs typeface="等线" panose="02010600030101010101" charset="-122"/>
              </a:rPr>
              <a:t>\b</a:t>
            </a:r>
            <a:r>
              <a:rPr lang="en-US" altLang="zh-CN" sz="1800">
                <a:latin typeface="等线" panose="02010600030101010101" charset="-122"/>
                <a:ea typeface="等线" panose="02010600030101010101" charset="-122"/>
                <a:cs typeface="等线" panose="02010600030101010101" charset="-122"/>
              </a:rPr>
              <a:t>'</a:t>
            </a:r>
            <a:r>
              <a:rPr lang="zh-CN" altLang="en-US" sz="1800">
                <a:latin typeface="等线" panose="02010600030101010101" charset="-122"/>
                <a:ea typeface="等线" panose="02010600030101010101" charset="-122"/>
                <a:cs typeface="等线" panose="02010600030101010101" charset="-122"/>
              </a:rPr>
              <a:t>是退格键，相当于</a:t>
            </a:r>
            <a:r>
              <a:rPr lang="en-US" altLang="zh-CN" sz="1800">
                <a:latin typeface="等线" panose="02010600030101010101" charset="-122"/>
                <a:ea typeface="等线" panose="02010600030101010101" charset="-122"/>
                <a:cs typeface="等线" panose="02010600030101010101" charset="-122"/>
              </a:rPr>
              <a:t>Back Space</a:t>
            </a:r>
            <a:r>
              <a:rPr lang="zh-CN" altLang="en-US" sz="1800">
                <a:latin typeface="等线" panose="02010600030101010101" charset="-122"/>
                <a:ea typeface="等线" panose="02010600030101010101" charset="-122"/>
                <a:cs typeface="等线" panose="02010600030101010101" charset="-122"/>
              </a:rPr>
              <a:t>；</a:t>
            </a:r>
          </a:p>
          <a:p>
            <a:pPr lvl="1">
              <a:lnSpc>
                <a:spcPct val="110000"/>
              </a:lnSpc>
            </a:pPr>
            <a:r>
              <a:rPr lang="en-US" altLang="zh-CN" sz="1800">
                <a:latin typeface="等线" panose="02010600030101010101" charset="-122"/>
                <a:ea typeface="等线" panose="02010600030101010101" charset="-122"/>
                <a:cs typeface="等线" panose="02010600030101010101" charset="-122"/>
              </a:rPr>
              <a:t>'</a:t>
            </a:r>
            <a:r>
              <a:rPr lang="en-US" altLang="zh-CN" sz="1800">
                <a:solidFill>
                  <a:srgbClr val="034EA2"/>
                </a:solidFill>
                <a:latin typeface="等线" panose="02010600030101010101" charset="-122"/>
                <a:ea typeface="等线" panose="02010600030101010101" charset="-122"/>
                <a:cs typeface="等线" panose="02010600030101010101" charset="-122"/>
              </a:rPr>
              <a:t>\'</a:t>
            </a:r>
            <a:r>
              <a:rPr lang="en-US" altLang="zh-CN" sz="1800">
                <a:latin typeface="等线" panose="02010600030101010101" charset="-122"/>
                <a:ea typeface="等线" panose="02010600030101010101" charset="-122"/>
                <a:cs typeface="等线" panose="02010600030101010101" charset="-122"/>
              </a:rPr>
              <a:t>'</a:t>
            </a:r>
            <a:r>
              <a:rPr lang="zh-CN" altLang="en-US" sz="1800">
                <a:latin typeface="等线" panose="02010600030101010101" charset="-122"/>
                <a:ea typeface="等线" panose="02010600030101010101" charset="-122"/>
                <a:cs typeface="等线" panose="02010600030101010101" charset="-122"/>
              </a:rPr>
              <a:t>是单引号，而 </a:t>
            </a:r>
            <a:r>
              <a:rPr lang="en-US" altLang="zh-CN" sz="1800">
                <a:latin typeface="等线" panose="02010600030101010101" charset="-122"/>
                <a:ea typeface="等线" panose="02010600030101010101" charset="-122"/>
                <a:cs typeface="等线" panose="02010600030101010101" charset="-122"/>
              </a:rPr>
              <a:t>'\"'</a:t>
            </a:r>
            <a:r>
              <a:rPr lang="zh-CN" altLang="en-US" sz="1800">
                <a:latin typeface="等线" panose="02010600030101010101" charset="-122"/>
                <a:ea typeface="等线" panose="02010600030101010101" charset="-122"/>
                <a:cs typeface="等线" panose="02010600030101010101" charset="-122"/>
              </a:rPr>
              <a:t>是双引号；</a:t>
            </a:r>
          </a:p>
          <a:p>
            <a:pPr lvl="1">
              <a:lnSpc>
                <a:spcPct val="110000"/>
              </a:lnSpc>
            </a:pPr>
            <a:r>
              <a:rPr lang="en-US" altLang="zh-CN" sz="1800">
                <a:latin typeface="等线" panose="02010600030101010101" charset="-122"/>
                <a:ea typeface="等线" panose="02010600030101010101" charset="-122"/>
                <a:cs typeface="等线" panose="02010600030101010101" charset="-122"/>
              </a:rPr>
              <a:t>'</a:t>
            </a:r>
            <a:r>
              <a:rPr lang="en-US" altLang="zh-CN" sz="1800">
                <a:solidFill>
                  <a:srgbClr val="034EA2"/>
                </a:solidFill>
                <a:latin typeface="等线" panose="02010600030101010101" charset="-122"/>
                <a:ea typeface="等线" panose="02010600030101010101" charset="-122"/>
                <a:cs typeface="等线" panose="02010600030101010101" charset="-122"/>
              </a:rPr>
              <a:t>\\</a:t>
            </a:r>
            <a:r>
              <a:rPr lang="en-US" altLang="zh-CN" sz="1800">
                <a:latin typeface="等线" panose="02010600030101010101" charset="-122"/>
                <a:ea typeface="等线" panose="02010600030101010101" charset="-122"/>
                <a:cs typeface="等线" panose="02010600030101010101" charset="-122"/>
              </a:rPr>
              <a:t>'</a:t>
            </a:r>
            <a:r>
              <a:rPr lang="zh-CN" altLang="en-US" sz="1800">
                <a:latin typeface="等线" panose="02010600030101010101" charset="-122"/>
                <a:ea typeface="等线" panose="02010600030101010101" charset="-122"/>
                <a:cs typeface="等线" panose="02010600030101010101" charset="-122"/>
              </a:rPr>
              <a:t>是一个斜杠</a:t>
            </a:r>
            <a:r>
              <a:rPr lang="en-US" altLang="zh-CN" sz="1800">
                <a:latin typeface="等线" panose="02010600030101010101" charset="-122"/>
                <a:ea typeface="等线" panose="02010600030101010101" charset="-122"/>
                <a:cs typeface="等线" panose="02010600030101010101" charset="-122"/>
              </a:rPr>
              <a:t>”\”</a:t>
            </a:r>
            <a:r>
              <a:rPr lang="zh-CN" altLang="en-US" sz="1800">
                <a:latin typeface="等线" panose="02010600030101010101" charset="-122"/>
                <a:ea typeface="等线" panose="02010600030101010101" charset="-122"/>
                <a:cs typeface="等线" panose="02010600030101010101" charset="-122"/>
              </a:rPr>
              <a:t>。</a:t>
            </a:r>
            <a:endParaRPr lang="en-US" altLang="zh-CN" sz="1800">
              <a:latin typeface="等线" panose="02010600030101010101" charset="-122"/>
              <a:ea typeface="等线" panose="02010600030101010101" charset="-122"/>
              <a:cs typeface="等线" panose="02010600030101010101" charset="-122"/>
            </a:endParaRPr>
          </a:p>
          <a:p>
            <a:pPr>
              <a:lnSpc>
                <a:spcPct val="110000"/>
              </a:lnSpc>
            </a:pPr>
            <a:r>
              <a:rPr lang="zh-CN" altLang="en-US" sz="2400">
                <a:solidFill>
                  <a:srgbClr val="034EA2"/>
                </a:solidFill>
                <a:latin typeface="等线" panose="02010600030101010101" charset="-122"/>
                <a:ea typeface="等线" panose="02010600030101010101" charset="-122"/>
                <a:cs typeface="等线" panose="02010600030101010101" charset="-122"/>
              </a:rPr>
              <a:t>字符串常量</a:t>
            </a:r>
            <a:endParaRPr lang="en-US" altLang="zh-CN" sz="2400">
              <a:solidFill>
                <a:srgbClr val="034EA2"/>
              </a:solidFill>
              <a:latin typeface="等线" panose="02010600030101010101" charset="-122"/>
              <a:ea typeface="等线" panose="02010600030101010101" charset="-122"/>
              <a:cs typeface="等线" panose="02010600030101010101" charset="-122"/>
            </a:endParaRPr>
          </a:p>
          <a:p>
            <a:pPr lvl="1">
              <a:lnSpc>
                <a:spcPct val="110000"/>
              </a:lnSpc>
            </a:pPr>
            <a:r>
              <a:rPr lang="en-US" altLang="zh-CN" sz="1800">
                <a:latin typeface="等线" panose="02010600030101010101" charset="-122"/>
                <a:ea typeface="等线" panose="02010600030101010101" charset="-122"/>
                <a:cs typeface="等线" panose="02010600030101010101" charset="-122"/>
              </a:rPr>
              <a:t> "Hello World" </a:t>
            </a:r>
            <a:r>
              <a:rPr lang="zh-CN" altLang="en-US" sz="1800">
                <a:latin typeface="等线" panose="02010600030101010101" charset="-122"/>
                <a:ea typeface="等线" panose="02010600030101010101" charset="-122"/>
                <a:cs typeface="等线" panose="02010600030101010101" charset="-122"/>
              </a:rPr>
              <a:t>，</a:t>
            </a:r>
            <a:r>
              <a:rPr lang="en-US" altLang="zh-CN" sz="1800">
                <a:latin typeface="等线" panose="02010600030101010101" charset="-122"/>
                <a:ea typeface="等线" panose="02010600030101010101" charset="-122"/>
                <a:cs typeface="等线" panose="02010600030101010101" charset="-122"/>
              </a:rPr>
              <a:t> "123"</a:t>
            </a:r>
            <a:r>
              <a:rPr lang="zh-CN" altLang="en-US" sz="1800">
                <a:latin typeface="等线" panose="02010600030101010101" charset="-122"/>
                <a:ea typeface="等线" panose="02010600030101010101" charset="-122"/>
                <a:cs typeface="等线" panose="02010600030101010101" charset="-122"/>
              </a:rPr>
              <a:t>， </a:t>
            </a:r>
            <a:r>
              <a:rPr lang="en-US" altLang="zh-CN" sz="1800">
                <a:latin typeface="等线" panose="02010600030101010101" charset="-122"/>
                <a:ea typeface="等线" panose="02010600030101010101" charset="-122"/>
                <a:cs typeface="等线" panose="02010600030101010101" charset="-122"/>
              </a:rPr>
              <a:t>"</a:t>
            </a:r>
            <a:r>
              <a:rPr lang="zh-CN" altLang="en-US" sz="1800">
                <a:latin typeface="等线" panose="02010600030101010101" charset="-122"/>
                <a:ea typeface="等线" panose="02010600030101010101" charset="-122"/>
                <a:cs typeface="等线" panose="02010600030101010101" charset="-122"/>
              </a:rPr>
              <a:t>欢迎你</a:t>
            </a:r>
            <a:r>
              <a:rPr lang="en-US" altLang="zh-CN" sz="1800">
                <a:latin typeface="等线" panose="02010600030101010101" charset="-122"/>
                <a:ea typeface="等线" panose="02010600030101010101" charset="-122"/>
                <a:cs typeface="等线" panose="02010600030101010101" charset="-122"/>
              </a:rPr>
              <a:t> \n</a:t>
            </a:r>
            <a:r>
              <a:rPr lang="zh-CN" altLang="en-US" sz="1800">
                <a:latin typeface="等线" panose="02010600030101010101" charset="-122"/>
                <a:ea typeface="等线" panose="02010600030101010101" charset="-122"/>
                <a:cs typeface="等线" panose="02010600030101010101" charset="-122"/>
              </a:rPr>
              <a:t>小王</a:t>
            </a:r>
            <a:r>
              <a:rPr lang="en-US" altLang="zh-CN" sz="1800">
                <a:latin typeface="等线" panose="02010600030101010101" charset="-122"/>
                <a:ea typeface="等线" panose="02010600030101010101" charset="-122"/>
                <a:cs typeface="等线" panose="02010600030101010101" charset="-122"/>
              </a:rPr>
              <a:t>"</a:t>
            </a:r>
            <a:r>
              <a:rPr lang="zh-CN" altLang="en-US" sz="1800">
                <a:latin typeface="等线" panose="02010600030101010101" charset="-122"/>
                <a:ea typeface="等线" panose="02010600030101010101" charset="-122"/>
                <a:cs typeface="等线" panose="02010600030101010101" charset="-122"/>
              </a:rPr>
              <a:t>。</a:t>
            </a:r>
            <a:endParaRPr lang="en-US" altLang="zh-CN" sz="1800">
              <a:latin typeface="等线" panose="02010600030101010101" charset="-122"/>
              <a:ea typeface="等线" panose="02010600030101010101" charset="-122"/>
              <a:cs typeface="等线" panose="02010600030101010101" charset="-122"/>
            </a:endParaRPr>
          </a:p>
          <a:p>
            <a:pPr>
              <a:lnSpc>
                <a:spcPct val="110000"/>
              </a:lnSpc>
            </a:pPr>
            <a:r>
              <a:rPr lang="en-US" altLang="zh-CN" sz="2400">
                <a:solidFill>
                  <a:srgbClr val="034EA2"/>
                </a:solidFill>
                <a:latin typeface="等线" panose="02010600030101010101" charset="-122"/>
                <a:ea typeface="等线" panose="02010600030101010101" charset="-122"/>
                <a:cs typeface="等线" panose="02010600030101010101" charset="-122"/>
              </a:rPr>
              <a:t>null</a:t>
            </a:r>
          </a:p>
          <a:p>
            <a:pPr lvl="1">
              <a:lnSpc>
                <a:spcPct val="110000"/>
              </a:lnSpc>
            </a:pPr>
            <a:r>
              <a:rPr lang="zh-CN" altLang="en-US" sz="2000">
                <a:latin typeface="等线" panose="02010600030101010101" charset="-122"/>
                <a:ea typeface="等线" panose="02010600030101010101" charset="-122"/>
                <a:cs typeface="等线" panose="02010600030101010101" charset="-122"/>
              </a:rPr>
              <a:t>表示对象的引用为空。</a:t>
            </a:r>
          </a:p>
          <a:p>
            <a:endParaRPr lang="zh-CN" altLang="en-US" sz="2000">
              <a:latin typeface="等线" panose="02010600030101010101" charset="-122"/>
              <a:ea typeface="等线" panose="02010600030101010101" charset="-122"/>
              <a:cs typeface="等线" panose="02010600030101010101" charset="-122"/>
            </a:endParaRPr>
          </a:p>
        </p:txBody>
      </p:sp>
      <p:sp>
        <p:nvSpPr>
          <p:cNvPr id="3" name="标题 2"/>
          <p:cNvSpPr>
            <a:spLocks noGrp="1"/>
          </p:cNvSpPr>
          <p:nvPr>
            <p:ph type="title"/>
          </p:nvPr>
        </p:nvSpPr>
        <p:spPr/>
        <p:txBody>
          <a:bodyPr/>
          <a:lstStyle/>
          <a:p>
            <a:r>
              <a:rPr lang="en-US" altLang="zh-CN"/>
              <a:t>2.1.2 Java Class </a:t>
            </a:r>
            <a:r>
              <a:rPr lang="en-US" altLang="zh-CN" sz="2400">
                <a:sym typeface="+mn-ea"/>
              </a:rPr>
              <a:t>8/16</a:t>
            </a:r>
          </a:p>
        </p:txBody>
      </p:sp>
      <p:sp>
        <p:nvSpPr>
          <p:cNvPr id="7" name="日期占位符 6"/>
          <p:cNvSpPr>
            <a:spLocks noGrp="1"/>
          </p:cNvSpPr>
          <p:nvPr>
            <p:ph type="dt" sz="half" idx="10"/>
            <p:custDataLst>
              <p:tags r:id="rId1"/>
            </p:custDataLst>
          </p:nvPr>
        </p:nvSpPr>
        <p:spPr/>
        <p:txBody>
          <a:bodyPr/>
          <a:lstStyle/>
          <a:p>
            <a:fld id="{8BEB6EB5-CC0D-C94C-91B9-9EA1B45E848E}" type="datetime1">
              <a:rPr kumimoji="1" lang="zh-CN" altLang="en-US" smtClean="0"/>
              <a:t>2024/10/16</a:t>
            </a:fld>
            <a:endParaRPr kumimoji="1" lang="zh-CN" altLang="en-US" sz="900"/>
          </a:p>
        </p:txBody>
      </p:sp>
      <p:sp>
        <p:nvSpPr>
          <p:cNvPr id="8" name="页脚占位符 7"/>
          <p:cNvSpPr>
            <a:spLocks noGrp="1"/>
          </p:cNvSpPr>
          <p:nvPr>
            <p:ph type="ftr" sz="quarter" idx="11"/>
            <p:custDataLst>
              <p:tags r:id="rId2"/>
            </p:custDataLst>
          </p:nvPr>
        </p:nvSpPr>
        <p:spPr/>
        <p:txBody>
          <a:bodyPr/>
          <a:lstStyle/>
          <a:p>
            <a:r>
              <a:rPr kumimoji="1" lang="zh-CN" altLang="en-US" dirty="0"/>
              <a:t>西北工业大学软件学院</a:t>
            </a:r>
            <a:endParaRPr kumimoji="1" lang="zh-CN" altLang="en-US" sz="900" dirty="0"/>
          </a:p>
        </p:txBody>
      </p:sp>
      <p:sp>
        <p:nvSpPr>
          <p:cNvPr id="9" name="灯片编号占位符 8"/>
          <p:cNvSpPr>
            <a:spLocks noGrp="1"/>
          </p:cNvSpPr>
          <p:nvPr>
            <p:ph type="sldNum" sz="quarter" idx="12"/>
            <p:custDataLst>
              <p:tags r:id="rId3"/>
            </p:custDataLst>
          </p:nvPr>
        </p:nvSpPr>
        <p:spPr/>
        <p:txBody>
          <a:bodyPr/>
          <a:lstStyle/>
          <a:p>
            <a:fld id="{5A1A6423-77BD-D842-A714-25250E903C41}" type="slidenum">
              <a:rPr kumimoji="1" lang="zh-CN" altLang="en-US" smtClean="0"/>
              <a:t>24</a:t>
            </a:fld>
            <a:endParaRPr kumimoji="1" lang="zh-CN" altLang="en-US" sz="90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a:bodyPr>
          <a:lstStyle/>
          <a:p>
            <a:pPr marL="0" indent="0" eaLnBrk="1" hangingPunct="1">
              <a:lnSpc>
                <a:spcPct val="130000"/>
              </a:lnSpc>
              <a:buNone/>
            </a:pPr>
            <a:r>
              <a:rPr lang="zh-CN" altLang="en-US" sz="2800" dirty="0">
                <a:solidFill>
                  <a:srgbClr val="034EA2"/>
                </a:solidFill>
                <a:effectLst/>
                <a:sym typeface="+mn-ea"/>
              </a:rPr>
              <a:t>类的成员方法</a:t>
            </a:r>
            <a:r>
              <a:rPr lang="zh-CN" altLang="en-US" sz="2400" dirty="0">
                <a:solidFill>
                  <a:schemeClr val="tx1"/>
                </a:solidFill>
                <a:sym typeface="+mn-ea"/>
              </a:rPr>
              <a:t>：</a:t>
            </a:r>
            <a:r>
              <a:rPr lang="en-US" altLang="zh-CN" sz="2200" dirty="0">
                <a:solidFill>
                  <a:schemeClr val="tx1"/>
                </a:solidFill>
                <a:latin typeface="等线" panose="02010600030101010101" charset="-122"/>
                <a:ea typeface="等线" panose="02010600030101010101" charset="-122"/>
                <a:sym typeface="+mn-ea"/>
              </a:rPr>
              <a:t>Member functions(</a:t>
            </a:r>
            <a:r>
              <a:rPr lang="en-US" altLang="zh-CN" sz="2200" i="1" dirty="0">
                <a:solidFill>
                  <a:schemeClr val="tx1"/>
                </a:solidFill>
                <a:latin typeface="等线" panose="02010600030101010101" charset="-122"/>
                <a:ea typeface="等线" panose="02010600030101010101" charset="-122"/>
                <a:sym typeface="+mn-ea"/>
              </a:rPr>
              <a:t>methods/Operations)</a:t>
            </a:r>
          </a:p>
          <a:p>
            <a:pPr lvl="1" eaLnBrk="1" hangingPunct="1">
              <a:lnSpc>
                <a:spcPct val="100000"/>
              </a:lnSpc>
            </a:pPr>
            <a:r>
              <a:rPr lang="zh-CN" altLang="en-US" sz="2000" dirty="0">
                <a:latin typeface="等线" panose="02010600030101010101" charset="-122"/>
                <a:ea typeface="等线" panose="02010600030101010101" charset="-122"/>
                <a:sym typeface="+mn-ea"/>
              </a:rPr>
              <a:t>类或对象行为特征的抽象，用来完成某个功能操作。</a:t>
            </a:r>
          </a:p>
          <a:p>
            <a:pPr lvl="1" eaLnBrk="1" hangingPunct="1">
              <a:lnSpc>
                <a:spcPct val="100000"/>
              </a:lnSpc>
            </a:pPr>
            <a:r>
              <a:rPr lang="zh-CN" altLang="en-US" sz="2000" dirty="0">
                <a:latin typeface="等线" panose="02010600030101010101" charset="-122"/>
                <a:ea typeface="等线" panose="02010600030101010101" charset="-122"/>
                <a:sym typeface="+mn-ea"/>
              </a:rPr>
              <a:t>成员方法的声明及组成部分：</a:t>
            </a:r>
            <a:endParaRPr lang="en-US" altLang="zh-CN" sz="2000" dirty="0">
              <a:latin typeface="等线" panose="02010600030101010101" charset="-122"/>
              <a:ea typeface="等线" panose="02010600030101010101" charset="-122"/>
              <a:sym typeface="+mn-ea"/>
            </a:endParaRPr>
          </a:p>
          <a:p>
            <a:pPr lvl="1" eaLnBrk="1" hangingPunct="1"/>
            <a:endParaRPr lang="en-US" altLang="zh-CN" sz="2400" dirty="0">
              <a:latin typeface="Times New Roman" panose="02020603050405020304" pitchFamily="18" charset="0"/>
              <a:sym typeface="+mn-ea"/>
            </a:endParaRPr>
          </a:p>
          <a:p>
            <a:pPr lvl="1" eaLnBrk="1" hangingPunct="1"/>
            <a:endParaRPr lang="zh-CN" altLang="en-US" sz="2400" dirty="0">
              <a:latin typeface="Arial Unicode MS" panose="020B0604020202020204" charset="-122"/>
              <a:sym typeface="+mn-ea"/>
            </a:endParaRPr>
          </a:p>
          <a:p>
            <a:pPr lvl="1" algn="l" eaLnBrk="1" hangingPunct="1">
              <a:lnSpc>
                <a:spcPct val="130000"/>
              </a:lnSpc>
              <a:buSzTx/>
            </a:pPr>
            <a:r>
              <a:rPr lang="zh-CN" altLang="en-US" sz="2000" dirty="0">
                <a:latin typeface="等线" panose="02010600030101010101" charset="-122"/>
                <a:ea typeface="等线" panose="02010600030101010101" charset="-122"/>
                <a:sym typeface="+mn-ea"/>
              </a:rPr>
              <a:t>访问权限：</a:t>
            </a:r>
            <a:r>
              <a:rPr lang="zh-CN" altLang="en-US" sz="2000" dirty="0">
                <a:latin typeface="+mn-ea"/>
                <a:cs typeface="+mn-ea"/>
                <a:sym typeface="+mn-ea"/>
              </a:rPr>
              <a:t>public,</a:t>
            </a:r>
            <a:r>
              <a:rPr lang="en-US" altLang="zh-CN" sz="2000" dirty="0">
                <a:latin typeface="+mn-ea"/>
                <a:cs typeface="+mn-ea"/>
                <a:sym typeface="+mn-ea"/>
              </a:rPr>
              <a:t> </a:t>
            </a:r>
            <a:r>
              <a:rPr lang="zh-CN" altLang="en-US" sz="2000" dirty="0">
                <a:latin typeface="+mn-ea"/>
                <a:cs typeface="+mn-ea"/>
                <a:sym typeface="+mn-ea"/>
              </a:rPr>
              <a:t>private,</a:t>
            </a:r>
            <a:r>
              <a:rPr lang="en-US" altLang="zh-CN" sz="2000" dirty="0">
                <a:latin typeface="+mn-ea"/>
                <a:cs typeface="+mn-ea"/>
                <a:sym typeface="+mn-ea"/>
              </a:rPr>
              <a:t> </a:t>
            </a:r>
            <a:r>
              <a:rPr lang="zh-CN" altLang="en-US" sz="2000" dirty="0">
                <a:latin typeface="+mn-ea"/>
                <a:cs typeface="+mn-ea"/>
                <a:sym typeface="+mn-ea"/>
              </a:rPr>
              <a:t>protected,</a:t>
            </a:r>
            <a:r>
              <a:rPr lang="en-US" altLang="zh-CN" sz="2000" dirty="0">
                <a:latin typeface="+mn-ea"/>
                <a:cs typeface="+mn-ea"/>
                <a:sym typeface="+mn-ea"/>
              </a:rPr>
              <a:t> </a:t>
            </a:r>
            <a:r>
              <a:rPr lang="zh-CN" altLang="en-US" sz="2000" dirty="0">
                <a:latin typeface="+mn-ea"/>
                <a:cs typeface="+mn-ea"/>
                <a:sym typeface="+mn-ea"/>
              </a:rPr>
              <a:t>缺省。</a:t>
            </a:r>
          </a:p>
          <a:p>
            <a:pPr lvl="1" algn="l" eaLnBrk="1" hangingPunct="1">
              <a:lnSpc>
                <a:spcPct val="130000"/>
              </a:lnSpc>
              <a:buSzTx/>
            </a:pPr>
            <a:r>
              <a:rPr lang="zh-CN" altLang="en-US" sz="2000" dirty="0">
                <a:latin typeface="+mn-ea"/>
                <a:cs typeface="+mn-ea"/>
                <a:sym typeface="+mn-ea"/>
              </a:rPr>
              <a:t>返回类型为</a:t>
            </a:r>
            <a:r>
              <a:rPr lang="en-US" altLang="zh-CN" sz="2000" dirty="0">
                <a:latin typeface="+mn-ea"/>
                <a:cs typeface="+mn-ea"/>
                <a:sym typeface="+mn-ea"/>
              </a:rPr>
              <a:t>Java</a:t>
            </a:r>
            <a:r>
              <a:rPr lang="zh-CN" altLang="en-US" sz="2000" dirty="0">
                <a:latin typeface="+mn-ea"/>
                <a:cs typeface="+mn-ea"/>
                <a:sym typeface="+mn-ea"/>
              </a:rPr>
              <a:t>支持的任意数据类型，无返回值时：</a:t>
            </a:r>
            <a:r>
              <a:rPr lang="en-US" altLang="zh-CN" sz="2000" dirty="0">
                <a:solidFill>
                  <a:srgbClr val="034EA2"/>
                </a:solidFill>
                <a:effectLst>
                  <a:outerShdw blurRad="38100" dist="25400" dir="5400000" algn="ctr" rotWithShape="0">
                    <a:srgbClr val="6E747A">
                      <a:alpha val="43000"/>
                    </a:srgbClr>
                  </a:outerShdw>
                </a:effectLst>
                <a:latin typeface="+mn-ea"/>
                <a:cs typeface="+mn-ea"/>
                <a:sym typeface="+mn-ea"/>
              </a:rPr>
              <a:t>void</a:t>
            </a:r>
            <a:endParaRPr lang="en-US" altLang="zh-CN" sz="2000" dirty="0">
              <a:latin typeface="等线" panose="02010600030101010101" charset="-122"/>
              <a:ea typeface="等线" panose="02010600030101010101" charset="-122"/>
              <a:sym typeface="+mn-ea"/>
            </a:endParaRPr>
          </a:p>
          <a:p>
            <a:pPr lvl="1" algn="l" eaLnBrk="1" hangingPunct="1">
              <a:lnSpc>
                <a:spcPct val="130000"/>
              </a:lnSpc>
              <a:buSzTx/>
            </a:pPr>
            <a:r>
              <a:rPr lang="en-US" altLang="zh-CN" sz="2000" dirty="0">
                <a:latin typeface="等线" panose="02010600030101010101" charset="-122"/>
                <a:ea typeface="等线" panose="02010600030101010101" charset="-122"/>
                <a:sym typeface="+mn-ea"/>
              </a:rPr>
              <a:t>参数列表可以为空，参数列表的格式如下：</a:t>
            </a:r>
          </a:p>
          <a:p>
            <a:pPr lvl="1" eaLnBrk="1" hangingPunct="1"/>
            <a:endParaRPr lang="zh-CN" altLang="en-US" sz="2400" dirty="0">
              <a:latin typeface="Arial Unicode MS" panose="020B0604020202020204" charset="-122"/>
              <a:sym typeface="+mn-ea"/>
            </a:endParaRPr>
          </a:p>
          <a:p>
            <a:pPr lvl="1" algn="l" eaLnBrk="1" hangingPunct="1">
              <a:lnSpc>
                <a:spcPct val="130000"/>
              </a:lnSpc>
              <a:buSzTx/>
            </a:pPr>
            <a:r>
              <a:rPr lang="en-US" altLang="zh-CN" sz="2000" dirty="0">
                <a:latin typeface="等线" panose="02010600030101010101" charset="-122"/>
                <a:ea typeface="等线" panose="02010600030101010101" charset="-122"/>
                <a:sym typeface="+mn-ea"/>
              </a:rPr>
              <a:t>Java中的方法</a:t>
            </a:r>
            <a:r>
              <a:rPr lang="zh-CN" altLang="en-US" sz="2000" dirty="0">
                <a:latin typeface="等线" panose="02010600030101010101" charset="-122"/>
                <a:ea typeface="等线" panose="02010600030101010101" charset="-122"/>
                <a:sym typeface="+mn-ea"/>
              </a:rPr>
              <a:t>必须</a:t>
            </a:r>
            <a:r>
              <a:rPr lang="en-US" altLang="zh-CN" sz="2000" dirty="0">
                <a:latin typeface="等线" panose="02010600030101010101" charset="-122"/>
                <a:ea typeface="等线" panose="02010600030101010101" charset="-122"/>
                <a:sym typeface="+mn-ea"/>
              </a:rPr>
              <a:t>作为类的一部分创建</a:t>
            </a:r>
            <a:r>
              <a:rPr lang="zh-CN" altLang="en-US" sz="2000" dirty="0">
                <a:latin typeface="等线" panose="02010600030101010101" charset="-122"/>
                <a:ea typeface="等线" panose="02010600030101010101" charset="-122"/>
                <a:sym typeface="+mn-ea"/>
              </a:rPr>
              <a:t>。</a:t>
            </a:r>
          </a:p>
        </p:txBody>
      </p:sp>
      <p:sp>
        <p:nvSpPr>
          <p:cNvPr id="3" name="标题 2"/>
          <p:cNvSpPr>
            <a:spLocks noGrp="1"/>
          </p:cNvSpPr>
          <p:nvPr>
            <p:ph type="title"/>
          </p:nvPr>
        </p:nvSpPr>
        <p:spPr/>
        <p:txBody>
          <a:bodyPr/>
          <a:lstStyle/>
          <a:p>
            <a:r>
              <a:rPr lang="en-US" altLang="zh-CN">
                <a:sym typeface="+mn-ea"/>
              </a:rPr>
              <a:t>2.1.2 Java Class </a:t>
            </a:r>
            <a:r>
              <a:rPr lang="en-US" altLang="zh-CN" sz="2400">
                <a:sym typeface="+mn-ea"/>
              </a:rPr>
              <a:t>9/16</a:t>
            </a:r>
          </a:p>
        </p:txBody>
      </p:sp>
      <p:sp>
        <p:nvSpPr>
          <p:cNvPr id="4" name="日期占位符 3"/>
          <p:cNvSpPr>
            <a:spLocks noGrp="1"/>
          </p:cNvSpPr>
          <p:nvPr>
            <p:ph type="dt" sz="half" idx="10"/>
          </p:nvPr>
        </p:nvSpPr>
        <p:spPr/>
        <p:txBody>
          <a:bodyPr/>
          <a:lstStyle/>
          <a:p>
            <a:fld id="{8BEB6EB5-CC0D-C94C-91B9-9EA1B45E848E}" type="datetime1">
              <a:rPr kumimoji="1" lang="zh-CN" altLang="en-US" smtClean="0"/>
              <a:t>2024/10/16</a:t>
            </a:fld>
            <a:endParaRPr kumimoji="1" lang="zh-CN" altLang="en-US" sz="900"/>
          </a:p>
        </p:txBody>
      </p:sp>
      <p:sp>
        <p:nvSpPr>
          <p:cNvPr id="5" name="页脚占位符 4"/>
          <p:cNvSpPr>
            <a:spLocks noGrp="1"/>
          </p:cNvSpPr>
          <p:nvPr>
            <p:ph type="ftr" sz="quarter" idx="11"/>
          </p:nvPr>
        </p:nvSpPr>
        <p:spPr/>
        <p:txBody>
          <a:bodyPr/>
          <a:lstStyle/>
          <a:p>
            <a:r>
              <a:rPr kumimoji="1" lang="zh-CN" altLang="en-US" dirty="0"/>
              <a:t>西北工业大学软件学院</a:t>
            </a:r>
            <a:endParaRPr kumimoji="1" lang="zh-CN" altLang="en-US" sz="900" dirty="0"/>
          </a:p>
        </p:txBody>
      </p:sp>
      <p:sp>
        <p:nvSpPr>
          <p:cNvPr id="6" name="灯片编号占位符 5"/>
          <p:cNvSpPr>
            <a:spLocks noGrp="1"/>
          </p:cNvSpPr>
          <p:nvPr>
            <p:ph type="sldNum" sz="quarter" idx="12"/>
          </p:nvPr>
        </p:nvSpPr>
        <p:spPr/>
        <p:txBody>
          <a:bodyPr/>
          <a:lstStyle/>
          <a:p>
            <a:fld id="{5A1A6423-77BD-D842-A714-25250E903C41}" type="slidenum">
              <a:rPr kumimoji="1" lang="zh-CN" altLang="en-US" smtClean="0"/>
              <a:t>25</a:t>
            </a:fld>
            <a:endParaRPr kumimoji="1" lang="zh-CN" altLang="en-US" sz="900"/>
          </a:p>
        </p:txBody>
      </p:sp>
      <p:sp>
        <p:nvSpPr>
          <p:cNvPr id="199686" name="AutoShape 5"/>
          <p:cNvSpPr/>
          <p:nvPr>
            <p:custDataLst>
              <p:tags r:id="rId1"/>
            </p:custDataLst>
          </p:nvPr>
        </p:nvSpPr>
        <p:spPr>
          <a:xfrm>
            <a:off x="1093470" y="2662555"/>
            <a:ext cx="7329805" cy="1160780"/>
          </a:xfrm>
          <a:prstGeom prst="roundRect">
            <a:avLst>
              <a:gd name="adj" fmla="val 16667"/>
            </a:avLst>
          </a:prstGeom>
          <a:noFill/>
          <a:ln w="12700" cap="flat" cmpd="sng">
            <a:solidFill>
              <a:schemeClr val="hlink"/>
            </a:solidFill>
            <a:prstDash val="dash"/>
            <a:round/>
            <a:headEnd type="none" w="med" len="med"/>
            <a:tailEnd type="none" w="med" len="med"/>
          </a:ln>
        </p:spPr>
        <p:txBody>
          <a:bodyPr wrap="none" anchor="ctr" anchorCtr="0"/>
          <a:lstStyle/>
          <a:p>
            <a:pPr lvl="1" indent="0" eaLnBrk="1" hangingPunct="1">
              <a:lnSpc>
                <a:spcPct val="90000"/>
              </a:lnSpc>
              <a:spcBef>
                <a:spcPct val="20000"/>
              </a:spcBef>
              <a:buClr>
                <a:schemeClr val="accent2"/>
              </a:buClr>
              <a:buFont typeface="Wingdings" panose="05000000000000000000" pitchFamily="2" charset="2"/>
            </a:pPr>
            <a:r>
              <a:rPr lang="zh-CN" altLang="en-US" sz="2000" b="1" dirty="0">
                <a:solidFill>
                  <a:srgbClr val="034EA2"/>
                </a:solidFill>
                <a:effectLst/>
                <a:latin typeface="+mn-ea"/>
              </a:rPr>
              <a:t>访问权限</a:t>
            </a:r>
            <a:r>
              <a:rPr lang="en-US" altLang="zh-CN" sz="2000" b="1" dirty="0">
                <a:solidFill>
                  <a:srgbClr val="034EA2"/>
                </a:solidFill>
                <a:effectLst/>
                <a:latin typeface="+mn-ea"/>
              </a:rPr>
              <a:t> </a:t>
            </a:r>
            <a:r>
              <a:rPr lang="zh-CN" altLang="en-US" sz="2000" b="1" dirty="0">
                <a:solidFill>
                  <a:srgbClr val="034EA2"/>
                </a:solidFill>
                <a:effectLst/>
                <a:latin typeface="+mn-ea"/>
              </a:rPr>
              <a:t>返回类型</a:t>
            </a:r>
            <a:r>
              <a:rPr lang="en-US" altLang="zh-CN" sz="2000" b="1" dirty="0">
                <a:solidFill>
                  <a:srgbClr val="034EA2"/>
                </a:solidFill>
                <a:effectLst/>
                <a:latin typeface="+mn-ea"/>
              </a:rPr>
              <a:t> </a:t>
            </a:r>
            <a:r>
              <a:rPr lang="zh-CN" altLang="en-US" sz="2000" b="1" dirty="0">
                <a:solidFill>
                  <a:srgbClr val="034EA2"/>
                </a:solidFill>
                <a:effectLst/>
                <a:latin typeface="+mn-ea"/>
              </a:rPr>
              <a:t>方法名</a:t>
            </a:r>
            <a:r>
              <a:rPr lang="en-US" altLang="zh-CN" sz="2000" b="1" dirty="0">
                <a:solidFill>
                  <a:srgbClr val="034EA2"/>
                </a:solidFill>
                <a:effectLst/>
                <a:latin typeface="+mn-ea"/>
              </a:rPr>
              <a:t>(</a:t>
            </a:r>
            <a:r>
              <a:rPr lang="en-US" altLang="zh-CN" sz="2000" b="1" dirty="0">
                <a:solidFill>
                  <a:schemeClr val="accent1"/>
                </a:solidFill>
                <a:effectLst/>
                <a:latin typeface="+mn-ea"/>
              </a:rPr>
              <a:t> </a:t>
            </a:r>
            <a:r>
              <a:rPr lang="en-US" altLang="zh-CN" sz="2000" b="1" dirty="0">
                <a:solidFill>
                  <a:schemeClr val="accent6">
                    <a:lumMod val="75000"/>
                  </a:schemeClr>
                </a:solidFill>
                <a:effectLst/>
                <a:latin typeface="+mn-ea"/>
              </a:rPr>
              <a:t>/* </a:t>
            </a:r>
            <a:r>
              <a:rPr lang="zh-CN" altLang="en-US" sz="2000" b="1" dirty="0">
                <a:solidFill>
                  <a:schemeClr val="accent6">
                    <a:lumMod val="75000"/>
                  </a:schemeClr>
                </a:solidFill>
                <a:effectLst/>
                <a:latin typeface="+mn-ea"/>
              </a:rPr>
              <a:t>参数列表</a:t>
            </a:r>
            <a:r>
              <a:rPr lang="en-US" altLang="zh-CN" sz="2000" b="1" dirty="0">
                <a:solidFill>
                  <a:schemeClr val="accent6">
                    <a:lumMod val="75000"/>
                  </a:schemeClr>
                </a:solidFill>
                <a:effectLst/>
                <a:latin typeface="+mn-ea"/>
              </a:rPr>
              <a:t> */</a:t>
            </a:r>
            <a:r>
              <a:rPr lang="en-US" altLang="zh-CN" sz="2000" b="1" dirty="0">
                <a:solidFill>
                  <a:srgbClr val="034EA2"/>
                </a:solidFill>
                <a:effectLst/>
                <a:latin typeface="+mn-ea"/>
              </a:rPr>
              <a:t> ){</a:t>
            </a:r>
            <a:endParaRPr lang="en-US" altLang="zh-CN" sz="2000" b="1" dirty="0">
              <a:solidFill>
                <a:schemeClr val="accent1"/>
              </a:solidFill>
              <a:effectLst/>
              <a:latin typeface="+mn-ea"/>
            </a:endParaRPr>
          </a:p>
          <a:p>
            <a:pPr lvl="1" indent="0" eaLnBrk="1" hangingPunct="1">
              <a:lnSpc>
                <a:spcPct val="90000"/>
              </a:lnSpc>
              <a:spcBef>
                <a:spcPct val="20000"/>
              </a:spcBef>
              <a:buClr>
                <a:schemeClr val="accent2"/>
              </a:buClr>
              <a:buFont typeface="Wingdings" panose="05000000000000000000" pitchFamily="2" charset="2"/>
            </a:pPr>
            <a:r>
              <a:rPr lang="en-US" altLang="zh-CN" sz="2000" b="1" dirty="0">
                <a:solidFill>
                  <a:schemeClr val="accent1"/>
                </a:solidFill>
                <a:effectLst/>
                <a:latin typeface="+mn-ea"/>
              </a:rPr>
              <a:t>	</a:t>
            </a:r>
            <a:r>
              <a:rPr lang="en-US" altLang="zh-CN" sz="2000" b="1" dirty="0">
                <a:solidFill>
                  <a:schemeClr val="accent6">
                    <a:lumMod val="75000"/>
                  </a:schemeClr>
                </a:solidFill>
                <a:effectLst/>
                <a:latin typeface="+mn-ea"/>
              </a:rPr>
              <a:t>/* </a:t>
            </a:r>
            <a:r>
              <a:rPr lang="zh-CN" altLang="en-US" sz="2000" b="1" dirty="0">
                <a:solidFill>
                  <a:schemeClr val="accent6">
                    <a:lumMod val="75000"/>
                  </a:schemeClr>
                </a:solidFill>
                <a:effectLst/>
                <a:latin typeface="+mn-ea"/>
              </a:rPr>
              <a:t>方法体</a:t>
            </a:r>
            <a:r>
              <a:rPr lang="en-US" altLang="zh-CN" sz="2000" b="1" dirty="0">
                <a:solidFill>
                  <a:schemeClr val="accent6">
                    <a:lumMod val="75000"/>
                  </a:schemeClr>
                </a:solidFill>
                <a:effectLst/>
                <a:latin typeface="+mn-ea"/>
              </a:rPr>
              <a:t> */</a:t>
            </a:r>
          </a:p>
          <a:p>
            <a:pPr lvl="1" indent="0" eaLnBrk="1" hangingPunct="1">
              <a:lnSpc>
                <a:spcPct val="90000"/>
              </a:lnSpc>
              <a:spcBef>
                <a:spcPct val="20000"/>
              </a:spcBef>
              <a:buClr>
                <a:schemeClr val="accent2"/>
              </a:buClr>
              <a:buFont typeface="Wingdings" panose="05000000000000000000" pitchFamily="2" charset="2"/>
            </a:pPr>
            <a:r>
              <a:rPr lang="en-US" altLang="zh-CN" sz="2000" b="1" dirty="0">
                <a:solidFill>
                  <a:srgbClr val="034EA2"/>
                </a:solidFill>
                <a:effectLst/>
                <a:latin typeface="+mn-ea"/>
              </a:rPr>
              <a:t>}</a:t>
            </a:r>
          </a:p>
        </p:txBody>
      </p:sp>
      <p:sp>
        <p:nvSpPr>
          <p:cNvPr id="7" name="AutoShape 5"/>
          <p:cNvSpPr/>
          <p:nvPr>
            <p:custDataLst>
              <p:tags r:id="rId2"/>
            </p:custDataLst>
          </p:nvPr>
        </p:nvSpPr>
        <p:spPr>
          <a:xfrm>
            <a:off x="1137920" y="5260975"/>
            <a:ext cx="7285355" cy="470535"/>
          </a:xfrm>
          <a:prstGeom prst="roundRect">
            <a:avLst>
              <a:gd name="adj" fmla="val 16667"/>
            </a:avLst>
          </a:prstGeom>
          <a:noFill/>
          <a:ln w="12700" cap="flat" cmpd="sng">
            <a:solidFill>
              <a:schemeClr val="hlink"/>
            </a:solidFill>
            <a:prstDash val="dash"/>
            <a:round/>
            <a:headEnd type="none" w="med" len="med"/>
            <a:tailEnd type="none" w="med" len="med"/>
          </a:ln>
        </p:spPr>
        <p:txBody>
          <a:bodyPr wrap="none" anchor="ctr" anchorCtr="0">
            <a:scene3d>
              <a:camera prst="orthographicFront"/>
              <a:lightRig rig="threePt" dir="t"/>
            </a:scene3d>
          </a:bodyPr>
          <a:lstStyle/>
          <a:p>
            <a:pPr lvl="1" indent="0" algn="l" eaLnBrk="1" hangingPunct="1">
              <a:lnSpc>
                <a:spcPct val="90000"/>
              </a:lnSpc>
              <a:spcBef>
                <a:spcPct val="20000"/>
              </a:spcBef>
              <a:buClr>
                <a:schemeClr val="accent2"/>
              </a:buClr>
              <a:buFont typeface="Wingdings" panose="05000000000000000000" pitchFamily="2" charset="2"/>
            </a:pPr>
            <a:r>
              <a:rPr lang="zh-CN" altLang="en-US" sz="2000" b="1" dirty="0">
                <a:solidFill>
                  <a:srgbClr val="034EA2"/>
                </a:solidFill>
                <a:effectLst/>
                <a:latin typeface="+mn-ea"/>
                <a:cs typeface="+mn-ea"/>
                <a:sym typeface="+mn-ea"/>
              </a:rPr>
              <a:t>参数类型</a:t>
            </a:r>
            <a:r>
              <a:rPr lang="en-US" altLang="zh-CN" sz="2000" b="1" dirty="0">
                <a:solidFill>
                  <a:srgbClr val="034EA2"/>
                </a:solidFill>
                <a:effectLst/>
                <a:latin typeface="+mn-ea"/>
                <a:cs typeface="+mn-ea"/>
                <a:sym typeface="+mn-ea"/>
              </a:rPr>
              <a:t>1 </a:t>
            </a:r>
            <a:r>
              <a:rPr lang="zh-CN" altLang="en-US" sz="2000" b="1" dirty="0">
                <a:solidFill>
                  <a:srgbClr val="034EA2"/>
                </a:solidFill>
                <a:effectLst/>
                <a:latin typeface="+mn-ea"/>
                <a:cs typeface="+mn-ea"/>
                <a:sym typeface="+mn-ea"/>
              </a:rPr>
              <a:t>参数名</a:t>
            </a:r>
            <a:r>
              <a:rPr lang="en-US" altLang="zh-CN" sz="2000" b="1" dirty="0">
                <a:solidFill>
                  <a:srgbClr val="034EA2"/>
                </a:solidFill>
                <a:effectLst/>
                <a:latin typeface="+mn-ea"/>
                <a:cs typeface="+mn-ea"/>
                <a:sym typeface="+mn-ea"/>
              </a:rPr>
              <a:t>1</a:t>
            </a:r>
            <a:r>
              <a:rPr lang="zh-CN" altLang="en-US" sz="2000" b="1" dirty="0">
                <a:solidFill>
                  <a:srgbClr val="034EA2"/>
                </a:solidFill>
                <a:effectLst/>
                <a:latin typeface="+mn-ea"/>
                <a:cs typeface="+mn-ea"/>
                <a:sym typeface="+mn-ea"/>
              </a:rPr>
              <a:t>，参数类型</a:t>
            </a:r>
            <a:r>
              <a:rPr lang="en-US" altLang="zh-CN" sz="2000" b="1" dirty="0">
                <a:solidFill>
                  <a:srgbClr val="034EA2"/>
                </a:solidFill>
                <a:effectLst/>
                <a:latin typeface="+mn-ea"/>
                <a:cs typeface="+mn-ea"/>
                <a:sym typeface="+mn-ea"/>
              </a:rPr>
              <a:t>2 </a:t>
            </a:r>
            <a:r>
              <a:rPr lang="zh-CN" altLang="en-US" sz="2000" b="1" dirty="0">
                <a:solidFill>
                  <a:srgbClr val="034EA2"/>
                </a:solidFill>
                <a:effectLst/>
                <a:latin typeface="+mn-ea"/>
                <a:cs typeface="+mn-ea"/>
                <a:sym typeface="+mn-ea"/>
              </a:rPr>
              <a:t>参数名</a:t>
            </a:r>
            <a:r>
              <a:rPr lang="en-US" altLang="zh-CN" sz="2000" b="1" dirty="0">
                <a:solidFill>
                  <a:srgbClr val="034EA2"/>
                </a:solidFill>
                <a:effectLst/>
                <a:latin typeface="+mn-ea"/>
                <a:cs typeface="+mn-ea"/>
                <a:sym typeface="+mn-ea"/>
              </a:rPr>
              <a:t>2</a:t>
            </a:r>
            <a:r>
              <a:rPr lang="zh-CN" altLang="en-US" sz="2000" b="1" dirty="0">
                <a:solidFill>
                  <a:srgbClr val="034EA2"/>
                </a:solidFill>
                <a:effectLst/>
                <a:latin typeface="+mn-ea"/>
                <a:cs typeface="+mn-ea"/>
                <a:sym typeface="+mn-ea"/>
              </a:rPr>
              <a:t>，</a:t>
            </a:r>
            <a:r>
              <a:rPr lang="en-US" altLang="zh-CN" sz="2000" b="1" dirty="0">
                <a:solidFill>
                  <a:srgbClr val="034EA2"/>
                </a:solidFill>
                <a:effectLst/>
                <a:latin typeface="+mn-ea"/>
                <a:cs typeface="+mn-ea"/>
                <a:sym typeface="+mn-ea"/>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99686"/>
                                        </p:tgtEl>
                                        <p:attrNameLst>
                                          <p:attrName>style.visibility</p:attrName>
                                        </p:attrNameLst>
                                      </p:cBhvr>
                                      <p:to>
                                        <p:strVal val="visible"/>
                                      </p:to>
                                    </p:set>
                                    <p:animEffect transition="in" filter="dissolve">
                                      <p:cBhvr>
                                        <p:cTn id="7" dur="500"/>
                                        <p:tgtEl>
                                          <p:spTgt spid="199686"/>
                                        </p:tgtEl>
                                      </p:cBhvr>
                                    </p:animEffect>
                                  </p:childTnLst>
                                </p:cTn>
                              </p:par>
                              <p:par>
                                <p:cTn id="8" presetID="9" presetClass="entr" presetSubtype="0" fill="hold" nodeType="withEffect">
                                  <p:stCondLst>
                                    <p:cond delay="0"/>
                                  </p:stCondLst>
                                  <p:childTnLst>
                                    <p:set>
                                      <p:cBhvr>
                                        <p:cTn id="9" dur="1" fill="hold">
                                          <p:stCondLst>
                                            <p:cond delay="0"/>
                                          </p:stCondLst>
                                        </p:cTn>
                                        <p:tgtEl>
                                          <p:spTgt spid="2">
                                            <p:txEl>
                                              <p:pRg st="2" end="2"/>
                                            </p:txEl>
                                          </p:spTgt>
                                        </p:tgtEl>
                                        <p:attrNameLst>
                                          <p:attrName>style.visibility</p:attrName>
                                        </p:attrNameLst>
                                      </p:cBhvr>
                                      <p:to>
                                        <p:strVal val="visible"/>
                                      </p:to>
                                    </p:set>
                                    <p:animEffect transition="in" filter="dissolve">
                                      <p:cBhvr>
                                        <p:cTn id="10" dur="500"/>
                                        <p:tgtEl>
                                          <p:spTgt spid="2">
                                            <p:txEl>
                                              <p:pRg st="2" end="2"/>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animEffect transition="in" filter="dissolve">
                                      <p:cBhvr>
                                        <p:cTn id="13" dur="500"/>
                                        <p:tgtEl>
                                          <p:spTgt spid="2">
                                            <p:txEl>
                                              <p:pRg st="5" end="5"/>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2">
                                            <p:txEl>
                                              <p:pRg st="6" end="6"/>
                                            </p:txEl>
                                          </p:spTgt>
                                        </p:tgtEl>
                                        <p:attrNameLst>
                                          <p:attrName>style.visibility</p:attrName>
                                        </p:attrNameLst>
                                      </p:cBhvr>
                                      <p:to>
                                        <p:strVal val="visible"/>
                                      </p:to>
                                    </p:set>
                                    <p:animEffect transition="in" filter="dissolve">
                                      <p:cBhvr>
                                        <p:cTn id="16" dur="500"/>
                                        <p:tgtEl>
                                          <p:spTgt spid="2">
                                            <p:txEl>
                                              <p:pRg st="6" end="6"/>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dissolve">
                                      <p:cBhvr>
                                        <p:cTn id="21" dur="500"/>
                                        <p:tgtEl>
                                          <p:spTgt spid="7"/>
                                        </p:tgtEl>
                                      </p:cBhvr>
                                    </p:animEffect>
                                  </p:childTnLst>
                                </p:cTn>
                              </p:par>
                              <p:par>
                                <p:cTn id="22" presetID="9" presetClass="entr" presetSubtype="0" fill="hold" nodeType="withEffect">
                                  <p:stCondLst>
                                    <p:cond delay="0"/>
                                  </p:stCondLst>
                                  <p:childTnLst>
                                    <p:set>
                                      <p:cBhvr>
                                        <p:cTn id="23" dur="1" fill="hold">
                                          <p:stCondLst>
                                            <p:cond delay="0"/>
                                          </p:stCondLst>
                                        </p:cTn>
                                        <p:tgtEl>
                                          <p:spTgt spid="2">
                                            <p:txEl>
                                              <p:pRg st="7" end="7"/>
                                            </p:txEl>
                                          </p:spTgt>
                                        </p:tgtEl>
                                        <p:attrNameLst>
                                          <p:attrName>style.visibility</p:attrName>
                                        </p:attrNameLst>
                                      </p:cBhvr>
                                      <p:to>
                                        <p:strVal val="visible"/>
                                      </p:to>
                                    </p:set>
                                    <p:animEffect transition="in" filter="dissolve">
                                      <p:cBhvr>
                                        <p:cTn id="24" dur="500"/>
                                        <p:tgtEl>
                                          <p:spTgt spid="2">
                                            <p:txEl>
                                              <p:pRg st="7" end="7"/>
                                            </p:txEl>
                                          </p:spTgt>
                                        </p:tgtEl>
                                      </p:cBhvr>
                                    </p:animEffect>
                                  </p:childTnLst>
                                </p:cTn>
                              </p:par>
                              <p:par>
                                <p:cTn id="25" presetID="9" presetClass="entr" presetSubtype="0" fill="hold" nodeType="withEffect">
                                  <p:stCondLst>
                                    <p:cond delay="0"/>
                                  </p:stCondLst>
                                  <p:childTnLst>
                                    <p:set>
                                      <p:cBhvr>
                                        <p:cTn id="26" dur="1" fill="hold">
                                          <p:stCondLst>
                                            <p:cond delay="0"/>
                                          </p:stCondLst>
                                        </p:cTn>
                                        <p:tgtEl>
                                          <p:spTgt spid="2">
                                            <p:txEl>
                                              <p:pRg st="9" end="9"/>
                                            </p:txEl>
                                          </p:spTgt>
                                        </p:tgtEl>
                                        <p:attrNameLst>
                                          <p:attrName>style.visibility</p:attrName>
                                        </p:attrNameLst>
                                      </p:cBhvr>
                                      <p:to>
                                        <p:strVal val="visible"/>
                                      </p:to>
                                    </p:set>
                                    <p:animEffect transition="in" filter="dissolve">
                                      <p:cBhvr>
                                        <p:cTn id="27" dur="500"/>
                                        <p:tgtEl>
                                          <p:spTgt spid="2">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9686" grpId="0" bldLvl="0" animBg="1"/>
      <p:bldP spid="7" grpId="0" bldLvl="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lnSpcReduction="10000"/>
          </a:bodyPr>
          <a:lstStyle/>
          <a:p>
            <a:pPr marL="0" indent="0">
              <a:lnSpc>
                <a:spcPct val="130000"/>
              </a:lnSpc>
              <a:buNone/>
            </a:pPr>
            <a:r>
              <a:rPr lang="zh-CN" altLang="en-US" sz="2800" dirty="0">
                <a:solidFill>
                  <a:srgbClr val="034EA2"/>
                </a:solidFill>
                <a:effectLst/>
                <a:sym typeface="+mn-ea"/>
              </a:rPr>
              <a:t>方法体的撰写</a:t>
            </a:r>
          </a:p>
          <a:p>
            <a:pPr lvl="1"/>
            <a:r>
              <a:rPr lang="zh-CN" altLang="en-US" sz="2400" dirty="0">
                <a:latin typeface="+mn-ea"/>
                <a:cs typeface="+mn-ea"/>
                <a:sym typeface="+mn-ea"/>
              </a:rPr>
              <a:t>循环、分支等流程控制语句。</a:t>
            </a:r>
          </a:p>
          <a:p>
            <a:pPr lvl="1"/>
            <a:r>
              <a:rPr lang="zh-CN" altLang="en-US" sz="2400" dirty="0">
                <a:latin typeface="+mn-ea"/>
                <a:cs typeface="+mn-ea"/>
                <a:sym typeface="+mn-ea"/>
              </a:rPr>
              <a:t>赋值、变量的作用域规则。</a:t>
            </a:r>
          </a:p>
          <a:p>
            <a:pPr lvl="1"/>
            <a:r>
              <a:rPr lang="zh-CN" altLang="en-US" sz="2400" dirty="0">
                <a:latin typeface="+mn-ea"/>
                <a:cs typeface="+mn-ea"/>
                <a:sym typeface="+mn-ea"/>
              </a:rPr>
              <a:t>运算符等。</a:t>
            </a:r>
          </a:p>
          <a:p>
            <a:pPr lvl="1"/>
            <a:r>
              <a:rPr lang="zh-CN" altLang="en-US" sz="2400" dirty="0">
                <a:latin typeface="+mn-ea"/>
                <a:cs typeface="+mn-ea"/>
                <a:sym typeface="+mn-ea"/>
              </a:rPr>
              <a:t>与</a:t>
            </a:r>
            <a:r>
              <a:rPr lang="en-US" altLang="zh-CN" sz="2400" dirty="0">
                <a:latin typeface="+mn-ea"/>
                <a:cs typeface="+mn-ea"/>
                <a:sym typeface="+mn-ea"/>
              </a:rPr>
              <a:t>C</a:t>
            </a:r>
            <a:r>
              <a:rPr lang="zh-CN" altLang="en-US" sz="2400" dirty="0">
                <a:latin typeface="+mn-ea"/>
                <a:cs typeface="+mn-ea"/>
                <a:sym typeface="+mn-ea"/>
              </a:rPr>
              <a:t>语言相同，课下复习、查阅。</a:t>
            </a:r>
            <a:endParaRPr lang="zh-CN" altLang="en-US" dirty="0">
              <a:latin typeface="+mn-ea"/>
              <a:cs typeface="+mn-ea"/>
            </a:endParaRPr>
          </a:p>
          <a:p>
            <a:endParaRPr lang="zh-CN" altLang="en-US" dirty="0">
              <a:latin typeface="+mn-ea"/>
              <a:cs typeface="+mn-ea"/>
            </a:endParaRPr>
          </a:p>
        </p:txBody>
      </p:sp>
      <p:sp>
        <p:nvSpPr>
          <p:cNvPr id="3" name="标题 2"/>
          <p:cNvSpPr>
            <a:spLocks noGrp="1"/>
          </p:cNvSpPr>
          <p:nvPr>
            <p:ph type="title"/>
          </p:nvPr>
        </p:nvSpPr>
        <p:spPr/>
        <p:txBody>
          <a:bodyPr/>
          <a:lstStyle/>
          <a:p>
            <a:r>
              <a:rPr lang="en-US" altLang="zh-CN">
                <a:sym typeface="+mn-ea"/>
              </a:rPr>
              <a:t>2.1.2 Java Class </a:t>
            </a:r>
            <a:r>
              <a:rPr lang="en-US" altLang="zh-CN" sz="2400">
                <a:sym typeface="+mn-ea"/>
              </a:rPr>
              <a:t>10/16</a:t>
            </a:r>
          </a:p>
        </p:txBody>
      </p:sp>
      <p:sp>
        <p:nvSpPr>
          <p:cNvPr id="4" name="日期占位符 3"/>
          <p:cNvSpPr>
            <a:spLocks noGrp="1"/>
          </p:cNvSpPr>
          <p:nvPr>
            <p:ph type="dt" sz="half" idx="10"/>
          </p:nvPr>
        </p:nvSpPr>
        <p:spPr/>
        <p:txBody>
          <a:bodyPr/>
          <a:lstStyle/>
          <a:p>
            <a:fld id="{8BEB6EB5-CC0D-C94C-91B9-9EA1B45E848E}" type="datetime1">
              <a:rPr kumimoji="1" lang="zh-CN" altLang="en-US" smtClean="0"/>
              <a:t>2024/10/16</a:t>
            </a:fld>
            <a:endParaRPr kumimoji="1" lang="zh-CN" altLang="en-US" sz="900"/>
          </a:p>
        </p:txBody>
      </p:sp>
      <p:sp>
        <p:nvSpPr>
          <p:cNvPr id="5" name="页脚占位符 4"/>
          <p:cNvSpPr>
            <a:spLocks noGrp="1"/>
          </p:cNvSpPr>
          <p:nvPr>
            <p:ph type="ftr" sz="quarter" idx="11"/>
          </p:nvPr>
        </p:nvSpPr>
        <p:spPr/>
        <p:txBody>
          <a:bodyPr/>
          <a:lstStyle/>
          <a:p>
            <a:r>
              <a:rPr kumimoji="1" lang="zh-CN" altLang="en-US" dirty="0"/>
              <a:t>西北工业大学软件学院</a:t>
            </a:r>
            <a:endParaRPr kumimoji="1" lang="zh-CN" altLang="en-US" sz="900" dirty="0"/>
          </a:p>
        </p:txBody>
      </p:sp>
      <p:sp>
        <p:nvSpPr>
          <p:cNvPr id="6" name="灯片编号占位符 5"/>
          <p:cNvSpPr>
            <a:spLocks noGrp="1"/>
          </p:cNvSpPr>
          <p:nvPr>
            <p:ph type="sldNum" sz="quarter" idx="12"/>
          </p:nvPr>
        </p:nvSpPr>
        <p:spPr/>
        <p:txBody>
          <a:bodyPr/>
          <a:lstStyle/>
          <a:p>
            <a:fld id="{5A1A6423-77BD-D842-A714-25250E903C41}" type="slidenum">
              <a:rPr kumimoji="1" lang="zh-CN" altLang="en-US" smtClean="0"/>
              <a:t>26</a:t>
            </a:fld>
            <a:endParaRPr kumimoji="1" lang="zh-CN" altLang="en-US" sz="90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marL="0" indent="0">
              <a:lnSpc>
                <a:spcPct val="110000"/>
              </a:lnSpc>
              <a:buNone/>
            </a:pPr>
            <a:r>
              <a:rPr lang="zh-CN" altLang="en-US" sz="2800" dirty="0">
                <a:solidFill>
                  <a:srgbClr val="034EA2"/>
                </a:solidFill>
                <a:effectLst/>
                <a:latin typeface="+mn-ea"/>
                <a:cs typeface="+mn-ea"/>
                <a:sym typeface="+mn-ea"/>
              </a:rPr>
              <a:t>方法的重载</a:t>
            </a:r>
            <a:r>
              <a:rPr lang="zh-CN" altLang="en-US" sz="2400" dirty="0">
                <a:solidFill>
                  <a:schemeClr val="tx1"/>
                </a:solidFill>
                <a:latin typeface="+mn-ea"/>
                <a:cs typeface="+mn-ea"/>
                <a:sym typeface="+mn-ea"/>
              </a:rPr>
              <a:t>（</a:t>
            </a:r>
            <a:r>
              <a:rPr lang="en-US" altLang="zh-CN" sz="2400" dirty="0">
                <a:solidFill>
                  <a:schemeClr val="tx1"/>
                </a:solidFill>
                <a:latin typeface="+mn-ea"/>
                <a:cs typeface="+mn-ea"/>
                <a:sym typeface="+mn-ea"/>
              </a:rPr>
              <a:t>Method overloading)  </a:t>
            </a:r>
          </a:p>
          <a:p>
            <a:pPr lvl="1">
              <a:lnSpc>
                <a:spcPct val="120000"/>
              </a:lnSpc>
            </a:pPr>
            <a:r>
              <a:rPr lang="en-US" altLang="zh-CN" sz="2000" b="1" dirty="0">
                <a:solidFill>
                  <a:schemeClr val="tx1"/>
                </a:solidFill>
                <a:latin typeface="+mn-ea"/>
                <a:cs typeface="+mn-ea"/>
              </a:rPr>
              <a:t>Java</a:t>
            </a:r>
            <a:r>
              <a:rPr lang="zh-CN" altLang="en-US" sz="2000" b="1" dirty="0">
                <a:solidFill>
                  <a:schemeClr val="tx1"/>
                </a:solidFill>
                <a:latin typeface="+mn-ea"/>
                <a:cs typeface="+mn-ea"/>
              </a:rPr>
              <a:t>支持方法的重载，即在一个类中可以声明多个</a:t>
            </a:r>
            <a:r>
              <a:rPr lang="zh-CN" altLang="en-US" sz="2000" b="1" dirty="0">
                <a:solidFill>
                  <a:srgbClr val="034EA2"/>
                </a:solidFill>
                <a:latin typeface="+mn-ea"/>
                <a:cs typeface="+mn-ea"/>
              </a:rPr>
              <a:t>同名</a:t>
            </a:r>
            <a:r>
              <a:rPr lang="zh-CN" altLang="en-US" sz="2000" b="1" dirty="0">
                <a:solidFill>
                  <a:schemeClr val="tx1"/>
                </a:solidFill>
                <a:latin typeface="+mn-ea"/>
                <a:cs typeface="+mn-ea"/>
              </a:rPr>
              <a:t>的方法，但具有不同的参数列表（</a:t>
            </a:r>
            <a:r>
              <a:rPr lang="zh-CN" altLang="en-US" sz="2000" b="1" dirty="0">
                <a:solidFill>
                  <a:srgbClr val="034EA2"/>
                </a:solidFill>
                <a:latin typeface="+mn-ea"/>
                <a:cs typeface="+mn-ea"/>
              </a:rPr>
              <a:t>类型</a:t>
            </a:r>
            <a:r>
              <a:rPr lang="zh-CN" altLang="en-US" sz="2000" b="1" dirty="0">
                <a:solidFill>
                  <a:schemeClr val="tx1"/>
                </a:solidFill>
                <a:latin typeface="+mn-ea"/>
                <a:cs typeface="+mn-ea"/>
              </a:rPr>
              <a:t>或</a:t>
            </a:r>
            <a:r>
              <a:rPr lang="zh-CN" altLang="en-US" sz="2000" b="1" dirty="0">
                <a:solidFill>
                  <a:srgbClr val="034EA2"/>
                </a:solidFill>
                <a:latin typeface="+mn-ea"/>
                <a:cs typeface="+mn-ea"/>
              </a:rPr>
              <a:t>参数的个数</a:t>
            </a:r>
            <a:r>
              <a:rPr lang="zh-CN" altLang="en-US" sz="2000" b="1" dirty="0">
                <a:solidFill>
                  <a:schemeClr val="tx1"/>
                </a:solidFill>
                <a:latin typeface="+mn-ea"/>
                <a:cs typeface="+mn-ea"/>
              </a:rPr>
              <a:t>或</a:t>
            </a:r>
            <a:r>
              <a:rPr lang="zh-CN" altLang="en-US" sz="2000" b="1" dirty="0">
                <a:solidFill>
                  <a:srgbClr val="034EA2"/>
                </a:solidFill>
                <a:latin typeface="+mn-ea"/>
                <a:cs typeface="+mn-ea"/>
              </a:rPr>
              <a:t>参数的顺序</a:t>
            </a:r>
            <a:r>
              <a:rPr lang="zh-CN" altLang="en-US" sz="2000" b="1" dirty="0">
                <a:solidFill>
                  <a:schemeClr val="tx1"/>
                </a:solidFill>
                <a:latin typeface="+mn-ea"/>
                <a:cs typeface="+mn-ea"/>
              </a:rPr>
              <a:t>不同）。</a:t>
            </a:r>
          </a:p>
          <a:p>
            <a:pPr lvl="1">
              <a:lnSpc>
                <a:spcPct val="120000"/>
              </a:lnSpc>
            </a:pPr>
            <a:r>
              <a:rPr lang="zh-CN" altLang="en-US" sz="2000" b="1" dirty="0">
                <a:solidFill>
                  <a:schemeClr val="tx1"/>
                </a:solidFill>
                <a:latin typeface="+mn-ea"/>
                <a:cs typeface="+mn-ea"/>
              </a:rPr>
              <a:t>方法重载通常用于创建完成</a:t>
            </a:r>
            <a:r>
              <a:rPr lang="zh-CN" altLang="en-US" sz="2000" b="1" dirty="0">
                <a:solidFill>
                  <a:srgbClr val="034EA2"/>
                </a:solidFill>
                <a:latin typeface="+mn-ea"/>
                <a:cs typeface="+mn-ea"/>
              </a:rPr>
              <a:t>一组任务相似</a:t>
            </a:r>
            <a:r>
              <a:rPr lang="zh-CN" altLang="en-US" sz="2000" b="1" dirty="0">
                <a:solidFill>
                  <a:schemeClr val="tx1"/>
                </a:solidFill>
                <a:latin typeface="+mn-ea"/>
                <a:cs typeface="+mn-ea"/>
              </a:rPr>
              <a:t>但参数列表不同的方法。</a:t>
            </a:r>
          </a:p>
          <a:p>
            <a:pPr lvl="1">
              <a:lnSpc>
                <a:spcPct val="120000"/>
              </a:lnSpc>
            </a:pPr>
            <a:r>
              <a:rPr lang="zh-CN" altLang="en-US" sz="2000" b="1" dirty="0">
                <a:solidFill>
                  <a:schemeClr val="tx1"/>
                </a:solidFill>
                <a:latin typeface="+mn-ea"/>
                <a:cs typeface="+mn-ea"/>
              </a:rPr>
              <a:t>调用重载方法时，Java编译器能通过检查调用方法的</a:t>
            </a:r>
            <a:r>
              <a:rPr lang="zh-CN" altLang="en-US" sz="2000" b="1" dirty="0">
                <a:solidFill>
                  <a:srgbClr val="034EA2"/>
                </a:solidFill>
                <a:latin typeface="+mn-ea"/>
                <a:cs typeface="+mn-ea"/>
              </a:rPr>
              <a:t>参数类型</a:t>
            </a:r>
            <a:r>
              <a:rPr lang="zh-CN" altLang="en-US" sz="2000" b="1" dirty="0">
                <a:solidFill>
                  <a:schemeClr val="tx1"/>
                </a:solidFill>
                <a:latin typeface="+mn-ea"/>
                <a:cs typeface="+mn-ea"/>
              </a:rPr>
              <a:t>和</a:t>
            </a:r>
            <a:r>
              <a:rPr lang="zh-CN" altLang="en-US" sz="2000" b="1" dirty="0">
                <a:solidFill>
                  <a:srgbClr val="034EA2"/>
                </a:solidFill>
                <a:latin typeface="+mn-ea"/>
                <a:cs typeface="+mn-ea"/>
              </a:rPr>
              <a:t>个数</a:t>
            </a:r>
            <a:r>
              <a:rPr lang="zh-CN" altLang="en-US" sz="2000" b="1" dirty="0">
                <a:solidFill>
                  <a:schemeClr val="tx1"/>
                </a:solidFill>
                <a:latin typeface="+mn-ea"/>
                <a:cs typeface="+mn-ea"/>
              </a:rPr>
              <a:t>选择一个恰当的方法。</a:t>
            </a:r>
            <a:endParaRPr lang="en-US" altLang="zh-CN" sz="2100" b="1" dirty="0">
              <a:solidFill>
                <a:schemeClr val="tx1"/>
              </a:solidFill>
              <a:latin typeface="+mn-ea"/>
              <a:cs typeface="+mn-ea"/>
            </a:endParaRPr>
          </a:p>
          <a:p>
            <a:endParaRPr lang="en-US" altLang="zh-CN" sz="2100" b="1" dirty="0">
              <a:solidFill>
                <a:schemeClr val="tx1"/>
              </a:solidFill>
              <a:latin typeface="+mn-ea"/>
              <a:cs typeface="+mn-ea"/>
            </a:endParaRPr>
          </a:p>
        </p:txBody>
      </p:sp>
      <p:sp>
        <p:nvSpPr>
          <p:cNvPr id="3" name="标题 2"/>
          <p:cNvSpPr>
            <a:spLocks noGrp="1"/>
          </p:cNvSpPr>
          <p:nvPr>
            <p:ph type="title"/>
          </p:nvPr>
        </p:nvSpPr>
        <p:spPr/>
        <p:txBody>
          <a:bodyPr/>
          <a:lstStyle/>
          <a:p>
            <a:r>
              <a:rPr lang="en-US" altLang="zh-CN">
                <a:sym typeface="+mn-ea"/>
              </a:rPr>
              <a:t>2.1.2 Java Class </a:t>
            </a:r>
            <a:r>
              <a:rPr lang="en-US" altLang="zh-CN" sz="2400">
                <a:sym typeface="+mn-ea"/>
              </a:rPr>
              <a:t>11/16</a:t>
            </a:r>
          </a:p>
        </p:txBody>
      </p:sp>
      <p:sp>
        <p:nvSpPr>
          <p:cNvPr id="4" name="日期占位符 3"/>
          <p:cNvSpPr>
            <a:spLocks noGrp="1"/>
          </p:cNvSpPr>
          <p:nvPr>
            <p:ph type="dt" sz="half" idx="10"/>
          </p:nvPr>
        </p:nvSpPr>
        <p:spPr/>
        <p:txBody>
          <a:bodyPr/>
          <a:lstStyle/>
          <a:p>
            <a:fld id="{8BEB6EB5-CC0D-C94C-91B9-9EA1B45E848E}" type="datetime1">
              <a:rPr kumimoji="1" lang="zh-CN" altLang="en-US" smtClean="0"/>
              <a:t>2024/10/16</a:t>
            </a:fld>
            <a:endParaRPr kumimoji="1" lang="zh-CN" altLang="en-US" sz="900"/>
          </a:p>
        </p:txBody>
      </p:sp>
      <p:sp>
        <p:nvSpPr>
          <p:cNvPr id="5" name="页脚占位符 4"/>
          <p:cNvSpPr>
            <a:spLocks noGrp="1"/>
          </p:cNvSpPr>
          <p:nvPr>
            <p:ph type="ftr" sz="quarter" idx="11"/>
          </p:nvPr>
        </p:nvSpPr>
        <p:spPr/>
        <p:txBody>
          <a:bodyPr/>
          <a:lstStyle/>
          <a:p>
            <a:r>
              <a:rPr kumimoji="1" lang="zh-CN" altLang="en-US" dirty="0"/>
              <a:t>西北工业大学软件学院</a:t>
            </a:r>
            <a:endParaRPr kumimoji="1" lang="zh-CN" altLang="en-US" sz="900" dirty="0"/>
          </a:p>
        </p:txBody>
      </p:sp>
      <p:sp>
        <p:nvSpPr>
          <p:cNvPr id="6" name="灯片编号占位符 5"/>
          <p:cNvSpPr>
            <a:spLocks noGrp="1"/>
          </p:cNvSpPr>
          <p:nvPr>
            <p:ph type="sldNum" sz="quarter" idx="12"/>
          </p:nvPr>
        </p:nvSpPr>
        <p:spPr/>
        <p:txBody>
          <a:bodyPr/>
          <a:lstStyle/>
          <a:p>
            <a:fld id="{5A1A6423-77BD-D842-A714-25250E903C41}" type="slidenum">
              <a:rPr kumimoji="1" lang="zh-CN" altLang="en-US" smtClean="0"/>
              <a:t>27</a:t>
            </a:fld>
            <a:endParaRPr kumimoji="1" lang="zh-CN" altLang="en-US" sz="900"/>
          </a:p>
        </p:txBody>
      </p:sp>
      <p:sp>
        <p:nvSpPr>
          <p:cNvPr id="199686" name="AutoShape 5"/>
          <p:cNvSpPr/>
          <p:nvPr>
            <p:custDataLst>
              <p:tags r:id="rId1"/>
            </p:custDataLst>
          </p:nvPr>
        </p:nvSpPr>
        <p:spPr>
          <a:xfrm>
            <a:off x="981075" y="3796030"/>
            <a:ext cx="7459345" cy="2582545"/>
          </a:xfrm>
          <a:prstGeom prst="roundRect">
            <a:avLst>
              <a:gd name="adj" fmla="val 5584"/>
            </a:avLst>
          </a:prstGeom>
          <a:noFill/>
          <a:ln w="12700" cap="flat" cmpd="sng">
            <a:solidFill>
              <a:schemeClr val="hlink"/>
            </a:solidFill>
            <a:prstDash val="dash"/>
            <a:round/>
            <a:headEnd type="none" w="med" len="med"/>
            <a:tailEnd type="none" w="med" len="med"/>
          </a:ln>
        </p:spPr>
        <p:txBody>
          <a:bodyPr wrap="none" anchor="ctr" anchorCtr="0"/>
          <a:lstStyle/>
          <a:p>
            <a:pPr algn="l">
              <a:lnSpc>
                <a:spcPct val="80000"/>
              </a:lnSpc>
              <a:spcBef>
                <a:spcPct val="5000"/>
              </a:spcBef>
              <a:buFont typeface="Wingdings" panose="05000000000000000000" pitchFamily="2" charset="2"/>
            </a:pPr>
            <a:r>
              <a:rPr lang="en-US" altLang="zh-CN" sz="2000" b="1" dirty="0">
                <a:solidFill>
                  <a:srgbClr val="034EA2"/>
                </a:solidFill>
                <a:effectLst/>
                <a:latin typeface="+mn-ea"/>
                <a:sym typeface="+mn-ea"/>
              </a:rPr>
              <a:t>public class </a:t>
            </a:r>
            <a:r>
              <a:rPr lang="en-US" altLang="zh-CN" sz="2000" b="1" dirty="0">
                <a:solidFill>
                  <a:schemeClr val="tx1"/>
                </a:solidFill>
                <a:effectLst/>
                <a:latin typeface="+mn-ea"/>
                <a:sym typeface="+mn-ea"/>
              </a:rPr>
              <a:t>Calculator {</a:t>
            </a:r>
            <a:endParaRPr lang="en-US" altLang="zh-CN" sz="2000" b="1" dirty="0">
              <a:solidFill>
                <a:schemeClr val="tx1"/>
              </a:solidFill>
              <a:effectLst/>
              <a:latin typeface="+mn-ea"/>
            </a:endParaRPr>
          </a:p>
          <a:p>
            <a:pPr algn="l">
              <a:lnSpc>
                <a:spcPct val="80000"/>
              </a:lnSpc>
              <a:spcBef>
                <a:spcPct val="5000"/>
              </a:spcBef>
              <a:buFont typeface="Wingdings" panose="05000000000000000000" pitchFamily="2" charset="2"/>
            </a:pPr>
            <a:r>
              <a:rPr lang="en-US" altLang="zh-CN" sz="2000" b="1" dirty="0">
                <a:solidFill>
                  <a:schemeClr val="tx1"/>
                </a:solidFill>
                <a:effectLst/>
                <a:latin typeface="+mn-ea"/>
                <a:sym typeface="+mn-ea"/>
              </a:rPr>
              <a:t>	…</a:t>
            </a:r>
            <a:endParaRPr lang="en-US" altLang="zh-CN" sz="2000" b="1" dirty="0">
              <a:solidFill>
                <a:schemeClr val="tx1"/>
              </a:solidFill>
              <a:effectLst/>
              <a:latin typeface="+mn-ea"/>
            </a:endParaRPr>
          </a:p>
          <a:p>
            <a:pPr algn="l">
              <a:lnSpc>
                <a:spcPct val="80000"/>
              </a:lnSpc>
              <a:spcBef>
                <a:spcPct val="5000"/>
              </a:spcBef>
              <a:buFont typeface="Wingdings" panose="05000000000000000000" pitchFamily="2" charset="2"/>
            </a:pPr>
            <a:r>
              <a:rPr lang="en-US" altLang="zh-CN" sz="2000" b="1" dirty="0">
                <a:solidFill>
                  <a:schemeClr val="tx1"/>
                </a:solidFill>
                <a:effectLst/>
                <a:latin typeface="+mn-ea"/>
                <a:sym typeface="+mn-ea"/>
              </a:rPr>
              <a:t>	</a:t>
            </a:r>
            <a:r>
              <a:rPr lang="en-US" altLang="zh-CN" sz="2000" b="1" dirty="0">
                <a:solidFill>
                  <a:srgbClr val="034EA2"/>
                </a:solidFill>
                <a:effectLst/>
                <a:latin typeface="+mn-ea"/>
                <a:sym typeface="+mn-ea"/>
              </a:rPr>
              <a:t>public </a:t>
            </a:r>
            <a:r>
              <a:rPr lang="en-US" altLang="zh-CN" sz="2000" b="1" dirty="0">
                <a:solidFill>
                  <a:schemeClr val="tx1"/>
                </a:solidFill>
                <a:effectLst/>
                <a:latin typeface="+mn-ea"/>
                <a:sym typeface="+mn-ea"/>
              </a:rPr>
              <a:t>int </a:t>
            </a:r>
            <a:r>
              <a:rPr lang="en-US" altLang="zh-CN" sz="2000" b="1" dirty="0">
                <a:solidFill>
                  <a:schemeClr val="accent2"/>
                </a:solidFill>
                <a:effectLst/>
                <a:latin typeface="+mn-ea"/>
                <a:sym typeface="+mn-ea"/>
              </a:rPr>
              <a:t>add</a:t>
            </a:r>
            <a:r>
              <a:rPr lang="en-US" altLang="zh-CN" sz="2000" b="1" dirty="0">
                <a:solidFill>
                  <a:schemeClr val="tx1"/>
                </a:solidFill>
                <a:effectLst/>
                <a:latin typeface="+mn-ea"/>
                <a:sym typeface="+mn-ea"/>
              </a:rPr>
              <a:t>(int x,</a:t>
            </a:r>
            <a:r>
              <a:rPr lang="zh-CN" altLang="en-US" sz="2000" b="1" dirty="0">
                <a:solidFill>
                  <a:schemeClr val="tx1"/>
                </a:solidFill>
                <a:effectLst/>
                <a:latin typeface="+mn-ea"/>
                <a:sym typeface="+mn-ea"/>
              </a:rPr>
              <a:t> </a:t>
            </a:r>
            <a:r>
              <a:rPr lang="en-US" altLang="zh-CN" sz="2000" b="1" dirty="0">
                <a:solidFill>
                  <a:schemeClr val="tx1"/>
                </a:solidFill>
                <a:effectLst/>
                <a:latin typeface="+mn-ea"/>
                <a:sym typeface="+mn-ea"/>
              </a:rPr>
              <a:t>int y) {</a:t>
            </a:r>
            <a:endParaRPr lang="en-US" altLang="zh-CN" sz="2000" b="1" dirty="0">
              <a:solidFill>
                <a:schemeClr val="tx1"/>
              </a:solidFill>
              <a:effectLst/>
              <a:latin typeface="+mn-ea"/>
            </a:endParaRPr>
          </a:p>
          <a:p>
            <a:pPr algn="l">
              <a:lnSpc>
                <a:spcPct val="80000"/>
              </a:lnSpc>
              <a:spcBef>
                <a:spcPct val="5000"/>
              </a:spcBef>
              <a:buFont typeface="Wingdings" panose="05000000000000000000" pitchFamily="2" charset="2"/>
            </a:pPr>
            <a:r>
              <a:rPr lang="en-US" altLang="zh-CN" sz="2000" b="1" dirty="0">
                <a:solidFill>
                  <a:schemeClr val="tx1"/>
                </a:solidFill>
                <a:effectLst/>
                <a:latin typeface="+mn-ea"/>
                <a:sym typeface="+mn-ea"/>
              </a:rPr>
              <a:t>		</a:t>
            </a:r>
            <a:r>
              <a:rPr lang="en-US" altLang="zh-CN" sz="2000" b="1" dirty="0">
                <a:solidFill>
                  <a:srgbClr val="034EA2"/>
                </a:solidFill>
                <a:effectLst/>
                <a:latin typeface="+mn-ea"/>
                <a:sym typeface="+mn-ea"/>
              </a:rPr>
              <a:t>reutrn </a:t>
            </a:r>
            <a:r>
              <a:rPr lang="en-US" altLang="zh-CN" sz="2000" b="1" dirty="0">
                <a:solidFill>
                  <a:schemeClr val="tx1"/>
                </a:solidFill>
                <a:effectLst/>
                <a:latin typeface="+mn-ea"/>
                <a:sym typeface="+mn-ea"/>
              </a:rPr>
              <a:t>x+y;</a:t>
            </a:r>
            <a:endParaRPr lang="en-US" altLang="zh-CN" sz="2000" b="1" dirty="0">
              <a:solidFill>
                <a:schemeClr val="tx1"/>
              </a:solidFill>
              <a:effectLst/>
              <a:latin typeface="+mn-ea"/>
            </a:endParaRPr>
          </a:p>
          <a:p>
            <a:pPr algn="l">
              <a:lnSpc>
                <a:spcPct val="80000"/>
              </a:lnSpc>
              <a:spcBef>
                <a:spcPct val="5000"/>
              </a:spcBef>
              <a:buFont typeface="Wingdings" panose="05000000000000000000" pitchFamily="2" charset="2"/>
            </a:pPr>
            <a:r>
              <a:rPr lang="en-US" altLang="zh-CN" sz="2000" b="1" dirty="0">
                <a:solidFill>
                  <a:schemeClr val="tx1"/>
                </a:solidFill>
                <a:effectLst/>
                <a:latin typeface="+mn-ea"/>
                <a:sym typeface="+mn-ea"/>
              </a:rPr>
              <a:t>	}</a:t>
            </a:r>
            <a:endParaRPr lang="en-US" altLang="zh-CN" sz="2000" b="1" dirty="0">
              <a:solidFill>
                <a:schemeClr val="tx1"/>
              </a:solidFill>
              <a:effectLst/>
              <a:latin typeface="+mn-ea"/>
            </a:endParaRPr>
          </a:p>
          <a:p>
            <a:pPr algn="l">
              <a:lnSpc>
                <a:spcPct val="80000"/>
              </a:lnSpc>
              <a:spcBef>
                <a:spcPct val="5000"/>
              </a:spcBef>
              <a:buFont typeface="Wingdings" panose="05000000000000000000" pitchFamily="2" charset="2"/>
            </a:pPr>
            <a:r>
              <a:rPr lang="en-US" altLang="zh-CN" sz="2000" b="1" dirty="0">
                <a:solidFill>
                  <a:schemeClr val="tx1"/>
                </a:solidFill>
                <a:effectLst/>
                <a:latin typeface="+mn-ea"/>
                <a:sym typeface="+mn-ea"/>
              </a:rPr>
              <a:t>	</a:t>
            </a:r>
            <a:r>
              <a:rPr lang="en-US" altLang="zh-CN" sz="2000" b="1" dirty="0">
                <a:solidFill>
                  <a:srgbClr val="034EA2"/>
                </a:solidFill>
                <a:effectLst/>
                <a:latin typeface="+mn-ea"/>
                <a:sym typeface="+mn-ea"/>
              </a:rPr>
              <a:t>public </a:t>
            </a:r>
            <a:r>
              <a:rPr lang="en-US" altLang="zh-CN" sz="2000" b="1" dirty="0">
                <a:solidFill>
                  <a:schemeClr val="tx1"/>
                </a:solidFill>
                <a:effectLst/>
                <a:latin typeface="+mn-ea"/>
                <a:sym typeface="+mn-ea"/>
              </a:rPr>
              <a:t>double </a:t>
            </a:r>
            <a:r>
              <a:rPr lang="en-US" altLang="zh-CN" sz="2000" b="1" dirty="0">
                <a:solidFill>
                  <a:schemeClr val="accent2"/>
                </a:solidFill>
                <a:effectLst/>
                <a:latin typeface="+mn-ea"/>
                <a:sym typeface="+mn-ea"/>
              </a:rPr>
              <a:t>add</a:t>
            </a:r>
            <a:r>
              <a:rPr lang="en-US" altLang="zh-CN" sz="2000" b="1" dirty="0">
                <a:solidFill>
                  <a:schemeClr val="tx1"/>
                </a:solidFill>
                <a:effectLst/>
                <a:latin typeface="+mn-ea"/>
                <a:sym typeface="+mn-ea"/>
              </a:rPr>
              <a:t>(double x,</a:t>
            </a:r>
            <a:r>
              <a:rPr lang="zh-CN" altLang="en-US" sz="2000" b="1" dirty="0">
                <a:solidFill>
                  <a:schemeClr val="tx1"/>
                </a:solidFill>
                <a:effectLst/>
                <a:latin typeface="+mn-ea"/>
                <a:sym typeface="+mn-ea"/>
              </a:rPr>
              <a:t> </a:t>
            </a:r>
            <a:r>
              <a:rPr lang="en-US" altLang="zh-CN" sz="2000" b="1" dirty="0">
                <a:solidFill>
                  <a:schemeClr val="tx1"/>
                </a:solidFill>
                <a:effectLst/>
                <a:latin typeface="+mn-ea"/>
                <a:sym typeface="+mn-ea"/>
              </a:rPr>
              <a:t>double y)  {</a:t>
            </a:r>
            <a:endParaRPr lang="en-US" altLang="zh-CN" sz="2000" b="1" dirty="0">
              <a:solidFill>
                <a:schemeClr val="tx1"/>
              </a:solidFill>
              <a:effectLst/>
              <a:latin typeface="+mn-ea"/>
            </a:endParaRPr>
          </a:p>
          <a:p>
            <a:pPr algn="l">
              <a:lnSpc>
                <a:spcPct val="80000"/>
              </a:lnSpc>
              <a:spcBef>
                <a:spcPct val="5000"/>
              </a:spcBef>
              <a:buFont typeface="Wingdings" panose="05000000000000000000" pitchFamily="2" charset="2"/>
            </a:pPr>
            <a:r>
              <a:rPr lang="en-US" altLang="zh-CN" sz="2000" b="1" dirty="0">
                <a:solidFill>
                  <a:schemeClr val="tx1"/>
                </a:solidFill>
                <a:effectLst/>
                <a:latin typeface="+mn-ea"/>
                <a:sym typeface="+mn-ea"/>
              </a:rPr>
              <a:t>		</a:t>
            </a:r>
            <a:r>
              <a:rPr lang="en-US" altLang="zh-CN" sz="2000" b="1" dirty="0">
                <a:solidFill>
                  <a:srgbClr val="034EA2"/>
                </a:solidFill>
                <a:effectLst/>
                <a:latin typeface="+mn-ea"/>
                <a:sym typeface="+mn-ea"/>
              </a:rPr>
              <a:t>return </a:t>
            </a:r>
            <a:r>
              <a:rPr lang="en-US" altLang="zh-CN" sz="2000" b="1" dirty="0">
                <a:solidFill>
                  <a:schemeClr val="tx1"/>
                </a:solidFill>
                <a:effectLst/>
                <a:latin typeface="+mn-ea"/>
                <a:sym typeface="+mn-ea"/>
              </a:rPr>
              <a:t>x+y;</a:t>
            </a:r>
            <a:endParaRPr lang="en-US" altLang="zh-CN" sz="2000" b="1" dirty="0">
              <a:solidFill>
                <a:schemeClr val="tx1"/>
              </a:solidFill>
              <a:effectLst/>
              <a:latin typeface="+mn-ea"/>
            </a:endParaRPr>
          </a:p>
          <a:p>
            <a:pPr algn="l">
              <a:lnSpc>
                <a:spcPct val="80000"/>
              </a:lnSpc>
              <a:spcBef>
                <a:spcPct val="5000"/>
              </a:spcBef>
              <a:buFont typeface="Wingdings" panose="05000000000000000000" pitchFamily="2" charset="2"/>
            </a:pPr>
            <a:r>
              <a:rPr lang="en-US" altLang="zh-CN" sz="2000" b="1" dirty="0">
                <a:solidFill>
                  <a:schemeClr val="tx1"/>
                </a:solidFill>
                <a:effectLst/>
                <a:latin typeface="+mn-ea"/>
                <a:sym typeface="+mn-ea"/>
              </a:rPr>
              <a:t>	}</a:t>
            </a:r>
            <a:endParaRPr lang="en-US" altLang="zh-CN" sz="2000" b="1" dirty="0">
              <a:solidFill>
                <a:schemeClr val="tx1"/>
              </a:solidFill>
              <a:effectLst/>
              <a:latin typeface="+mn-ea"/>
            </a:endParaRPr>
          </a:p>
          <a:p>
            <a:pPr algn="l">
              <a:lnSpc>
                <a:spcPct val="80000"/>
              </a:lnSpc>
              <a:spcBef>
                <a:spcPct val="5000"/>
              </a:spcBef>
              <a:buFont typeface="Wingdings" panose="05000000000000000000" pitchFamily="2" charset="2"/>
            </a:pPr>
            <a:r>
              <a:rPr lang="en-US" altLang="zh-CN" sz="2000" b="1" dirty="0">
                <a:solidFill>
                  <a:schemeClr val="tx1"/>
                </a:solidFill>
                <a:effectLst/>
                <a:latin typeface="+mn-ea"/>
                <a:sym typeface="+mn-ea"/>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6" fill="hold" grpId="0" nodeType="clickEffect">
                                  <p:stCondLst>
                                    <p:cond delay="0"/>
                                  </p:stCondLst>
                                  <p:childTnLst>
                                    <p:set>
                                      <p:cBhvr>
                                        <p:cTn id="6" dur="1" fill="hold">
                                          <p:stCondLst>
                                            <p:cond delay="0"/>
                                          </p:stCondLst>
                                        </p:cTn>
                                        <p:tgtEl>
                                          <p:spTgt spid="199686"/>
                                        </p:tgtEl>
                                        <p:attrNameLst>
                                          <p:attrName>style.visibility</p:attrName>
                                        </p:attrNameLst>
                                      </p:cBhvr>
                                      <p:to>
                                        <p:strVal val="visible"/>
                                      </p:to>
                                    </p:set>
                                    <p:animEffect transition="in" filter="barn(inHorizontal)">
                                      <p:cBhvr>
                                        <p:cTn id="7" dur="500"/>
                                        <p:tgtEl>
                                          <p:spTgt spid="1996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9686" grpId="0" bldLvl="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fontScale="80000"/>
          </a:bodyPr>
          <a:lstStyle/>
          <a:p>
            <a:pPr marL="0" indent="0" eaLnBrk="1" hangingPunct="1">
              <a:lnSpc>
                <a:spcPct val="130000"/>
              </a:lnSpc>
              <a:buNone/>
            </a:pPr>
            <a:r>
              <a:rPr lang="en-US" altLang="zh-CN" sz="3500" dirty="0">
                <a:solidFill>
                  <a:srgbClr val="034EA2"/>
                </a:solidFill>
                <a:latin typeface="等线" panose="02010600030101010101" charset="-122"/>
                <a:ea typeface="等线" panose="02010600030101010101" charset="-122"/>
                <a:cs typeface="等线" panose="02010600030101010101" charset="-122"/>
                <a:sym typeface="+mn-ea"/>
              </a:rPr>
              <a:t>Java</a:t>
            </a:r>
            <a:r>
              <a:rPr lang="zh-CN" altLang="en-US" sz="3500" dirty="0">
                <a:solidFill>
                  <a:srgbClr val="034EA2"/>
                </a:solidFill>
                <a:latin typeface="等线" panose="02010600030101010101" charset="-122"/>
                <a:ea typeface="等线" panose="02010600030101010101" charset="-122"/>
                <a:cs typeface="等线" panose="02010600030101010101" charset="-122"/>
                <a:sym typeface="+mn-ea"/>
              </a:rPr>
              <a:t>类的构造方法</a:t>
            </a:r>
          </a:p>
          <a:p>
            <a:pPr lvl="1" eaLnBrk="1" hangingPunct="1"/>
            <a:r>
              <a:rPr lang="zh-CN" altLang="en-US" sz="3000" dirty="0">
                <a:latin typeface="等线" panose="02010600030101010101" charset="-122"/>
                <a:ea typeface="等线" panose="02010600030101010101" charset="-122"/>
                <a:cs typeface="等线" panose="02010600030101010101" charset="-122"/>
                <a:sym typeface="+mn-ea"/>
              </a:rPr>
              <a:t>构造方法的名字和类名相同，</a:t>
            </a:r>
            <a:r>
              <a:rPr lang="zh-CN" altLang="en-US" sz="3000" dirty="0">
                <a:solidFill>
                  <a:srgbClr val="034EA2"/>
                </a:solidFill>
                <a:latin typeface="等线" panose="02010600030101010101" charset="-122"/>
                <a:ea typeface="等线" panose="02010600030101010101" charset="-122"/>
                <a:cs typeface="等线" panose="02010600030101010101" charset="-122"/>
                <a:sym typeface="+mn-ea"/>
              </a:rPr>
              <a:t>没有返回值</a:t>
            </a:r>
            <a:r>
              <a:rPr lang="en-US" altLang="zh-CN" sz="3000" dirty="0">
                <a:latin typeface="等线" panose="02010600030101010101" charset="-122"/>
                <a:ea typeface="等线" panose="02010600030101010101" charset="-122"/>
                <a:cs typeface="等线" panose="02010600030101010101" charset="-122"/>
                <a:sym typeface="+mn-ea"/>
              </a:rPr>
              <a:t>(</a:t>
            </a:r>
            <a:r>
              <a:rPr lang="zh-CN" altLang="en-US" sz="3000" dirty="0">
                <a:solidFill>
                  <a:srgbClr val="034EA2"/>
                </a:solidFill>
                <a:latin typeface="等线" panose="02010600030101010101" charset="-122"/>
                <a:ea typeface="等线" panose="02010600030101010101" charset="-122"/>
                <a:cs typeface="等线" panose="02010600030101010101" charset="-122"/>
                <a:sym typeface="+mn-ea"/>
              </a:rPr>
              <a:t>不写</a:t>
            </a:r>
            <a:r>
              <a:rPr lang="en-US" altLang="zh-CN" sz="3000" dirty="0">
                <a:solidFill>
                  <a:srgbClr val="034EA2"/>
                </a:solidFill>
                <a:latin typeface="等线" panose="02010600030101010101" charset="-122"/>
                <a:ea typeface="等线" panose="02010600030101010101" charset="-122"/>
                <a:cs typeface="等线" panose="02010600030101010101" charset="-122"/>
                <a:sym typeface="+mn-ea"/>
              </a:rPr>
              <a:t>void</a:t>
            </a:r>
            <a:r>
              <a:rPr lang="en-US" altLang="zh-CN" sz="3000" dirty="0">
                <a:latin typeface="等线" panose="02010600030101010101" charset="-122"/>
                <a:ea typeface="等线" panose="02010600030101010101" charset="-122"/>
                <a:cs typeface="等线" panose="02010600030101010101" charset="-122"/>
                <a:sym typeface="+mn-ea"/>
              </a:rPr>
              <a:t>)</a:t>
            </a:r>
            <a:r>
              <a:rPr lang="zh-CN" altLang="en-US" sz="3000" dirty="0">
                <a:latin typeface="等线" panose="02010600030101010101" charset="-122"/>
                <a:ea typeface="等线" panose="02010600030101010101" charset="-122"/>
                <a:cs typeface="等线" panose="02010600030101010101" charset="-122"/>
                <a:sym typeface="+mn-ea"/>
              </a:rPr>
              <a:t>，其它语法要求与普通方法一样。</a:t>
            </a:r>
          </a:p>
          <a:p>
            <a:pPr lvl="2" eaLnBrk="1" hangingPunct="1"/>
            <a:r>
              <a:rPr lang="zh-CN" altLang="en-US" sz="2740" dirty="0">
                <a:solidFill>
                  <a:srgbClr val="000000"/>
                </a:solidFill>
                <a:latin typeface="等线" panose="02010600030101010101" charset="-122"/>
                <a:ea typeface="等线" panose="02010600030101010101" charset="-122"/>
                <a:cs typeface="等线" panose="02010600030101010101" charset="-122"/>
                <a:sym typeface="+mn-ea"/>
              </a:rPr>
              <a:t>通过</a:t>
            </a:r>
            <a:r>
              <a:rPr lang="en-US" altLang="zh-CN" sz="2740" dirty="0">
                <a:solidFill>
                  <a:srgbClr val="000000"/>
                </a:solidFill>
                <a:latin typeface="等线" panose="02010600030101010101" charset="-122"/>
                <a:ea typeface="等线" panose="02010600030101010101" charset="-122"/>
                <a:cs typeface="等线" panose="02010600030101010101" charset="-122"/>
                <a:sym typeface="+mn-ea"/>
              </a:rPr>
              <a:t> </a:t>
            </a:r>
            <a:r>
              <a:rPr lang="en-US" altLang="zh-CN" sz="2740" dirty="0">
                <a:solidFill>
                  <a:srgbClr val="034EA2"/>
                </a:solidFill>
                <a:effectLst/>
                <a:latin typeface="等线" panose="02010600030101010101" charset="-122"/>
                <a:ea typeface="等线" panose="02010600030101010101" charset="-122"/>
                <a:cs typeface="等线" panose="02010600030101010101" charset="-122"/>
                <a:sym typeface="+mn-ea"/>
              </a:rPr>
              <a:t>this.xx</a:t>
            </a:r>
            <a:r>
              <a:rPr lang="en-US" altLang="zh-CN" sz="2740" i="1" dirty="0">
                <a:solidFill>
                  <a:schemeClr val="accent1"/>
                </a:solidFill>
                <a:effectLst>
                  <a:outerShdw blurRad="38100" dist="25400" dir="5400000" algn="ctr" rotWithShape="0">
                    <a:srgbClr val="6E747A">
                      <a:alpha val="43000"/>
                    </a:srgbClr>
                  </a:outerShdw>
                </a:effectLst>
                <a:latin typeface="等线" panose="02010600030101010101" charset="-122"/>
                <a:ea typeface="等线" panose="02010600030101010101" charset="-122"/>
                <a:cs typeface="等线" panose="02010600030101010101" charset="-122"/>
                <a:sym typeface="+mn-ea"/>
              </a:rPr>
              <a:t> </a:t>
            </a:r>
            <a:r>
              <a:rPr lang="zh-CN" altLang="en-US" sz="2740" dirty="0">
                <a:solidFill>
                  <a:srgbClr val="000000"/>
                </a:solidFill>
                <a:latin typeface="等线" panose="02010600030101010101" charset="-122"/>
                <a:ea typeface="等线" panose="02010600030101010101" charset="-122"/>
                <a:cs typeface="等线" panose="02010600030101010101" charset="-122"/>
                <a:sym typeface="+mn-ea"/>
              </a:rPr>
              <a:t>来区分成员变量与输入参数。</a:t>
            </a:r>
            <a:endParaRPr lang="en-US" altLang="zh-CN" sz="2740" dirty="0">
              <a:solidFill>
                <a:srgbClr val="000000"/>
              </a:solidFill>
              <a:latin typeface="等线" panose="02010600030101010101" charset="-122"/>
              <a:ea typeface="等线" panose="02010600030101010101" charset="-122"/>
              <a:cs typeface="等线" panose="02010600030101010101" charset="-122"/>
              <a:sym typeface="+mn-ea"/>
            </a:endParaRPr>
          </a:p>
          <a:p>
            <a:pPr lvl="1" eaLnBrk="1" hangingPunct="1"/>
            <a:r>
              <a:rPr lang="zh-CN" altLang="en-US" sz="3000" dirty="0">
                <a:latin typeface="等线" panose="02010600030101010101" charset="-122"/>
                <a:ea typeface="等线" panose="02010600030101010101" charset="-122"/>
                <a:cs typeface="等线" panose="02010600030101010101" charset="-122"/>
                <a:sym typeface="+mn-ea"/>
              </a:rPr>
              <a:t>构造方法的作用</a:t>
            </a:r>
            <a:r>
              <a:rPr lang="en-US" altLang="zh-CN" sz="3000" dirty="0">
                <a:latin typeface="等线" panose="02010600030101010101" charset="-122"/>
                <a:ea typeface="等线" panose="02010600030101010101" charset="-122"/>
                <a:cs typeface="等线" panose="02010600030101010101" charset="-122"/>
                <a:sym typeface="+mn-ea"/>
              </a:rPr>
              <a:t>:</a:t>
            </a:r>
          </a:p>
          <a:p>
            <a:pPr lvl="2" eaLnBrk="1" hangingPunct="1"/>
            <a:r>
              <a:rPr lang="zh-CN" altLang="en-US" sz="2740" dirty="0">
                <a:latin typeface="等线" panose="02010600030101010101" charset="-122"/>
                <a:ea typeface="等线" panose="02010600030101010101" charset="-122"/>
                <a:cs typeface="等线" panose="02010600030101010101" charset="-122"/>
                <a:sym typeface="+mn-ea"/>
              </a:rPr>
              <a:t>构造方法通过传递过来的实参</a:t>
            </a:r>
            <a:r>
              <a:rPr lang="zh-CN" altLang="en-US" sz="2740" dirty="0">
                <a:solidFill>
                  <a:srgbClr val="034EA2"/>
                </a:solidFill>
                <a:latin typeface="等线" panose="02010600030101010101" charset="-122"/>
                <a:ea typeface="等线" panose="02010600030101010101" charset="-122"/>
                <a:cs typeface="等线" panose="02010600030101010101" charset="-122"/>
                <a:sym typeface="+mn-ea"/>
              </a:rPr>
              <a:t>初始化</a:t>
            </a:r>
            <a:r>
              <a:rPr lang="zh-CN" altLang="en-US" sz="2740" dirty="0">
                <a:latin typeface="等线" panose="02010600030101010101" charset="-122"/>
                <a:ea typeface="等线" panose="02010600030101010101" charset="-122"/>
                <a:cs typeface="等线" panose="02010600030101010101" charset="-122"/>
                <a:sym typeface="+mn-ea"/>
              </a:rPr>
              <a:t>对象的成员变量。</a:t>
            </a:r>
          </a:p>
          <a:p>
            <a:pPr lvl="2" eaLnBrk="1" hangingPunct="1"/>
            <a:r>
              <a:rPr lang="en-US" altLang="zh-CN" sz="2740" dirty="0">
                <a:solidFill>
                  <a:srgbClr val="034EA2"/>
                </a:solidFill>
                <a:latin typeface="等线" panose="02010600030101010101" charset="-122"/>
                <a:ea typeface="等线" panose="02010600030101010101" charset="-122"/>
                <a:cs typeface="等线" panose="02010600030101010101" charset="-122"/>
                <a:sym typeface="+mn-ea"/>
              </a:rPr>
              <a:t>new</a:t>
            </a:r>
            <a:r>
              <a:rPr lang="zh-CN" altLang="en-US" sz="2740" dirty="0">
                <a:latin typeface="等线" panose="02010600030101010101" charset="-122"/>
                <a:ea typeface="等线" panose="02010600030101010101" charset="-122"/>
                <a:cs typeface="等线" panose="02010600030101010101" charset="-122"/>
                <a:sym typeface="+mn-ea"/>
              </a:rPr>
              <a:t>关键字调用构造方法来创建类对象。</a:t>
            </a:r>
            <a:endParaRPr lang="en-US" altLang="zh-CN" sz="2740" b="1" dirty="0">
              <a:latin typeface="等线" panose="02010600030101010101" charset="-122"/>
              <a:ea typeface="等线" panose="02010600030101010101" charset="-122"/>
              <a:cs typeface="等线" panose="02010600030101010101" charset="-122"/>
            </a:endParaRPr>
          </a:p>
          <a:p>
            <a:endParaRPr lang="zh-CN" altLang="en-US">
              <a:latin typeface="等线" panose="02010600030101010101" charset="-122"/>
              <a:ea typeface="等线" panose="02010600030101010101" charset="-122"/>
              <a:cs typeface="等线" panose="02010600030101010101" charset="-122"/>
            </a:endParaRPr>
          </a:p>
        </p:txBody>
      </p:sp>
      <p:sp>
        <p:nvSpPr>
          <p:cNvPr id="3" name="标题 2"/>
          <p:cNvSpPr>
            <a:spLocks noGrp="1"/>
          </p:cNvSpPr>
          <p:nvPr>
            <p:ph type="title"/>
          </p:nvPr>
        </p:nvSpPr>
        <p:spPr/>
        <p:txBody>
          <a:bodyPr/>
          <a:lstStyle/>
          <a:p>
            <a:r>
              <a:rPr lang="en-US" altLang="zh-CN">
                <a:sym typeface="+mn-ea"/>
              </a:rPr>
              <a:t>2.1.2 Java Class </a:t>
            </a:r>
            <a:r>
              <a:rPr lang="en-US" altLang="zh-CN" sz="2400">
                <a:sym typeface="+mn-ea"/>
              </a:rPr>
              <a:t>12/16</a:t>
            </a:r>
          </a:p>
        </p:txBody>
      </p:sp>
      <p:sp>
        <p:nvSpPr>
          <p:cNvPr id="4" name="日期占位符 3"/>
          <p:cNvSpPr>
            <a:spLocks noGrp="1"/>
          </p:cNvSpPr>
          <p:nvPr>
            <p:ph type="dt" sz="half" idx="10"/>
          </p:nvPr>
        </p:nvSpPr>
        <p:spPr/>
        <p:txBody>
          <a:bodyPr/>
          <a:lstStyle/>
          <a:p>
            <a:fld id="{8BEB6EB5-CC0D-C94C-91B9-9EA1B45E848E}" type="datetime1">
              <a:rPr kumimoji="1" lang="zh-CN" altLang="en-US" smtClean="0"/>
              <a:t>2024/10/16</a:t>
            </a:fld>
            <a:endParaRPr kumimoji="1" lang="zh-CN" altLang="en-US" sz="900"/>
          </a:p>
        </p:txBody>
      </p:sp>
      <p:sp>
        <p:nvSpPr>
          <p:cNvPr id="5" name="页脚占位符 4"/>
          <p:cNvSpPr>
            <a:spLocks noGrp="1"/>
          </p:cNvSpPr>
          <p:nvPr>
            <p:ph type="ftr" sz="quarter" idx="11"/>
          </p:nvPr>
        </p:nvSpPr>
        <p:spPr/>
        <p:txBody>
          <a:bodyPr/>
          <a:lstStyle/>
          <a:p>
            <a:r>
              <a:rPr kumimoji="1" lang="zh-CN" altLang="en-US" dirty="0"/>
              <a:t>西北工业大学软件学院</a:t>
            </a:r>
            <a:endParaRPr kumimoji="1" lang="zh-CN" altLang="en-US" sz="900" dirty="0"/>
          </a:p>
        </p:txBody>
      </p:sp>
      <p:sp>
        <p:nvSpPr>
          <p:cNvPr id="6" name="灯片编号占位符 5"/>
          <p:cNvSpPr>
            <a:spLocks noGrp="1"/>
          </p:cNvSpPr>
          <p:nvPr>
            <p:ph type="sldNum" sz="quarter" idx="12"/>
          </p:nvPr>
        </p:nvSpPr>
        <p:spPr/>
        <p:txBody>
          <a:bodyPr/>
          <a:lstStyle/>
          <a:p>
            <a:fld id="{5A1A6423-77BD-D842-A714-25250E903C41}" type="slidenum">
              <a:rPr kumimoji="1" lang="zh-CN" altLang="en-US" smtClean="0"/>
              <a:t>28</a:t>
            </a:fld>
            <a:endParaRPr kumimoji="1" lang="zh-CN" altLang="en-US" sz="90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fontScale="40000"/>
          </a:bodyPr>
          <a:lstStyle/>
          <a:p>
            <a:pPr algn="l" eaLnBrk="1" hangingPunct="1">
              <a:lnSpc>
                <a:spcPct val="130000"/>
              </a:lnSpc>
              <a:buSzTx/>
            </a:pPr>
            <a:r>
              <a:rPr lang="en-US" altLang="zh-CN" sz="7000" dirty="0">
                <a:solidFill>
                  <a:srgbClr val="034EA2"/>
                </a:solidFill>
                <a:latin typeface="等线" panose="02010600030101010101" charset="-122"/>
                <a:ea typeface="等线" panose="02010600030101010101" charset="-122"/>
                <a:cs typeface="等线" panose="02010600030101010101" charset="-122"/>
                <a:sym typeface="+mn-ea"/>
              </a:rPr>
              <a:t>Java类的构造方法</a:t>
            </a:r>
          </a:p>
          <a:p>
            <a:pPr lvl="1" eaLnBrk="1" hangingPunct="1">
              <a:lnSpc>
                <a:spcPct val="130000"/>
              </a:lnSpc>
            </a:pPr>
            <a:r>
              <a:rPr lang="en-US" altLang="zh-CN" sz="5500" dirty="0">
                <a:sym typeface="+mn-ea"/>
              </a:rPr>
              <a:t>Java</a:t>
            </a:r>
            <a:r>
              <a:rPr lang="zh-CN" altLang="en-US" sz="5500" dirty="0">
                <a:sym typeface="+mn-ea"/>
              </a:rPr>
              <a:t>类都要求有构造方法，如果没有定义构造方法，</a:t>
            </a:r>
            <a:r>
              <a:rPr lang="en-US" altLang="zh-CN" sz="5500" dirty="0">
                <a:sym typeface="+mn-ea"/>
              </a:rPr>
              <a:t>Java</a:t>
            </a:r>
            <a:r>
              <a:rPr lang="zh-CN" altLang="en-US" sz="5500" dirty="0">
                <a:sym typeface="+mn-ea"/>
              </a:rPr>
              <a:t>编译器会提供一个缺省的构造方法，即不带参数的构造方法。缺省构造方法用默认值初始化对象的成员变量，各种数据类型的默认值为：</a:t>
            </a:r>
          </a:p>
          <a:p>
            <a:pPr lvl="2" algn="l" eaLnBrk="1" hangingPunct="1">
              <a:lnSpc>
                <a:spcPct val="130000"/>
              </a:lnSpc>
              <a:buSzTx/>
            </a:pPr>
            <a:r>
              <a:rPr lang="zh-CN" altLang="en-US" sz="5000" dirty="0">
                <a:solidFill>
                  <a:srgbClr val="034EA2"/>
                </a:solidFill>
                <a:latin typeface="等线" panose="02010600030101010101" charset="-122"/>
                <a:ea typeface="等线" panose="02010600030101010101" charset="-122"/>
                <a:cs typeface="等线" panose="02010600030101010101" charset="-122"/>
                <a:sym typeface="+mn-ea"/>
              </a:rPr>
              <a:t>数值型(基本数据类型)  </a:t>
            </a:r>
            <a:r>
              <a:rPr lang="en-US" altLang="zh-CN" sz="5000" dirty="0">
                <a:solidFill>
                  <a:srgbClr val="034EA2"/>
                </a:solidFill>
                <a:latin typeface="等线" panose="02010600030101010101" charset="-122"/>
                <a:ea typeface="等线" panose="02010600030101010101" charset="-122"/>
                <a:cs typeface="等线" panose="02010600030101010101" charset="-122"/>
                <a:sym typeface="+mn-ea"/>
              </a:rPr>
              <a:t>	</a:t>
            </a:r>
            <a:r>
              <a:rPr lang="zh-CN" altLang="en-US" sz="5000" dirty="0">
                <a:solidFill>
                  <a:srgbClr val="034EA2"/>
                </a:solidFill>
                <a:latin typeface="等线" panose="02010600030101010101" charset="-122"/>
                <a:ea typeface="等线" panose="02010600030101010101" charset="-122"/>
                <a:cs typeface="等线" panose="02010600030101010101" charset="-122"/>
                <a:sym typeface="+mn-ea"/>
              </a:rPr>
              <a:t>0</a:t>
            </a:r>
            <a:endParaRPr lang="zh-CN" altLang="en-US" sz="5000" b="1" dirty="0">
              <a:solidFill>
                <a:srgbClr val="034EA2"/>
              </a:solidFill>
              <a:latin typeface="等线" panose="02010600030101010101" charset="-122"/>
              <a:ea typeface="等线" panose="02010600030101010101" charset="-122"/>
              <a:cs typeface="等线" panose="02010600030101010101" charset="-122"/>
            </a:endParaRPr>
          </a:p>
          <a:p>
            <a:pPr lvl="2" algn="l" eaLnBrk="1" hangingPunct="1">
              <a:lnSpc>
                <a:spcPct val="130000"/>
              </a:lnSpc>
              <a:buSzTx/>
            </a:pPr>
            <a:r>
              <a:rPr lang="zh-CN" altLang="en-US" sz="5000" dirty="0">
                <a:solidFill>
                  <a:srgbClr val="034EA2"/>
                </a:solidFill>
                <a:latin typeface="等线" panose="02010600030101010101" charset="-122"/>
                <a:ea typeface="等线" panose="02010600030101010101" charset="-122"/>
                <a:cs typeface="等线" panose="02010600030101010101" charset="-122"/>
                <a:sym typeface="+mn-ea"/>
              </a:rPr>
              <a:t>boolean                                  </a:t>
            </a:r>
            <a:r>
              <a:rPr lang="en-US" altLang="zh-CN" sz="5000" dirty="0">
                <a:solidFill>
                  <a:srgbClr val="034EA2"/>
                </a:solidFill>
                <a:latin typeface="等线" panose="02010600030101010101" charset="-122"/>
                <a:ea typeface="等线" panose="02010600030101010101" charset="-122"/>
                <a:cs typeface="等线" panose="02010600030101010101" charset="-122"/>
                <a:sym typeface="+mn-ea"/>
              </a:rPr>
              <a:t>	</a:t>
            </a:r>
            <a:r>
              <a:rPr lang="zh-CN" altLang="en-US" sz="5000" dirty="0">
                <a:solidFill>
                  <a:srgbClr val="034EA2"/>
                </a:solidFill>
                <a:latin typeface="等线" panose="02010600030101010101" charset="-122"/>
                <a:ea typeface="等线" panose="02010600030101010101" charset="-122"/>
                <a:cs typeface="等线" panose="02010600030101010101" charset="-122"/>
                <a:sym typeface="+mn-ea"/>
              </a:rPr>
              <a:t>false</a:t>
            </a:r>
            <a:endParaRPr lang="zh-CN" altLang="en-US" sz="5000" b="1" dirty="0">
              <a:solidFill>
                <a:srgbClr val="034EA2"/>
              </a:solidFill>
              <a:latin typeface="等线" panose="02010600030101010101" charset="-122"/>
              <a:ea typeface="等线" panose="02010600030101010101" charset="-122"/>
              <a:cs typeface="等线" panose="02010600030101010101" charset="-122"/>
            </a:endParaRPr>
          </a:p>
          <a:p>
            <a:pPr lvl="2" algn="l" eaLnBrk="1" hangingPunct="1">
              <a:lnSpc>
                <a:spcPct val="130000"/>
              </a:lnSpc>
              <a:buSzTx/>
            </a:pPr>
            <a:r>
              <a:rPr lang="zh-CN" altLang="en-US" sz="5000" dirty="0">
                <a:solidFill>
                  <a:srgbClr val="034EA2"/>
                </a:solidFill>
                <a:latin typeface="等线" panose="02010600030101010101" charset="-122"/>
                <a:ea typeface="等线" panose="02010600030101010101" charset="-122"/>
                <a:cs typeface="等线" panose="02010600030101010101" charset="-122"/>
                <a:sym typeface="+mn-ea"/>
              </a:rPr>
              <a:t>char                                        </a:t>
            </a:r>
            <a:r>
              <a:rPr lang="en-US" altLang="zh-CN" sz="5000" dirty="0">
                <a:solidFill>
                  <a:srgbClr val="034EA2"/>
                </a:solidFill>
                <a:latin typeface="等线" panose="02010600030101010101" charset="-122"/>
                <a:ea typeface="等线" panose="02010600030101010101" charset="-122"/>
                <a:cs typeface="等线" panose="02010600030101010101" charset="-122"/>
                <a:sym typeface="+mn-ea"/>
              </a:rPr>
              <a:t>	'</a:t>
            </a:r>
            <a:r>
              <a:rPr lang="zh-CN" altLang="en-US" sz="5000" dirty="0">
                <a:solidFill>
                  <a:srgbClr val="034EA2"/>
                </a:solidFill>
                <a:latin typeface="等线" panose="02010600030101010101" charset="-122"/>
                <a:ea typeface="等线" panose="02010600030101010101" charset="-122"/>
                <a:cs typeface="等线" panose="02010600030101010101" charset="-122"/>
                <a:sym typeface="+mn-ea"/>
              </a:rPr>
              <a:t>\0</a:t>
            </a:r>
            <a:r>
              <a:rPr lang="en-US" altLang="zh-CN" sz="5000" dirty="0">
                <a:solidFill>
                  <a:srgbClr val="034EA2"/>
                </a:solidFill>
                <a:latin typeface="等线" panose="02010600030101010101" charset="-122"/>
                <a:ea typeface="等线" panose="02010600030101010101" charset="-122"/>
                <a:cs typeface="等线" panose="02010600030101010101" charset="-122"/>
                <a:sym typeface="+mn-ea"/>
              </a:rPr>
              <a:t>'</a:t>
            </a:r>
            <a:r>
              <a:rPr lang="zh-CN" altLang="en-US" sz="5000" dirty="0">
                <a:solidFill>
                  <a:srgbClr val="034EA2"/>
                </a:solidFill>
                <a:latin typeface="等线" panose="02010600030101010101" charset="-122"/>
                <a:ea typeface="等线" panose="02010600030101010101" charset="-122"/>
                <a:cs typeface="等线" panose="02010600030101010101" charset="-122"/>
                <a:sym typeface="+mn-ea"/>
              </a:rPr>
              <a:t>  </a:t>
            </a:r>
            <a:endParaRPr lang="zh-CN" altLang="en-US" sz="5000" b="1" dirty="0">
              <a:solidFill>
                <a:srgbClr val="034EA2"/>
              </a:solidFill>
              <a:latin typeface="等线" panose="02010600030101010101" charset="-122"/>
              <a:ea typeface="等线" panose="02010600030101010101" charset="-122"/>
              <a:cs typeface="等线" panose="02010600030101010101" charset="-122"/>
            </a:endParaRPr>
          </a:p>
          <a:p>
            <a:pPr lvl="2" algn="l" eaLnBrk="1" hangingPunct="1">
              <a:lnSpc>
                <a:spcPct val="130000"/>
              </a:lnSpc>
              <a:buSzTx/>
            </a:pPr>
            <a:r>
              <a:rPr lang="zh-CN" altLang="en-US" sz="5000" dirty="0">
                <a:solidFill>
                  <a:srgbClr val="034EA2"/>
                </a:solidFill>
                <a:latin typeface="等线" panose="02010600030101010101" charset="-122"/>
                <a:ea typeface="等线" panose="02010600030101010101" charset="-122"/>
                <a:cs typeface="等线" panose="02010600030101010101" charset="-122"/>
                <a:sym typeface="+mn-ea"/>
              </a:rPr>
              <a:t>对象类型                                </a:t>
            </a:r>
            <a:r>
              <a:rPr lang="en-US" altLang="zh-CN" sz="5000" dirty="0">
                <a:solidFill>
                  <a:srgbClr val="034EA2"/>
                </a:solidFill>
                <a:latin typeface="等线" panose="02010600030101010101" charset="-122"/>
                <a:ea typeface="等线" panose="02010600030101010101" charset="-122"/>
                <a:cs typeface="等线" panose="02010600030101010101" charset="-122"/>
                <a:sym typeface="+mn-ea"/>
              </a:rPr>
              <a:t> 	</a:t>
            </a:r>
            <a:r>
              <a:rPr lang="zh-CN" altLang="en-US" sz="5000" dirty="0">
                <a:solidFill>
                  <a:srgbClr val="034EA2"/>
                </a:solidFill>
                <a:latin typeface="等线" panose="02010600030101010101" charset="-122"/>
                <a:ea typeface="等线" panose="02010600030101010101" charset="-122"/>
                <a:cs typeface="等线" panose="02010600030101010101" charset="-122"/>
                <a:sym typeface="+mn-ea"/>
              </a:rPr>
              <a:t>null</a:t>
            </a:r>
            <a:endParaRPr lang="zh-CN" altLang="en-US" sz="5000" b="1" dirty="0">
              <a:solidFill>
                <a:srgbClr val="034EA2"/>
              </a:solidFill>
              <a:latin typeface="等线" panose="02010600030101010101" charset="-122"/>
              <a:ea typeface="等线" panose="02010600030101010101" charset="-122"/>
              <a:cs typeface="等线" panose="02010600030101010101" charset="-122"/>
            </a:endParaRPr>
          </a:p>
          <a:p>
            <a:pPr lvl="1" eaLnBrk="1" hangingPunct="1">
              <a:lnSpc>
                <a:spcPct val="130000"/>
              </a:lnSpc>
            </a:pPr>
            <a:r>
              <a:rPr lang="zh-CN" altLang="en-US" sz="5500" dirty="0">
                <a:sym typeface="+mn-ea"/>
              </a:rPr>
              <a:t>构造函数可以重载，调用其他构造函数</a:t>
            </a:r>
            <a:r>
              <a:rPr lang="zh-CN" altLang="en-US" sz="5500" dirty="0">
                <a:latin typeface="Times New Roman" panose="02020603050405020304" pitchFamily="18" charset="0"/>
                <a:sym typeface="+mn-ea"/>
              </a:rPr>
              <a:t>：</a:t>
            </a:r>
            <a:r>
              <a:rPr lang="en-US" altLang="zh-CN" sz="5500" dirty="0">
                <a:latin typeface="Times New Roman" panose="02020603050405020304" pitchFamily="18" charset="0"/>
                <a:sym typeface="+mn-ea"/>
              </a:rPr>
              <a:t>this([</a:t>
            </a:r>
            <a:r>
              <a:rPr lang="zh-CN" altLang="en-US" sz="5500" dirty="0">
                <a:latin typeface="Times New Roman" panose="02020603050405020304" pitchFamily="18" charset="0"/>
                <a:sym typeface="+mn-ea"/>
              </a:rPr>
              <a:t>参数列表])</a:t>
            </a:r>
            <a:endParaRPr lang="zh-CN" altLang="en-US" sz="5500" b="1" dirty="0">
              <a:latin typeface="Times New Roman" panose="02020603050405020304" pitchFamily="18" charset="0"/>
              <a:sym typeface="+mn-ea"/>
            </a:endParaRPr>
          </a:p>
        </p:txBody>
      </p:sp>
      <p:sp>
        <p:nvSpPr>
          <p:cNvPr id="3" name="标题 2"/>
          <p:cNvSpPr>
            <a:spLocks noGrp="1"/>
          </p:cNvSpPr>
          <p:nvPr>
            <p:ph type="title"/>
          </p:nvPr>
        </p:nvSpPr>
        <p:spPr/>
        <p:txBody>
          <a:bodyPr/>
          <a:lstStyle/>
          <a:p>
            <a:r>
              <a:rPr lang="en-US" altLang="zh-CN">
                <a:sym typeface="+mn-ea"/>
              </a:rPr>
              <a:t>2.1.2 Java Class </a:t>
            </a:r>
            <a:r>
              <a:rPr lang="en-US" altLang="zh-CN" sz="2400">
                <a:sym typeface="+mn-ea"/>
              </a:rPr>
              <a:t>13/16</a:t>
            </a:r>
          </a:p>
        </p:txBody>
      </p:sp>
      <p:sp>
        <p:nvSpPr>
          <p:cNvPr id="4" name="日期占位符 3"/>
          <p:cNvSpPr>
            <a:spLocks noGrp="1"/>
          </p:cNvSpPr>
          <p:nvPr>
            <p:ph type="dt" sz="half" idx="10"/>
          </p:nvPr>
        </p:nvSpPr>
        <p:spPr/>
        <p:txBody>
          <a:bodyPr/>
          <a:lstStyle/>
          <a:p>
            <a:fld id="{8BEB6EB5-CC0D-C94C-91B9-9EA1B45E848E}" type="datetime1">
              <a:rPr kumimoji="1" lang="zh-CN" altLang="en-US" smtClean="0"/>
              <a:t>2024/10/16</a:t>
            </a:fld>
            <a:endParaRPr kumimoji="1" lang="zh-CN" altLang="en-US" sz="900"/>
          </a:p>
        </p:txBody>
      </p:sp>
      <p:sp>
        <p:nvSpPr>
          <p:cNvPr id="5" name="页脚占位符 4"/>
          <p:cNvSpPr>
            <a:spLocks noGrp="1"/>
          </p:cNvSpPr>
          <p:nvPr>
            <p:ph type="ftr" sz="quarter" idx="11"/>
          </p:nvPr>
        </p:nvSpPr>
        <p:spPr/>
        <p:txBody>
          <a:bodyPr/>
          <a:lstStyle/>
          <a:p>
            <a:r>
              <a:rPr kumimoji="1" lang="zh-CN" altLang="en-US" dirty="0"/>
              <a:t>西北工业大学软件学院</a:t>
            </a:r>
            <a:endParaRPr kumimoji="1" lang="zh-CN" altLang="en-US" sz="900" dirty="0"/>
          </a:p>
        </p:txBody>
      </p:sp>
      <p:sp>
        <p:nvSpPr>
          <p:cNvPr id="6" name="灯片编号占位符 5"/>
          <p:cNvSpPr>
            <a:spLocks noGrp="1"/>
          </p:cNvSpPr>
          <p:nvPr>
            <p:ph type="sldNum" sz="quarter" idx="12"/>
          </p:nvPr>
        </p:nvSpPr>
        <p:spPr/>
        <p:txBody>
          <a:bodyPr/>
          <a:lstStyle/>
          <a:p>
            <a:fld id="{5A1A6423-77BD-D842-A714-25250E903C41}" type="slidenum">
              <a:rPr kumimoji="1" lang="zh-CN" altLang="en-US" smtClean="0"/>
              <a:t>29</a:t>
            </a:fld>
            <a:endParaRPr kumimoji="1" lang="zh-CN" altLang="en-US" sz="9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内容占位符 7"/>
          <p:cNvSpPr>
            <a:spLocks noGrp="1"/>
          </p:cNvSpPr>
          <p:nvPr>
            <p:ph idx="1"/>
          </p:nvPr>
        </p:nvSpPr>
        <p:spPr/>
        <p:txBody>
          <a:bodyPr/>
          <a:lstStyle/>
          <a:p>
            <a:pPr marL="0" indent="0">
              <a:buNone/>
            </a:pPr>
            <a:r>
              <a:rPr lang="zh-CN" altLang="en-US">
                <a:solidFill>
                  <a:srgbClr val="034EA2"/>
                </a:solidFill>
                <a:effectLst/>
              </a:rPr>
              <a:t>本节培养目标</a:t>
            </a:r>
            <a:endParaRPr lang="zh-CN" altLang="en-US" sz="2400">
              <a:solidFill>
                <a:srgbClr val="034EA2"/>
              </a:solidFill>
              <a:effectLst/>
            </a:endParaRPr>
          </a:p>
        </p:txBody>
      </p:sp>
      <p:sp>
        <p:nvSpPr>
          <p:cNvPr id="9" name="标题 8"/>
          <p:cNvSpPr>
            <a:spLocks noGrp="1"/>
          </p:cNvSpPr>
          <p:nvPr>
            <p:ph type="title"/>
          </p:nvPr>
        </p:nvSpPr>
        <p:spPr/>
        <p:txBody>
          <a:bodyPr/>
          <a:lstStyle/>
          <a:p>
            <a:r>
              <a:rPr lang="en-US" altLang="zh-CN">
                <a:sym typeface="+mn-ea"/>
              </a:rPr>
              <a:t>2.1 Java</a:t>
            </a:r>
            <a:r>
              <a:rPr lang="zh-CN" altLang="en-US">
                <a:sym typeface="+mn-ea"/>
              </a:rPr>
              <a:t>语言概述及类的实现</a:t>
            </a:r>
            <a:endParaRPr lang="en-US" altLang="zh-CN">
              <a:sym typeface="+mn-ea"/>
            </a:endParaRPr>
          </a:p>
        </p:txBody>
      </p:sp>
      <p:sp>
        <p:nvSpPr>
          <p:cNvPr id="5" name="日期占位符 4"/>
          <p:cNvSpPr>
            <a:spLocks noGrp="1"/>
          </p:cNvSpPr>
          <p:nvPr>
            <p:ph type="dt" sz="half" idx="10"/>
          </p:nvPr>
        </p:nvSpPr>
        <p:spPr/>
        <p:txBody>
          <a:bodyPr/>
          <a:lstStyle/>
          <a:p>
            <a:fld id="{8BEB6EB5-CC0D-C94C-91B9-9EA1B45E848E}" type="datetime1">
              <a:rPr kumimoji="1" lang="zh-CN" altLang="en-US" smtClean="0"/>
              <a:t>2024/10/16</a:t>
            </a:fld>
            <a:endParaRPr kumimoji="1" lang="zh-CN" altLang="en-US" sz="900"/>
          </a:p>
        </p:txBody>
      </p:sp>
      <p:sp>
        <p:nvSpPr>
          <p:cNvPr id="6" name="页脚占位符 5"/>
          <p:cNvSpPr>
            <a:spLocks noGrp="1"/>
          </p:cNvSpPr>
          <p:nvPr>
            <p:ph type="ftr" sz="quarter" idx="11"/>
          </p:nvPr>
        </p:nvSpPr>
        <p:spPr/>
        <p:txBody>
          <a:bodyPr/>
          <a:lstStyle/>
          <a:p>
            <a:r>
              <a:rPr kumimoji="1" lang="zh-CN" altLang="en-US" dirty="0"/>
              <a:t>西北工业大学软件学院</a:t>
            </a:r>
            <a:endParaRPr kumimoji="1" lang="zh-CN" altLang="en-US" sz="900" dirty="0"/>
          </a:p>
        </p:txBody>
      </p:sp>
      <p:sp>
        <p:nvSpPr>
          <p:cNvPr id="7" name="灯片编号占位符 6"/>
          <p:cNvSpPr>
            <a:spLocks noGrp="1"/>
          </p:cNvSpPr>
          <p:nvPr>
            <p:ph type="sldNum" sz="quarter" idx="12"/>
          </p:nvPr>
        </p:nvSpPr>
        <p:spPr/>
        <p:txBody>
          <a:bodyPr/>
          <a:lstStyle/>
          <a:p>
            <a:fld id="{5A1A6423-77BD-D842-A714-25250E903C41}" type="slidenum">
              <a:rPr kumimoji="1" lang="zh-CN" altLang="en-US" smtClean="0"/>
              <a:t>3</a:t>
            </a:fld>
            <a:endParaRPr kumimoji="1" lang="zh-CN" altLang="en-US" sz="900"/>
          </a:p>
        </p:txBody>
      </p:sp>
      <p:sp>
        <p:nvSpPr>
          <p:cNvPr id="2" name="卷形: 水平 1"/>
          <p:cNvSpPr/>
          <p:nvPr>
            <p:custDataLst>
              <p:tags r:id="rId1"/>
            </p:custDataLst>
          </p:nvPr>
        </p:nvSpPr>
        <p:spPr>
          <a:xfrm>
            <a:off x="628650" y="1433830"/>
            <a:ext cx="7743825" cy="4744720"/>
          </a:xfrm>
          <a:prstGeom prst="horizontalScroll">
            <a:avLst>
              <a:gd name="adj" fmla="val 12500"/>
            </a:avLst>
          </a:prstGeom>
          <a:noFill/>
          <a:ln w="25400" cap="flat" cmpd="sng">
            <a:solidFill>
              <a:schemeClr val="hlink"/>
            </a:solidFill>
            <a:prstDash val="sysDot"/>
            <a:round/>
            <a:headEnd type="none" w="med" len="med"/>
            <a:tailEnd type="none" w="med" len="med"/>
          </a:ln>
        </p:spPr>
        <p:txBody>
          <a:bodyPr anchor="t" anchorCtr="0"/>
          <a:lstStyle/>
          <a:p>
            <a:pPr marL="469900" indent="-469900">
              <a:lnSpc>
                <a:spcPct val="75000"/>
              </a:lnSpc>
              <a:spcBef>
                <a:spcPct val="20000"/>
              </a:spcBef>
              <a:buClr>
                <a:schemeClr val="accent2"/>
              </a:buClr>
              <a:buFont typeface="Wingdings" panose="05000000000000000000" pitchFamily="2" charset="2"/>
            </a:pPr>
            <a:endParaRPr lang="zh-CN" altLang="en-US" b="1" dirty="0">
              <a:latin typeface="Times New Roman" panose="02020603050405020304" pitchFamily="18" charset="0"/>
              <a:ea typeface="宋体" panose="02010600030101010101" pitchFamily="2" charset="-122"/>
            </a:endParaRPr>
          </a:p>
        </p:txBody>
      </p:sp>
      <p:sp>
        <p:nvSpPr>
          <p:cNvPr id="3" name="矩形 2"/>
          <p:cNvSpPr/>
          <p:nvPr>
            <p:custDataLst>
              <p:tags r:id="rId2"/>
            </p:custDataLst>
          </p:nvPr>
        </p:nvSpPr>
        <p:spPr>
          <a:xfrm>
            <a:off x="1272540" y="2159000"/>
            <a:ext cx="7188200" cy="2806025"/>
          </a:xfrm>
          <a:prstGeom prst="rect">
            <a:avLst/>
          </a:prstGeom>
        </p:spPr>
        <p:txBody>
          <a:bodyPr wrap="square">
            <a:spAutoFit/>
          </a:bodyPr>
          <a:lstStyle/>
          <a:p>
            <a:pPr marL="514350" lvl="8" indent="-514350" fontAlgn="auto">
              <a:lnSpc>
                <a:spcPct val="150000"/>
              </a:lnSpc>
              <a:buAutoNum type="arabicPeriod"/>
            </a:pPr>
            <a:r>
              <a:rPr lang="zh-CN" altLang="zh-CN" sz="2400" b="1" kern="100" noProof="0" dirty="0">
                <a:ln>
                  <a:noFill/>
                </a:ln>
                <a:effectLst/>
                <a:uLnTx/>
                <a:uFillTx/>
                <a:latin typeface="等线" panose="02010600030101010101" charset="-122"/>
                <a:ea typeface="等线" panose="02010600030101010101" charset="-122"/>
                <a:cs typeface="等线" panose="02010600030101010101" charset="-122"/>
                <a:sym typeface="+mn-ea"/>
              </a:rPr>
              <a:t>了解Java</a:t>
            </a:r>
            <a:r>
              <a:rPr lang="zh-CN" altLang="zh-CN" sz="2400" b="1" kern="100" noProof="0" dirty="0">
                <a:ln>
                  <a:noFill/>
                </a:ln>
                <a:solidFill>
                  <a:srgbClr val="034EA2"/>
                </a:solidFill>
                <a:effectLst/>
                <a:uLnTx/>
                <a:uFillTx/>
                <a:latin typeface="等线" panose="02010600030101010101" charset="-122"/>
                <a:ea typeface="等线" panose="02010600030101010101" charset="-122"/>
                <a:cs typeface="等线" panose="02010600030101010101" charset="-122"/>
                <a:sym typeface="+mn-ea"/>
              </a:rPr>
              <a:t>发展历程</a:t>
            </a:r>
            <a:r>
              <a:rPr lang="zh-CN" altLang="zh-CN" sz="2400" b="1" kern="100" noProof="0" dirty="0">
                <a:ln>
                  <a:noFill/>
                </a:ln>
                <a:effectLst/>
                <a:uLnTx/>
                <a:uFillTx/>
                <a:latin typeface="等线" panose="02010600030101010101" charset="-122"/>
                <a:ea typeface="等线" panose="02010600030101010101" charset="-122"/>
                <a:cs typeface="等线" panose="02010600030101010101" charset="-122"/>
                <a:sym typeface="+mn-ea"/>
              </a:rPr>
              <a:t>，搭建Java</a:t>
            </a:r>
            <a:r>
              <a:rPr lang="zh-CN" altLang="zh-CN" sz="2400" b="1" kern="100" noProof="0" dirty="0">
                <a:ln>
                  <a:noFill/>
                </a:ln>
                <a:solidFill>
                  <a:srgbClr val="034EA2"/>
                </a:solidFill>
                <a:effectLst/>
                <a:uLnTx/>
                <a:uFillTx/>
                <a:latin typeface="等线" panose="02010600030101010101" charset="-122"/>
                <a:ea typeface="等线" panose="02010600030101010101" charset="-122"/>
                <a:cs typeface="等线" panose="02010600030101010101" charset="-122"/>
                <a:sym typeface="+mn-ea"/>
              </a:rPr>
              <a:t>开发、运行环境</a:t>
            </a:r>
            <a:r>
              <a:rPr lang="zh-CN" altLang="en-US" sz="2400" b="1" kern="100" noProof="0" dirty="0">
                <a:ln>
                  <a:noFill/>
                </a:ln>
                <a:solidFill>
                  <a:srgbClr val="034EA2"/>
                </a:solidFill>
                <a:effectLst/>
                <a:uLnTx/>
                <a:uFillTx/>
                <a:latin typeface="等线" panose="02010600030101010101" charset="-122"/>
                <a:ea typeface="等线" panose="02010600030101010101" charset="-122"/>
                <a:cs typeface="等线" panose="02010600030101010101" charset="-122"/>
                <a:sym typeface="+mn-ea"/>
              </a:rPr>
              <a:t>。</a:t>
            </a:r>
            <a:endParaRPr lang="zh-CN" altLang="zh-CN" sz="2400" b="1" kern="100" noProof="0" dirty="0">
              <a:ln>
                <a:noFill/>
              </a:ln>
              <a:solidFill>
                <a:srgbClr val="034EA2"/>
              </a:solidFill>
              <a:effectLst/>
              <a:uLnTx/>
              <a:uFillTx/>
              <a:latin typeface="等线" panose="02010600030101010101" charset="-122"/>
              <a:ea typeface="等线" panose="02010600030101010101" charset="-122"/>
              <a:cs typeface="等线" panose="02010600030101010101" charset="-122"/>
              <a:sym typeface="+mn-ea"/>
            </a:endParaRPr>
          </a:p>
          <a:p>
            <a:pPr marL="514350" lvl="8" indent="-514350" algn="l">
              <a:lnSpc>
                <a:spcPct val="150000"/>
              </a:lnSpc>
              <a:buClrTx/>
              <a:buSzTx/>
              <a:buFontTx/>
              <a:buAutoNum type="arabicPeriod"/>
            </a:pPr>
            <a:r>
              <a:rPr lang="zh-CN" altLang="zh-CN" sz="2400" b="1" kern="100" noProof="0" dirty="0">
                <a:ln>
                  <a:noFill/>
                </a:ln>
                <a:effectLst/>
                <a:uLnTx/>
                <a:uFillTx/>
                <a:latin typeface="等线" panose="02010600030101010101" charset="-122"/>
                <a:ea typeface="等线" panose="02010600030101010101" charset="-122"/>
                <a:cs typeface="等线" panose="02010600030101010101" charset="-122"/>
                <a:sym typeface="+mn-ea"/>
              </a:rPr>
              <a:t>根据一个单一对象的UML类图，</a:t>
            </a:r>
            <a:r>
              <a:rPr lang="zh-CN" altLang="zh-CN" sz="2400" b="1" kern="100" noProof="0" dirty="0">
                <a:ln>
                  <a:noFill/>
                </a:ln>
                <a:solidFill>
                  <a:srgbClr val="034EA2"/>
                </a:solidFill>
                <a:effectLst/>
                <a:uLnTx/>
                <a:uFillTx/>
                <a:latin typeface="等线" panose="02010600030101010101" charset="-122"/>
                <a:ea typeface="等线" panose="02010600030101010101" charset="-122"/>
                <a:cs typeface="等线" panose="02010600030101010101" charset="-122"/>
                <a:sym typeface="+mn-ea"/>
              </a:rPr>
              <a:t>撰写Java代码</a:t>
            </a:r>
            <a:r>
              <a:rPr lang="zh-CN" altLang="zh-CN" sz="2400" b="1" kern="100" noProof="0" dirty="0">
                <a:ln>
                  <a:noFill/>
                </a:ln>
                <a:effectLst/>
                <a:uLnTx/>
                <a:uFillTx/>
                <a:latin typeface="等线" panose="02010600030101010101" charset="-122"/>
                <a:ea typeface="等线" panose="02010600030101010101" charset="-122"/>
                <a:cs typeface="等线" panose="02010600030101010101" charset="-122"/>
                <a:sym typeface="+mn-ea"/>
              </a:rPr>
              <a:t>，</a:t>
            </a:r>
            <a:r>
              <a:rPr lang="zh-CN" altLang="zh-CN" sz="2400" b="1" kern="100" noProof="0" dirty="0">
                <a:ln>
                  <a:noFill/>
                </a:ln>
                <a:solidFill>
                  <a:srgbClr val="034EA2"/>
                </a:solidFill>
                <a:effectLst/>
                <a:uLnTx/>
                <a:uFillTx/>
                <a:latin typeface="等线" panose="02010600030101010101" charset="-122"/>
                <a:ea typeface="等线" panose="02010600030101010101" charset="-122"/>
                <a:cs typeface="等线" panose="02010600030101010101" charset="-122"/>
                <a:sym typeface="+mn-ea"/>
              </a:rPr>
              <a:t>编译并运行代码</a:t>
            </a:r>
            <a:r>
              <a:rPr lang="zh-CN" altLang="en-US" sz="2400" b="1" kern="100" noProof="0" dirty="0">
                <a:ln>
                  <a:noFill/>
                </a:ln>
                <a:solidFill>
                  <a:srgbClr val="034EA2"/>
                </a:solidFill>
                <a:effectLst/>
                <a:uLnTx/>
                <a:uFillTx/>
                <a:latin typeface="等线" panose="02010600030101010101" charset="-122"/>
                <a:ea typeface="等线" panose="02010600030101010101" charset="-122"/>
                <a:cs typeface="等线" panose="02010600030101010101" charset="-122"/>
                <a:sym typeface="+mn-ea"/>
              </a:rPr>
              <a:t>。</a:t>
            </a:r>
            <a:endParaRPr lang="zh-CN" altLang="zh-CN" sz="2400" b="1" kern="100" noProof="0" dirty="0">
              <a:ln>
                <a:noFill/>
              </a:ln>
              <a:solidFill>
                <a:srgbClr val="034EA2"/>
              </a:solidFill>
              <a:effectLst/>
              <a:uLnTx/>
              <a:uFillTx/>
              <a:latin typeface="等线" panose="02010600030101010101" charset="-122"/>
              <a:ea typeface="等线" panose="02010600030101010101" charset="-122"/>
              <a:cs typeface="等线" panose="02010600030101010101" charset="-122"/>
              <a:sym typeface="+mn-ea"/>
            </a:endParaRPr>
          </a:p>
          <a:p>
            <a:pPr marL="514350" lvl="8" indent="-514350" algn="l">
              <a:lnSpc>
                <a:spcPct val="150000"/>
              </a:lnSpc>
              <a:buClrTx/>
              <a:buSzTx/>
              <a:buFontTx/>
              <a:buAutoNum type="arabicPeriod"/>
            </a:pPr>
            <a:r>
              <a:rPr lang="zh-CN" altLang="zh-CN" sz="2400" b="1" kern="100" noProof="0" dirty="0">
                <a:ln>
                  <a:noFill/>
                </a:ln>
                <a:effectLst/>
                <a:uLnTx/>
                <a:uFillTx/>
                <a:latin typeface="等线" panose="02010600030101010101" charset="-122"/>
                <a:ea typeface="等线" panose="02010600030101010101" charset="-122"/>
                <a:cs typeface="等线" panose="02010600030101010101" charset="-122"/>
                <a:sym typeface="+mn-ea"/>
              </a:rPr>
              <a:t>Java对象如何</a:t>
            </a:r>
            <a:r>
              <a:rPr lang="zh-CN" altLang="zh-CN" sz="2400" b="1" kern="100" noProof="0" dirty="0">
                <a:ln>
                  <a:noFill/>
                </a:ln>
                <a:solidFill>
                  <a:srgbClr val="034EA2"/>
                </a:solidFill>
                <a:effectLst/>
                <a:uLnTx/>
                <a:uFillTx/>
                <a:latin typeface="等线" panose="02010600030101010101" charset="-122"/>
                <a:ea typeface="等线" panose="02010600030101010101" charset="-122"/>
                <a:cs typeface="等线" panose="02010600030101010101" charset="-122"/>
                <a:sym typeface="+mn-ea"/>
              </a:rPr>
              <a:t>创建与使用</a:t>
            </a:r>
            <a:r>
              <a:rPr lang="zh-CN" altLang="en-US" sz="2400" b="1" kern="100" noProof="0" dirty="0">
                <a:ln>
                  <a:noFill/>
                </a:ln>
                <a:solidFill>
                  <a:srgbClr val="034EA2"/>
                </a:solidFill>
                <a:effectLst/>
                <a:uLnTx/>
                <a:uFillTx/>
                <a:latin typeface="等线" panose="02010600030101010101" charset="-122"/>
                <a:ea typeface="等线" panose="02010600030101010101" charset="-122"/>
                <a:cs typeface="等线" panose="02010600030101010101" charset="-122"/>
                <a:sym typeface="+mn-ea"/>
              </a:rPr>
              <a:t>。</a:t>
            </a:r>
            <a:endParaRPr lang="zh-CN" altLang="zh-CN" sz="2400" b="1" kern="100" noProof="0" dirty="0">
              <a:ln>
                <a:noFill/>
              </a:ln>
              <a:solidFill>
                <a:srgbClr val="034EA2"/>
              </a:solidFill>
              <a:effectLst/>
              <a:uLnTx/>
              <a:uFillTx/>
              <a:latin typeface="等线" panose="02010600030101010101" charset="-122"/>
              <a:ea typeface="等线" panose="02010600030101010101" charset="-122"/>
              <a:cs typeface="等线" panose="02010600030101010101" charset="-122"/>
              <a:sym typeface="+mn-ea"/>
            </a:endParaRPr>
          </a:p>
          <a:p>
            <a:pPr marL="514350" lvl="8" indent="-514350" algn="l">
              <a:lnSpc>
                <a:spcPct val="150000"/>
              </a:lnSpc>
              <a:buClrTx/>
              <a:buSzTx/>
              <a:buFontTx/>
              <a:buAutoNum type="arabicPeriod"/>
            </a:pPr>
            <a:r>
              <a:rPr lang="zh-CN" altLang="zh-CN" sz="2400" b="1" kern="100" noProof="0" dirty="0">
                <a:ln>
                  <a:noFill/>
                </a:ln>
                <a:effectLst/>
                <a:uLnTx/>
                <a:uFillTx/>
                <a:latin typeface="等线" panose="02010600030101010101" charset="-122"/>
                <a:ea typeface="等线" panose="02010600030101010101" charset="-122"/>
                <a:cs typeface="等线" panose="02010600030101010101" charset="-122"/>
                <a:sym typeface="+mn-ea"/>
              </a:rPr>
              <a:t>理解</a:t>
            </a:r>
            <a:r>
              <a:rPr lang="zh-CN" altLang="zh-CN" sz="2400" b="1" kern="100" noProof="0" dirty="0">
                <a:ln>
                  <a:noFill/>
                </a:ln>
                <a:solidFill>
                  <a:srgbClr val="034EA2"/>
                </a:solidFill>
                <a:effectLst/>
                <a:uLnTx/>
                <a:uFillTx/>
                <a:latin typeface="等线" panose="02010600030101010101" charset="-122"/>
                <a:ea typeface="等线" panose="02010600030101010101" charset="-122"/>
                <a:cs typeface="等线" panose="02010600030101010101" charset="-122"/>
                <a:sym typeface="+mn-ea"/>
              </a:rPr>
              <a:t>实例变量</a:t>
            </a:r>
            <a:r>
              <a:rPr lang="en-US" altLang="zh-CN" sz="2400" b="1" kern="100" noProof="0" dirty="0">
                <a:ln>
                  <a:noFill/>
                </a:ln>
                <a:solidFill>
                  <a:srgbClr val="034EA2"/>
                </a:solidFill>
                <a:effectLst/>
                <a:uLnTx/>
                <a:uFillTx/>
                <a:latin typeface="等线" panose="02010600030101010101" charset="-122"/>
                <a:ea typeface="等线" panose="02010600030101010101" charset="-122"/>
                <a:cs typeface="等线" panose="02010600030101010101" charset="-122"/>
                <a:sym typeface="+mn-ea"/>
              </a:rPr>
              <a:t>/</a:t>
            </a:r>
            <a:r>
              <a:rPr lang="zh-CN" altLang="en-US" sz="2400" b="1" kern="100" noProof="0" dirty="0">
                <a:ln>
                  <a:noFill/>
                </a:ln>
                <a:solidFill>
                  <a:srgbClr val="034EA2"/>
                </a:solidFill>
                <a:effectLst/>
                <a:uLnTx/>
                <a:uFillTx/>
                <a:latin typeface="等线" panose="02010600030101010101" charset="-122"/>
                <a:ea typeface="等线" panose="02010600030101010101" charset="-122"/>
                <a:cs typeface="等线" panose="02010600030101010101" charset="-122"/>
                <a:sym typeface="+mn-ea"/>
              </a:rPr>
              <a:t>方法</a:t>
            </a:r>
            <a:r>
              <a:rPr lang="zh-CN" altLang="zh-CN" sz="2400" b="1" kern="100" noProof="0" dirty="0">
                <a:ln>
                  <a:noFill/>
                </a:ln>
                <a:effectLst/>
                <a:uLnTx/>
                <a:uFillTx/>
                <a:latin typeface="等线" panose="02010600030101010101" charset="-122"/>
                <a:ea typeface="等线" panose="02010600030101010101" charset="-122"/>
                <a:cs typeface="等线" panose="02010600030101010101" charset="-122"/>
                <a:sym typeface="+mn-ea"/>
              </a:rPr>
              <a:t>、</a:t>
            </a:r>
            <a:r>
              <a:rPr lang="zh-CN" altLang="zh-CN" sz="2400" b="1" kern="100" noProof="0" dirty="0">
                <a:ln>
                  <a:noFill/>
                </a:ln>
                <a:solidFill>
                  <a:srgbClr val="034EA2"/>
                </a:solidFill>
                <a:effectLst/>
                <a:uLnTx/>
                <a:uFillTx/>
                <a:latin typeface="等线" panose="02010600030101010101" charset="-122"/>
                <a:ea typeface="等线" panose="02010600030101010101" charset="-122"/>
                <a:cs typeface="等线" panose="02010600030101010101" charset="-122"/>
                <a:sym typeface="+mn-ea"/>
              </a:rPr>
              <a:t>静态变量</a:t>
            </a:r>
            <a:r>
              <a:rPr lang="en-US" altLang="zh-CN" sz="2400" b="1" kern="100" dirty="0">
                <a:solidFill>
                  <a:srgbClr val="034EA2"/>
                </a:solidFill>
                <a:latin typeface="等线" panose="02010600030101010101" charset="-122"/>
                <a:ea typeface="等线" panose="02010600030101010101" charset="-122"/>
                <a:cs typeface="等线" panose="02010600030101010101" charset="-122"/>
                <a:sym typeface="+mn-ea"/>
              </a:rPr>
              <a:t>/</a:t>
            </a:r>
            <a:r>
              <a:rPr lang="zh-CN" altLang="en-US" sz="2400" b="1" kern="100" dirty="0">
                <a:solidFill>
                  <a:srgbClr val="034EA2"/>
                </a:solidFill>
                <a:latin typeface="等线" panose="02010600030101010101" charset="-122"/>
                <a:ea typeface="等线" panose="02010600030101010101" charset="-122"/>
                <a:cs typeface="等线" panose="02010600030101010101" charset="-122"/>
                <a:sym typeface="+mn-ea"/>
              </a:rPr>
              <a:t>方法。</a:t>
            </a:r>
            <a:endParaRPr lang="zh-CN" altLang="en-US" sz="2400" b="1" kern="100" noProof="0" dirty="0">
              <a:ln>
                <a:noFill/>
              </a:ln>
              <a:solidFill>
                <a:srgbClr val="034EA2"/>
              </a:solidFill>
              <a:effectLst/>
              <a:uLnTx/>
              <a:uFillTx/>
              <a:latin typeface="等线" panose="02010600030101010101" charset="-122"/>
              <a:ea typeface="等线" panose="02010600030101010101" charset="-122"/>
              <a:cs typeface="等线" panose="02010600030101010101" charset="-122"/>
              <a:sym typeface="+mn-ea"/>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03530" y="1228090"/>
            <a:ext cx="5272405" cy="5081905"/>
          </a:xfrm>
        </p:spPr>
        <p:txBody>
          <a:bodyPr/>
          <a:lstStyle/>
          <a:p>
            <a:pPr algn="l" eaLnBrk="1" hangingPunct="1">
              <a:lnSpc>
                <a:spcPct val="110000"/>
              </a:lnSpc>
              <a:buSzTx/>
            </a:pPr>
            <a:r>
              <a:rPr lang="zh-CN" altLang="en-US" sz="2800" dirty="0">
                <a:solidFill>
                  <a:srgbClr val="034EA2"/>
                </a:solidFill>
                <a:sym typeface="+mn-ea"/>
              </a:rPr>
              <a:t>从</a:t>
            </a:r>
            <a:r>
              <a:rPr lang="en-US" altLang="zh-CN" sz="2800" dirty="0">
                <a:solidFill>
                  <a:srgbClr val="034EA2"/>
                </a:solidFill>
                <a:sym typeface="+mn-ea"/>
              </a:rPr>
              <a:t>UML</a:t>
            </a:r>
            <a:r>
              <a:rPr lang="zh-CN" altLang="en-US" sz="2800" dirty="0">
                <a:solidFill>
                  <a:srgbClr val="034EA2"/>
                </a:solidFill>
                <a:sym typeface="+mn-ea"/>
              </a:rPr>
              <a:t>类图到</a:t>
            </a:r>
            <a:r>
              <a:rPr lang="en-US" altLang="zh-CN" sz="2800" dirty="0">
                <a:solidFill>
                  <a:srgbClr val="034EA2"/>
                </a:solidFill>
                <a:sym typeface="+mn-ea"/>
              </a:rPr>
              <a:t>Java</a:t>
            </a:r>
            <a:r>
              <a:rPr lang="zh-CN" altLang="en-US" sz="2800" dirty="0">
                <a:solidFill>
                  <a:srgbClr val="034EA2"/>
                </a:solidFill>
                <a:sym typeface="+mn-ea"/>
              </a:rPr>
              <a:t>代码</a:t>
            </a:r>
            <a:endParaRPr lang="en-US" altLang="zh-CN" sz="2800" dirty="0">
              <a:solidFill>
                <a:srgbClr val="034EA2"/>
              </a:solidFill>
              <a:sym typeface="+mn-ea"/>
            </a:endParaRPr>
          </a:p>
          <a:p>
            <a:pPr algn="l" eaLnBrk="1" hangingPunct="1">
              <a:lnSpc>
                <a:spcPct val="130000"/>
              </a:lnSpc>
              <a:buSzTx/>
            </a:pPr>
            <a:r>
              <a:rPr lang="zh-CN" altLang="en-US" sz="2400" dirty="0">
                <a:sym typeface="+mn-ea"/>
              </a:rPr>
              <a:t>根据右侧类图，</a:t>
            </a:r>
            <a:r>
              <a:rPr lang="en-US" altLang="zh-CN" sz="2400" dirty="0">
                <a:sym typeface="+mn-ea"/>
              </a:rPr>
              <a:t>写出</a:t>
            </a:r>
            <a:r>
              <a:rPr lang="zh-CN" altLang="en-US" sz="2400" dirty="0">
                <a:sym typeface="+mn-ea"/>
              </a:rPr>
              <a:t>实现</a:t>
            </a:r>
            <a:r>
              <a:rPr lang="en-US" altLang="zh-CN" sz="2400" dirty="0">
                <a:sym typeface="+mn-ea"/>
              </a:rPr>
              <a:t>类Point2D的Java</a:t>
            </a:r>
            <a:r>
              <a:rPr lang="zh-CN" altLang="en-US" sz="2400" dirty="0">
                <a:sym typeface="+mn-ea"/>
              </a:rPr>
              <a:t>代码</a:t>
            </a:r>
            <a:r>
              <a:rPr lang="en-US" altLang="zh-CN" sz="2400" dirty="0">
                <a:sym typeface="+mn-ea"/>
              </a:rPr>
              <a:t> ，要求类Point2D提供一个有参构造函数，对属性x ， y进行初始化。</a:t>
            </a:r>
          </a:p>
        </p:txBody>
      </p:sp>
      <p:sp>
        <p:nvSpPr>
          <p:cNvPr id="3" name="标题 2"/>
          <p:cNvSpPr>
            <a:spLocks noGrp="1"/>
          </p:cNvSpPr>
          <p:nvPr>
            <p:ph type="title"/>
          </p:nvPr>
        </p:nvSpPr>
        <p:spPr/>
        <p:txBody>
          <a:bodyPr/>
          <a:lstStyle/>
          <a:p>
            <a:r>
              <a:rPr lang="en-US" altLang="zh-CN">
                <a:sym typeface="+mn-ea"/>
              </a:rPr>
              <a:t>2.1.2 Java Class </a:t>
            </a:r>
            <a:r>
              <a:rPr lang="en-US" altLang="zh-CN" sz="2400">
                <a:sym typeface="+mn-ea"/>
              </a:rPr>
              <a:t>14/16</a:t>
            </a:r>
          </a:p>
        </p:txBody>
      </p:sp>
      <p:sp>
        <p:nvSpPr>
          <p:cNvPr id="4" name="日期占位符 3"/>
          <p:cNvSpPr>
            <a:spLocks noGrp="1"/>
          </p:cNvSpPr>
          <p:nvPr>
            <p:ph type="dt" sz="half" idx="10"/>
          </p:nvPr>
        </p:nvSpPr>
        <p:spPr/>
        <p:txBody>
          <a:bodyPr/>
          <a:lstStyle/>
          <a:p>
            <a:fld id="{8BEB6EB5-CC0D-C94C-91B9-9EA1B45E848E}" type="datetime1">
              <a:rPr kumimoji="1" lang="zh-CN" altLang="en-US" smtClean="0"/>
              <a:t>2024/10/16</a:t>
            </a:fld>
            <a:endParaRPr kumimoji="1" lang="zh-CN" altLang="en-US" sz="900"/>
          </a:p>
        </p:txBody>
      </p:sp>
      <p:sp>
        <p:nvSpPr>
          <p:cNvPr id="5" name="页脚占位符 4"/>
          <p:cNvSpPr>
            <a:spLocks noGrp="1"/>
          </p:cNvSpPr>
          <p:nvPr>
            <p:ph type="ftr" sz="quarter" idx="11"/>
          </p:nvPr>
        </p:nvSpPr>
        <p:spPr/>
        <p:txBody>
          <a:bodyPr/>
          <a:lstStyle/>
          <a:p>
            <a:r>
              <a:rPr kumimoji="1" lang="zh-CN" altLang="en-US" dirty="0"/>
              <a:t>西北工业大学软件学院</a:t>
            </a:r>
            <a:endParaRPr kumimoji="1" lang="zh-CN" altLang="en-US" sz="900" dirty="0"/>
          </a:p>
        </p:txBody>
      </p:sp>
      <p:sp>
        <p:nvSpPr>
          <p:cNvPr id="6" name="灯片编号占位符 5"/>
          <p:cNvSpPr>
            <a:spLocks noGrp="1"/>
          </p:cNvSpPr>
          <p:nvPr>
            <p:ph type="sldNum" sz="quarter" idx="12"/>
          </p:nvPr>
        </p:nvSpPr>
        <p:spPr/>
        <p:txBody>
          <a:bodyPr/>
          <a:lstStyle/>
          <a:p>
            <a:fld id="{5A1A6423-77BD-D842-A714-25250E903C41}" type="slidenum">
              <a:rPr kumimoji="1" lang="zh-CN" altLang="en-US" smtClean="0"/>
              <a:t>30</a:t>
            </a:fld>
            <a:endParaRPr kumimoji="1" lang="zh-CN" altLang="en-US" sz="900"/>
          </a:p>
        </p:txBody>
      </p:sp>
      <p:pic>
        <p:nvPicPr>
          <p:cNvPr id="9" name="图片 8" descr="1"/>
          <p:cNvPicPr>
            <a:picLocks noChangeAspect="1"/>
          </p:cNvPicPr>
          <p:nvPr/>
        </p:nvPicPr>
        <p:blipFill>
          <a:blip r:embed="rId2"/>
          <a:stretch>
            <a:fillRect/>
          </a:stretch>
        </p:blipFill>
        <p:spPr>
          <a:xfrm>
            <a:off x="6029960" y="2082800"/>
            <a:ext cx="1805940" cy="2837815"/>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a:sym typeface="+mn-ea"/>
              </a:rPr>
              <a:t>2.1.2 Java Class </a:t>
            </a:r>
            <a:r>
              <a:rPr lang="en-US" altLang="zh-CN" sz="2400">
                <a:sym typeface="+mn-ea"/>
              </a:rPr>
              <a:t>15/16</a:t>
            </a:r>
          </a:p>
        </p:txBody>
      </p:sp>
      <p:sp>
        <p:nvSpPr>
          <p:cNvPr id="4" name="日期占位符 3"/>
          <p:cNvSpPr>
            <a:spLocks noGrp="1"/>
          </p:cNvSpPr>
          <p:nvPr>
            <p:ph type="dt" sz="half" idx="10"/>
          </p:nvPr>
        </p:nvSpPr>
        <p:spPr/>
        <p:txBody>
          <a:bodyPr/>
          <a:lstStyle/>
          <a:p>
            <a:fld id="{8BEB6EB5-CC0D-C94C-91B9-9EA1B45E848E}" type="datetime1">
              <a:rPr kumimoji="1" lang="zh-CN" altLang="en-US" smtClean="0"/>
              <a:t>2024/10/16</a:t>
            </a:fld>
            <a:endParaRPr kumimoji="1" lang="zh-CN" altLang="en-US" sz="900"/>
          </a:p>
        </p:txBody>
      </p:sp>
      <p:sp>
        <p:nvSpPr>
          <p:cNvPr id="5" name="页脚占位符 4"/>
          <p:cNvSpPr>
            <a:spLocks noGrp="1"/>
          </p:cNvSpPr>
          <p:nvPr>
            <p:ph type="ftr" sz="quarter" idx="11"/>
          </p:nvPr>
        </p:nvSpPr>
        <p:spPr/>
        <p:txBody>
          <a:bodyPr/>
          <a:lstStyle/>
          <a:p>
            <a:r>
              <a:rPr kumimoji="1" lang="zh-CN" altLang="en-US" dirty="0"/>
              <a:t>西北工业大学软件学院</a:t>
            </a:r>
            <a:endParaRPr kumimoji="1" lang="zh-CN" altLang="en-US" sz="900" dirty="0"/>
          </a:p>
        </p:txBody>
      </p:sp>
      <p:sp>
        <p:nvSpPr>
          <p:cNvPr id="6" name="灯片编号占位符 5"/>
          <p:cNvSpPr>
            <a:spLocks noGrp="1"/>
          </p:cNvSpPr>
          <p:nvPr>
            <p:ph type="sldNum" sz="quarter" idx="12"/>
          </p:nvPr>
        </p:nvSpPr>
        <p:spPr/>
        <p:txBody>
          <a:bodyPr/>
          <a:lstStyle/>
          <a:p>
            <a:fld id="{5A1A6423-77BD-D842-A714-25250E903C41}" type="slidenum">
              <a:rPr kumimoji="1" lang="zh-CN" altLang="en-US" smtClean="0"/>
              <a:t>31</a:t>
            </a:fld>
            <a:endParaRPr kumimoji="1" lang="zh-CN" altLang="en-US" sz="900"/>
          </a:p>
        </p:txBody>
      </p:sp>
      <p:sp>
        <p:nvSpPr>
          <p:cNvPr id="404489" name="AutoShape 9"/>
          <p:cNvSpPr/>
          <p:nvPr/>
        </p:nvSpPr>
        <p:spPr>
          <a:xfrm>
            <a:off x="270510" y="1196975"/>
            <a:ext cx="8639175" cy="5166360"/>
          </a:xfrm>
          <a:prstGeom prst="roundRect">
            <a:avLst>
              <a:gd name="adj" fmla="val 16667"/>
            </a:avLst>
          </a:prstGeom>
          <a:noFill/>
          <a:ln w="12700" cap="flat" cmpd="sng">
            <a:noFill/>
            <a:prstDash val="dash"/>
            <a:round/>
            <a:headEnd type="none" w="med" len="med"/>
            <a:tailEnd type="none" w="med" len="med"/>
          </a:ln>
        </p:spPr>
        <p:txBody>
          <a:bodyPr wrap="none" anchor="ctr" anchorCtr="0"/>
          <a:lstStyle/>
          <a:p>
            <a:pPr algn="l">
              <a:lnSpc>
                <a:spcPct val="90000"/>
              </a:lnSpc>
              <a:spcBef>
                <a:spcPct val="20000"/>
              </a:spcBef>
              <a:buClr>
                <a:schemeClr val="accent2"/>
              </a:buClr>
              <a:buFont typeface="Wingdings" panose="05000000000000000000" pitchFamily="2" charset="2"/>
            </a:pPr>
            <a:r>
              <a:rPr lang="en-US" altLang="zh-CN" sz="2000" b="1" dirty="0">
                <a:solidFill>
                  <a:schemeClr val="accent6">
                    <a:lumMod val="75000"/>
                  </a:schemeClr>
                </a:solidFill>
                <a:effectLst/>
                <a:latin typeface="+mn-ea"/>
              </a:rPr>
              <a:t>//</a:t>
            </a:r>
            <a:r>
              <a:rPr lang="en-US" altLang="zh-CN" sz="2000" b="1" dirty="0">
                <a:solidFill>
                  <a:schemeClr val="accent6">
                    <a:lumMod val="75000"/>
                  </a:schemeClr>
                </a:solidFill>
                <a:effectLst/>
                <a:sym typeface="+mn-ea"/>
              </a:rPr>
              <a:t>Point2D</a:t>
            </a:r>
            <a:r>
              <a:rPr lang="en-US" altLang="zh-CN" sz="2000" b="1" dirty="0">
                <a:solidFill>
                  <a:schemeClr val="accent6">
                    <a:lumMod val="75000"/>
                  </a:schemeClr>
                </a:solidFill>
                <a:effectLst/>
                <a:latin typeface="+mn-ea"/>
              </a:rPr>
              <a:t>.java</a:t>
            </a:r>
            <a:endParaRPr lang="en-US" altLang="zh-CN" sz="2000" b="1" dirty="0">
              <a:solidFill>
                <a:schemeClr val="accent6"/>
              </a:solidFill>
              <a:effectLst/>
              <a:latin typeface="+mn-ea"/>
            </a:endParaRPr>
          </a:p>
          <a:p>
            <a:pPr algn="l">
              <a:lnSpc>
                <a:spcPct val="90000"/>
              </a:lnSpc>
              <a:spcBef>
                <a:spcPct val="20000"/>
              </a:spcBef>
              <a:buClr>
                <a:schemeClr val="accent2"/>
              </a:buClr>
              <a:buFont typeface="Wingdings" panose="05000000000000000000" pitchFamily="2" charset="2"/>
            </a:pPr>
            <a:r>
              <a:rPr lang="en-US" altLang="zh-CN" sz="2000" b="1" dirty="0">
                <a:solidFill>
                  <a:srgbClr val="034EA2"/>
                </a:solidFill>
                <a:effectLst/>
                <a:latin typeface="+mn-ea"/>
              </a:rPr>
              <a:t>public class </a:t>
            </a:r>
            <a:r>
              <a:rPr lang="en-US" altLang="zh-CN" sz="2000" b="1" dirty="0">
                <a:solidFill>
                  <a:schemeClr val="tx1"/>
                </a:solidFill>
                <a:effectLst/>
                <a:latin typeface="+mn-ea"/>
              </a:rPr>
              <a:t>Point2D {		</a:t>
            </a:r>
          </a:p>
          <a:p>
            <a:pPr indent="457200" algn="l">
              <a:lnSpc>
                <a:spcPct val="90000"/>
              </a:lnSpc>
              <a:spcBef>
                <a:spcPct val="20000"/>
              </a:spcBef>
              <a:buClr>
                <a:schemeClr val="accent2"/>
              </a:buClr>
              <a:buFont typeface="Wingdings" panose="05000000000000000000" pitchFamily="2" charset="2"/>
            </a:pPr>
            <a:r>
              <a:rPr lang="en-US" altLang="zh-CN" sz="2000" b="1" dirty="0">
                <a:solidFill>
                  <a:srgbClr val="034EA2"/>
                </a:solidFill>
                <a:effectLst/>
                <a:latin typeface="+mn-ea"/>
              </a:rPr>
              <a:t>private </a:t>
            </a:r>
            <a:r>
              <a:rPr lang="en-US" altLang="zh-CN" sz="2000" b="1" dirty="0">
                <a:solidFill>
                  <a:schemeClr val="tx1"/>
                </a:solidFill>
                <a:effectLst/>
                <a:latin typeface="+mn-ea"/>
              </a:rPr>
              <a:t>int x</a:t>
            </a:r>
            <a:r>
              <a:rPr lang="zh-CN" altLang="en-US" sz="2000" b="1" dirty="0">
                <a:solidFill>
                  <a:schemeClr val="tx1"/>
                </a:solidFill>
                <a:effectLst/>
                <a:latin typeface="+mn-ea"/>
              </a:rPr>
              <a:t>；</a:t>
            </a:r>
            <a:r>
              <a:rPr lang="en-US" altLang="zh-CN" sz="2000" b="1" dirty="0">
                <a:solidFill>
                  <a:schemeClr val="tx1"/>
                </a:solidFill>
                <a:effectLst/>
                <a:latin typeface="+mn-ea"/>
              </a:rPr>
              <a:t>		</a:t>
            </a:r>
            <a:endParaRPr lang="zh-CN" altLang="en-US" sz="2000" b="1" dirty="0">
              <a:solidFill>
                <a:schemeClr val="tx1"/>
              </a:solidFill>
              <a:effectLst/>
              <a:latin typeface="+mn-ea"/>
            </a:endParaRPr>
          </a:p>
          <a:p>
            <a:pPr indent="457200" algn="l">
              <a:lnSpc>
                <a:spcPct val="90000"/>
              </a:lnSpc>
              <a:spcBef>
                <a:spcPct val="20000"/>
              </a:spcBef>
              <a:buClr>
                <a:schemeClr val="accent2"/>
              </a:buClr>
              <a:buFont typeface="Wingdings" panose="05000000000000000000" pitchFamily="2" charset="2"/>
            </a:pPr>
            <a:r>
              <a:rPr lang="en-US" altLang="zh-CN" sz="2000" b="1" dirty="0">
                <a:solidFill>
                  <a:srgbClr val="034EA2"/>
                </a:solidFill>
                <a:effectLst/>
                <a:latin typeface="+mn-ea"/>
                <a:sym typeface="+mn-ea"/>
              </a:rPr>
              <a:t>private </a:t>
            </a:r>
            <a:r>
              <a:rPr lang="en-US" altLang="zh-CN" sz="2000" b="1" dirty="0">
                <a:solidFill>
                  <a:schemeClr val="tx1"/>
                </a:solidFill>
                <a:effectLst/>
                <a:latin typeface="+mn-ea"/>
                <a:sym typeface="+mn-ea"/>
              </a:rPr>
              <a:t>int y</a:t>
            </a:r>
            <a:r>
              <a:rPr lang="zh-CN" altLang="en-US" sz="2000" b="1" dirty="0">
                <a:solidFill>
                  <a:schemeClr val="tx1"/>
                </a:solidFill>
                <a:effectLst/>
                <a:latin typeface="+mn-ea"/>
                <a:sym typeface="+mn-ea"/>
              </a:rPr>
              <a:t>；</a:t>
            </a:r>
            <a:r>
              <a:rPr lang="en-US" altLang="zh-CN" sz="2000" b="1" dirty="0">
                <a:solidFill>
                  <a:schemeClr val="tx1"/>
                </a:solidFill>
                <a:effectLst/>
                <a:latin typeface="+mn-ea"/>
                <a:sym typeface="+mn-ea"/>
              </a:rPr>
              <a:t>		</a:t>
            </a:r>
            <a:endParaRPr lang="zh-CN" altLang="en-US" sz="2000" b="1" dirty="0">
              <a:solidFill>
                <a:schemeClr val="tx1"/>
              </a:solidFill>
              <a:effectLst/>
              <a:latin typeface="+mn-ea"/>
            </a:endParaRPr>
          </a:p>
          <a:p>
            <a:pPr indent="457200" algn="l">
              <a:lnSpc>
                <a:spcPct val="90000"/>
              </a:lnSpc>
              <a:spcBef>
                <a:spcPct val="20000"/>
              </a:spcBef>
              <a:buClr>
                <a:schemeClr val="accent2"/>
              </a:buClr>
              <a:buFont typeface="Wingdings" panose="05000000000000000000" pitchFamily="2" charset="2"/>
            </a:pPr>
            <a:r>
              <a:rPr lang="en-US" altLang="zh-CN" sz="2000" b="1" dirty="0">
                <a:solidFill>
                  <a:srgbClr val="034EA2"/>
                </a:solidFill>
                <a:effectLst/>
                <a:latin typeface="+mn-ea"/>
                <a:sym typeface="+mn-ea"/>
              </a:rPr>
              <a:t>public </a:t>
            </a:r>
            <a:r>
              <a:rPr lang="en-US" altLang="zh-CN" sz="2000" b="1" dirty="0">
                <a:solidFill>
                  <a:schemeClr val="tx1"/>
                </a:solidFill>
                <a:effectLst/>
                <a:latin typeface="+mn-ea"/>
                <a:sym typeface="+mn-ea"/>
              </a:rPr>
              <a:t>Point2D (int x, int y) {	</a:t>
            </a:r>
            <a:endParaRPr lang="zh-CN" altLang="en-US" sz="2000" b="1" dirty="0">
              <a:solidFill>
                <a:schemeClr val="tx1"/>
              </a:solidFill>
              <a:effectLst/>
              <a:latin typeface="+mn-ea"/>
            </a:endParaRPr>
          </a:p>
          <a:p>
            <a:pPr marL="457200" lvl="1" indent="457200" algn="l">
              <a:lnSpc>
                <a:spcPct val="90000"/>
              </a:lnSpc>
              <a:spcBef>
                <a:spcPct val="20000"/>
              </a:spcBef>
              <a:buClr>
                <a:schemeClr val="accent2"/>
              </a:buClr>
              <a:buFont typeface="Wingdings" panose="05000000000000000000" pitchFamily="2" charset="2"/>
            </a:pPr>
            <a:r>
              <a:rPr lang="en-US" altLang="zh-CN" sz="2000" b="1" dirty="0">
                <a:solidFill>
                  <a:srgbClr val="034EA2"/>
                </a:solidFill>
                <a:effectLst/>
                <a:latin typeface="+mn-ea"/>
                <a:sym typeface="+mn-ea"/>
              </a:rPr>
              <a:t>this</a:t>
            </a:r>
            <a:r>
              <a:rPr lang="en-US" altLang="zh-CN" sz="2000" b="1" dirty="0">
                <a:solidFill>
                  <a:schemeClr val="tx1"/>
                </a:solidFill>
                <a:effectLst/>
                <a:latin typeface="+mn-ea"/>
                <a:sym typeface="+mn-ea"/>
              </a:rPr>
              <a:t>.x = x;</a:t>
            </a:r>
          </a:p>
          <a:p>
            <a:pPr marL="457200" lvl="1" indent="457200" algn="l">
              <a:lnSpc>
                <a:spcPct val="90000"/>
              </a:lnSpc>
              <a:spcBef>
                <a:spcPct val="20000"/>
              </a:spcBef>
              <a:buClr>
                <a:schemeClr val="accent2"/>
              </a:buClr>
              <a:buFont typeface="Wingdings" panose="05000000000000000000" pitchFamily="2" charset="2"/>
            </a:pPr>
            <a:r>
              <a:rPr lang="en-US" altLang="zh-CN" sz="2000" b="1" dirty="0">
                <a:solidFill>
                  <a:srgbClr val="034EA2"/>
                </a:solidFill>
                <a:effectLst/>
                <a:latin typeface="+mn-ea"/>
              </a:rPr>
              <a:t>this</a:t>
            </a:r>
            <a:r>
              <a:rPr lang="en-US" altLang="zh-CN" sz="2000" b="1" dirty="0">
                <a:solidFill>
                  <a:schemeClr val="tx1"/>
                </a:solidFill>
                <a:effectLst/>
                <a:latin typeface="+mn-ea"/>
              </a:rPr>
              <a:t>.y = y;</a:t>
            </a:r>
          </a:p>
          <a:p>
            <a:pPr indent="457200" algn="l">
              <a:lnSpc>
                <a:spcPct val="90000"/>
              </a:lnSpc>
              <a:spcBef>
                <a:spcPct val="20000"/>
              </a:spcBef>
              <a:buClr>
                <a:schemeClr val="accent2"/>
              </a:buClr>
              <a:buFont typeface="Wingdings" panose="05000000000000000000" pitchFamily="2" charset="2"/>
            </a:pPr>
            <a:r>
              <a:rPr lang="en-US" altLang="zh-CN" sz="2000" b="1" dirty="0">
                <a:solidFill>
                  <a:schemeClr val="tx1"/>
                </a:solidFill>
                <a:effectLst/>
                <a:latin typeface="+mn-ea"/>
                <a:sym typeface="+mn-ea"/>
              </a:rPr>
              <a:t>}</a:t>
            </a:r>
            <a:endParaRPr lang="en-US" altLang="zh-CN" sz="2000" b="1" dirty="0">
              <a:solidFill>
                <a:schemeClr val="tx1"/>
              </a:solidFill>
              <a:effectLst/>
              <a:latin typeface="+mn-ea"/>
            </a:endParaRPr>
          </a:p>
          <a:p>
            <a:pPr indent="457200" algn="l">
              <a:lnSpc>
                <a:spcPct val="90000"/>
              </a:lnSpc>
              <a:spcBef>
                <a:spcPct val="20000"/>
              </a:spcBef>
              <a:buClr>
                <a:schemeClr val="accent2"/>
              </a:buClr>
              <a:buFont typeface="Wingdings" panose="05000000000000000000" pitchFamily="2" charset="2"/>
            </a:pPr>
            <a:r>
              <a:rPr lang="en-US" altLang="zh-CN" sz="2000" b="1" dirty="0">
                <a:solidFill>
                  <a:srgbClr val="034EA2"/>
                </a:solidFill>
                <a:effectLst/>
                <a:latin typeface="+mn-ea"/>
              </a:rPr>
              <a:t>public </a:t>
            </a:r>
            <a:r>
              <a:rPr lang="en-US" altLang="zh-CN" sz="2000" b="1" dirty="0">
                <a:solidFill>
                  <a:schemeClr val="tx1"/>
                </a:solidFill>
                <a:effectLst/>
                <a:latin typeface="+mn-ea"/>
              </a:rPr>
              <a:t>int getX () {	</a:t>
            </a:r>
            <a:endParaRPr lang="zh-CN" altLang="en-US" sz="2000" b="1" dirty="0">
              <a:solidFill>
                <a:schemeClr val="tx1"/>
              </a:solidFill>
              <a:effectLst/>
              <a:latin typeface="+mn-ea"/>
            </a:endParaRPr>
          </a:p>
          <a:p>
            <a:pPr marL="457200" lvl="1" indent="457200" algn="l">
              <a:lnSpc>
                <a:spcPct val="90000"/>
              </a:lnSpc>
              <a:spcBef>
                <a:spcPct val="20000"/>
              </a:spcBef>
              <a:buClr>
                <a:schemeClr val="accent2"/>
              </a:buClr>
              <a:buFont typeface="Wingdings" panose="05000000000000000000" pitchFamily="2" charset="2"/>
            </a:pPr>
            <a:r>
              <a:rPr lang="en-US" altLang="zh-CN" sz="2000" b="1" dirty="0">
                <a:solidFill>
                  <a:srgbClr val="034EA2"/>
                </a:solidFill>
                <a:effectLst/>
                <a:latin typeface="+mn-ea"/>
              </a:rPr>
              <a:t>return </a:t>
            </a:r>
            <a:r>
              <a:rPr lang="en-US" altLang="zh-CN" sz="2000" b="1" dirty="0">
                <a:solidFill>
                  <a:schemeClr val="tx1"/>
                </a:solidFill>
                <a:effectLst/>
                <a:latin typeface="+mn-ea"/>
              </a:rPr>
              <a:t>this.x;</a:t>
            </a:r>
          </a:p>
          <a:p>
            <a:pPr indent="457200" algn="l">
              <a:lnSpc>
                <a:spcPct val="90000"/>
              </a:lnSpc>
              <a:spcBef>
                <a:spcPct val="20000"/>
              </a:spcBef>
              <a:buClr>
                <a:schemeClr val="accent2"/>
              </a:buClr>
              <a:buFont typeface="Wingdings" panose="05000000000000000000" pitchFamily="2" charset="2"/>
            </a:pPr>
            <a:r>
              <a:rPr lang="en-US" altLang="zh-CN" sz="2000" b="1" dirty="0">
                <a:solidFill>
                  <a:schemeClr val="tx1"/>
                </a:solidFill>
                <a:effectLst/>
                <a:latin typeface="+mn-ea"/>
              </a:rPr>
              <a:t>}</a:t>
            </a:r>
          </a:p>
          <a:p>
            <a:pPr indent="457200" algn="l">
              <a:lnSpc>
                <a:spcPct val="90000"/>
              </a:lnSpc>
              <a:spcBef>
                <a:spcPct val="20000"/>
              </a:spcBef>
              <a:buClr>
                <a:schemeClr val="accent2"/>
              </a:buClr>
              <a:buFont typeface="Wingdings" panose="05000000000000000000" pitchFamily="2" charset="2"/>
            </a:pPr>
            <a:r>
              <a:rPr lang="en-US" altLang="zh-CN" sz="2000" b="1" dirty="0">
                <a:solidFill>
                  <a:srgbClr val="034EA2"/>
                </a:solidFill>
                <a:effectLst/>
                <a:latin typeface="+mn-ea"/>
                <a:sym typeface="+mn-ea"/>
              </a:rPr>
              <a:t>public </a:t>
            </a:r>
            <a:r>
              <a:rPr lang="en-US" altLang="zh-CN" sz="2000" b="1" dirty="0">
                <a:solidFill>
                  <a:schemeClr val="tx1"/>
                </a:solidFill>
                <a:effectLst/>
                <a:latin typeface="+mn-ea"/>
                <a:sym typeface="+mn-ea"/>
              </a:rPr>
              <a:t>int getY () {	</a:t>
            </a:r>
            <a:endParaRPr lang="zh-CN" altLang="en-US" sz="2000" b="1" dirty="0">
              <a:solidFill>
                <a:schemeClr val="tx1"/>
              </a:solidFill>
              <a:effectLst/>
              <a:latin typeface="+mn-ea"/>
            </a:endParaRPr>
          </a:p>
          <a:p>
            <a:pPr marL="457200" lvl="1" indent="457200" algn="l">
              <a:lnSpc>
                <a:spcPct val="90000"/>
              </a:lnSpc>
              <a:spcBef>
                <a:spcPct val="20000"/>
              </a:spcBef>
              <a:buClr>
                <a:schemeClr val="accent2"/>
              </a:buClr>
              <a:buFont typeface="Wingdings" panose="05000000000000000000" pitchFamily="2" charset="2"/>
            </a:pPr>
            <a:r>
              <a:rPr lang="en-US" altLang="zh-CN" sz="2000" b="1" dirty="0">
                <a:solidFill>
                  <a:srgbClr val="034EA2"/>
                </a:solidFill>
                <a:effectLst/>
                <a:latin typeface="+mn-ea"/>
                <a:sym typeface="+mn-ea"/>
              </a:rPr>
              <a:t>return </a:t>
            </a:r>
            <a:r>
              <a:rPr lang="en-US" altLang="zh-CN" sz="2000" b="1" dirty="0">
                <a:solidFill>
                  <a:schemeClr val="tx1"/>
                </a:solidFill>
                <a:effectLst/>
                <a:latin typeface="+mn-ea"/>
                <a:sym typeface="+mn-ea"/>
              </a:rPr>
              <a:t>this.y;</a:t>
            </a:r>
            <a:endParaRPr lang="en-US" altLang="zh-CN" sz="2000" b="1" dirty="0">
              <a:solidFill>
                <a:schemeClr val="tx1"/>
              </a:solidFill>
              <a:effectLst/>
              <a:latin typeface="+mn-ea"/>
            </a:endParaRPr>
          </a:p>
          <a:p>
            <a:pPr indent="457200" algn="l">
              <a:lnSpc>
                <a:spcPct val="90000"/>
              </a:lnSpc>
              <a:spcBef>
                <a:spcPct val="20000"/>
              </a:spcBef>
              <a:buClr>
                <a:schemeClr val="accent2"/>
              </a:buClr>
              <a:buFont typeface="Wingdings" panose="05000000000000000000" pitchFamily="2" charset="2"/>
            </a:pPr>
            <a:r>
              <a:rPr lang="en-US" altLang="zh-CN" sz="2000" b="1" dirty="0">
                <a:solidFill>
                  <a:schemeClr val="tx1"/>
                </a:solidFill>
                <a:effectLst/>
                <a:latin typeface="+mn-ea"/>
                <a:sym typeface="+mn-ea"/>
              </a:rPr>
              <a:t>}</a:t>
            </a:r>
            <a:endParaRPr lang="en-US" altLang="zh-CN" sz="2000" b="1" dirty="0">
              <a:solidFill>
                <a:schemeClr val="tx1"/>
              </a:solidFill>
              <a:effectLst/>
              <a:latin typeface="+mn-ea"/>
            </a:endParaRPr>
          </a:p>
          <a:p>
            <a:pPr algn="l">
              <a:lnSpc>
                <a:spcPct val="90000"/>
              </a:lnSpc>
              <a:spcBef>
                <a:spcPct val="20000"/>
              </a:spcBef>
              <a:buClr>
                <a:schemeClr val="accent2"/>
              </a:buClr>
              <a:buFont typeface="Wingdings" panose="05000000000000000000" pitchFamily="2" charset="2"/>
            </a:pPr>
            <a:r>
              <a:rPr lang="en-US" altLang="zh-CN" sz="2000" b="1" dirty="0">
                <a:solidFill>
                  <a:schemeClr val="tx1"/>
                </a:solidFill>
                <a:effectLst/>
                <a:latin typeface="+mn-ea"/>
              </a:rPr>
              <a:t>}  </a:t>
            </a:r>
          </a:p>
        </p:txBody>
      </p:sp>
      <p:cxnSp>
        <p:nvCxnSpPr>
          <p:cNvPr id="7" name="曲线连接符 6"/>
          <p:cNvCxnSpPr/>
          <p:nvPr/>
        </p:nvCxnSpPr>
        <p:spPr>
          <a:xfrm>
            <a:off x="3176905" y="1762760"/>
            <a:ext cx="2534920" cy="1149350"/>
          </a:xfrm>
          <a:prstGeom prst="curvedConnector3">
            <a:avLst>
              <a:gd name="adj1" fmla="val 50025"/>
            </a:avLst>
          </a:prstGeom>
          <a:ln>
            <a:prstDash val="dash"/>
            <a:headEnd type="triangle"/>
            <a:tailEnd type="oval"/>
          </a:ln>
        </p:spPr>
        <p:style>
          <a:lnRef idx="1">
            <a:schemeClr val="accent1"/>
          </a:lnRef>
          <a:fillRef idx="0">
            <a:schemeClr val="accent1"/>
          </a:fillRef>
          <a:effectRef idx="0">
            <a:schemeClr val="accent1"/>
          </a:effectRef>
          <a:fontRef idx="minor">
            <a:schemeClr val="tx1"/>
          </a:fontRef>
        </p:style>
      </p:cxnSp>
      <p:cxnSp>
        <p:nvCxnSpPr>
          <p:cNvPr id="8" name="曲线连接符 7"/>
          <p:cNvCxnSpPr/>
          <p:nvPr/>
        </p:nvCxnSpPr>
        <p:spPr>
          <a:xfrm>
            <a:off x="2842895" y="2106930"/>
            <a:ext cx="2883535" cy="1454150"/>
          </a:xfrm>
          <a:prstGeom prst="curvedConnector3">
            <a:avLst>
              <a:gd name="adj1" fmla="val 50011"/>
            </a:avLst>
          </a:prstGeom>
          <a:ln>
            <a:prstDash val="dash"/>
            <a:headEnd type="triangle"/>
            <a:tailEnd type="oval"/>
          </a:ln>
        </p:spPr>
        <p:style>
          <a:lnRef idx="1">
            <a:schemeClr val="accent1"/>
          </a:lnRef>
          <a:fillRef idx="0">
            <a:schemeClr val="accent1"/>
          </a:fillRef>
          <a:effectRef idx="0">
            <a:schemeClr val="accent1"/>
          </a:effectRef>
          <a:fontRef idx="minor">
            <a:schemeClr val="tx1"/>
          </a:fontRef>
        </p:style>
      </p:cxnSp>
      <p:cxnSp>
        <p:nvCxnSpPr>
          <p:cNvPr id="9" name="曲线连接符 8"/>
          <p:cNvCxnSpPr/>
          <p:nvPr/>
        </p:nvCxnSpPr>
        <p:spPr>
          <a:xfrm>
            <a:off x="2842895" y="2475230"/>
            <a:ext cx="2868930" cy="1385570"/>
          </a:xfrm>
          <a:prstGeom prst="curvedConnector3">
            <a:avLst>
              <a:gd name="adj1" fmla="val 50022"/>
            </a:avLst>
          </a:prstGeom>
          <a:ln>
            <a:prstDash val="dash"/>
            <a:headEnd type="triangle"/>
            <a:tailEnd type="oval"/>
          </a:ln>
        </p:spPr>
        <p:style>
          <a:lnRef idx="1">
            <a:schemeClr val="accent1"/>
          </a:lnRef>
          <a:fillRef idx="0">
            <a:schemeClr val="accent1"/>
          </a:fillRef>
          <a:effectRef idx="0">
            <a:schemeClr val="accent1"/>
          </a:effectRef>
          <a:fontRef idx="minor">
            <a:schemeClr val="tx1"/>
          </a:fontRef>
        </p:style>
      </p:cxnSp>
      <p:cxnSp>
        <p:nvCxnSpPr>
          <p:cNvPr id="10" name="曲线连接符 9"/>
          <p:cNvCxnSpPr/>
          <p:nvPr/>
        </p:nvCxnSpPr>
        <p:spPr>
          <a:xfrm>
            <a:off x="3481070" y="4110990"/>
            <a:ext cx="2220595" cy="447040"/>
          </a:xfrm>
          <a:prstGeom prst="curvedConnector3">
            <a:avLst>
              <a:gd name="adj1" fmla="val 50014"/>
            </a:avLst>
          </a:prstGeom>
          <a:ln>
            <a:prstDash val="dash"/>
            <a:headEnd type="triangle"/>
            <a:tailEnd type="oval"/>
          </a:ln>
        </p:spPr>
        <p:style>
          <a:lnRef idx="1">
            <a:schemeClr val="accent1"/>
          </a:lnRef>
          <a:fillRef idx="0">
            <a:schemeClr val="accent1"/>
          </a:fillRef>
          <a:effectRef idx="0">
            <a:schemeClr val="accent1"/>
          </a:effectRef>
          <a:fontRef idx="minor">
            <a:schemeClr val="tx1"/>
          </a:fontRef>
        </p:style>
      </p:cxnSp>
      <p:cxnSp>
        <p:nvCxnSpPr>
          <p:cNvPr id="11" name="曲线连接符 10"/>
          <p:cNvCxnSpPr/>
          <p:nvPr/>
        </p:nvCxnSpPr>
        <p:spPr>
          <a:xfrm flipV="1">
            <a:off x="3491230" y="4872355"/>
            <a:ext cx="2225040" cy="280035"/>
          </a:xfrm>
          <a:prstGeom prst="curvedConnector3">
            <a:avLst>
              <a:gd name="adj1" fmla="val 50029"/>
            </a:avLst>
          </a:prstGeom>
          <a:ln>
            <a:prstDash val="dash"/>
            <a:headEnd type="triangle"/>
            <a:tailEnd type="oval"/>
          </a:ln>
        </p:spPr>
        <p:style>
          <a:lnRef idx="1">
            <a:schemeClr val="accent1"/>
          </a:lnRef>
          <a:fillRef idx="0">
            <a:schemeClr val="accent1"/>
          </a:fillRef>
          <a:effectRef idx="0">
            <a:schemeClr val="accent1"/>
          </a:effectRef>
          <a:fontRef idx="minor">
            <a:schemeClr val="tx1"/>
          </a:fontRef>
        </p:style>
      </p:cxnSp>
      <p:pic>
        <p:nvPicPr>
          <p:cNvPr id="12" name="图片 11" descr="1"/>
          <p:cNvPicPr>
            <a:picLocks noChangeAspect="1"/>
          </p:cNvPicPr>
          <p:nvPr/>
        </p:nvPicPr>
        <p:blipFill>
          <a:blip r:embed="rId2"/>
          <a:stretch>
            <a:fillRect/>
          </a:stretch>
        </p:blipFill>
        <p:spPr>
          <a:xfrm>
            <a:off x="5752465" y="2475230"/>
            <a:ext cx="1805940" cy="283781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04489">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04489">
                                            <p:txEl>
                                              <p:pRg st="2" end="2"/>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04489">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404489">
                                            <p:txEl>
                                              <p:pRg st="8" end="8"/>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04489">
                                            <p:txEl>
                                              <p:pRg st="9" end="9"/>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04489">
                                            <p:txEl>
                                              <p:pRg st="10" end="10"/>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04489">
                                            <p:txEl>
                                              <p:pRg st="11" end="11"/>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04489">
                                            <p:txEl>
                                              <p:pRg st="12" end="12"/>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04489">
                                            <p:txEl>
                                              <p:pRg st="13" end="13"/>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04489">
                                            <p:txEl>
                                              <p:pRg st="14" end="14"/>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404489">
                                            <p:txEl>
                                              <p:pRg st="4" end="4"/>
                                            </p:txEl>
                                          </p:spTgt>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04489">
                                            <p:txEl>
                                              <p:pRg st="5" end="5"/>
                                            </p:txEl>
                                          </p:spTgt>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04489">
                                            <p:txEl>
                                              <p:pRg st="6" end="6"/>
                                            </p:txEl>
                                          </p:spTgt>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04489">
                                            <p:txEl>
                                              <p:pRg st="7" end="7"/>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40448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lnSpcReduction="10000"/>
          </a:bodyPr>
          <a:lstStyle/>
          <a:p>
            <a:pPr algn="l">
              <a:lnSpc>
                <a:spcPct val="110000"/>
              </a:lnSpc>
              <a:spcBef>
                <a:spcPct val="20000"/>
              </a:spcBef>
              <a:buClr>
                <a:schemeClr val="accent2"/>
              </a:buClr>
              <a:buFont typeface="Wingdings" panose="05000000000000000000" pitchFamily="2" charset="2"/>
            </a:pPr>
            <a:endParaRPr lang="en-US" altLang="zh-CN" sz="2000" b="1" dirty="0">
              <a:solidFill>
                <a:schemeClr val="tx1"/>
              </a:solidFill>
              <a:effectLst>
                <a:outerShdw blurRad="38100" dist="25400" dir="5400000" algn="ctr" rotWithShape="0">
                  <a:srgbClr val="6E747A">
                    <a:alpha val="43000"/>
                  </a:srgbClr>
                </a:outerShdw>
              </a:effectLst>
              <a:latin typeface="等线" panose="02010600030101010101" charset="-122"/>
              <a:ea typeface="等线" panose="02010600030101010101" charset="-122"/>
            </a:endParaRPr>
          </a:p>
          <a:p>
            <a:pPr algn="l">
              <a:lnSpc>
                <a:spcPct val="110000"/>
              </a:lnSpc>
              <a:spcBef>
                <a:spcPct val="20000"/>
              </a:spcBef>
              <a:buClr>
                <a:schemeClr val="accent2"/>
              </a:buClr>
              <a:buFont typeface="Wingdings" panose="05000000000000000000" pitchFamily="2" charset="2"/>
            </a:pPr>
            <a:endParaRPr lang="en-US" altLang="zh-CN" sz="2000" b="1">
              <a:solidFill>
                <a:schemeClr val="tx1"/>
              </a:solidFill>
              <a:latin typeface="等线" panose="02010600030101010101" charset="-122"/>
              <a:ea typeface="等线" panose="02010600030101010101" charset="-122"/>
            </a:endParaRPr>
          </a:p>
          <a:p>
            <a:pPr algn="l">
              <a:lnSpc>
                <a:spcPct val="110000"/>
              </a:lnSpc>
              <a:spcBef>
                <a:spcPct val="20000"/>
              </a:spcBef>
              <a:buClr>
                <a:schemeClr val="accent2"/>
              </a:buClr>
              <a:buFont typeface="Wingdings" panose="05000000000000000000" pitchFamily="2" charset="2"/>
            </a:pPr>
            <a:endParaRPr lang="en-US" altLang="zh-CN" sz="2000" b="1">
              <a:solidFill>
                <a:schemeClr val="tx1"/>
              </a:solidFill>
              <a:latin typeface="等线" panose="02010600030101010101" charset="-122"/>
              <a:ea typeface="等线" panose="02010600030101010101" charset="-122"/>
            </a:endParaRPr>
          </a:p>
          <a:p>
            <a:pPr algn="l">
              <a:lnSpc>
                <a:spcPct val="110000"/>
              </a:lnSpc>
              <a:spcBef>
                <a:spcPct val="20000"/>
              </a:spcBef>
              <a:buClr>
                <a:schemeClr val="accent2"/>
              </a:buClr>
              <a:buFont typeface="Wingdings" panose="05000000000000000000" pitchFamily="2" charset="2"/>
            </a:pPr>
            <a:endParaRPr lang="en-US" altLang="zh-CN" sz="2000" b="1">
              <a:solidFill>
                <a:schemeClr val="tx1"/>
              </a:solidFill>
              <a:latin typeface="等线" panose="02010600030101010101" charset="-122"/>
              <a:ea typeface="等线" panose="02010600030101010101" charset="-122"/>
            </a:endParaRPr>
          </a:p>
          <a:p>
            <a:pPr algn="l">
              <a:lnSpc>
                <a:spcPct val="110000"/>
              </a:lnSpc>
              <a:spcBef>
                <a:spcPct val="20000"/>
              </a:spcBef>
              <a:buClr>
                <a:schemeClr val="accent2"/>
              </a:buClr>
              <a:buFont typeface="Wingdings" panose="05000000000000000000" pitchFamily="2" charset="2"/>
            </a:pPr>
            <a:endParaRPr lang="en-US" altLang="zh-CN" sz="2000" b="1">
              <a:solidFill>
                <a:schemeClr val="tx1"/>
              </a:solidFill>
              <a:latin typeface="等线" panose="02010600030101010101" charset="-122"/>
              <a:ea typeface="等线" panose="02010600030101010101" charset="-122"/>
            </a:endParaRPr>
          </a:p>
          <a:p>
            <a:pPr algn="l">
              <a:lnSpc>
                <a:spcPct val="110000"/>
              </a:lnSpc>
              <a:spcBef>
                <a:spcPct val="20000"/>
              </a:spcBef>
              <a:buClr>
                <a:schemeClr val="accent2"/>
              </a:buClr>
              <a:buFont typeface="Wingdings" panose="05000000000000000000" pitchFamily="2" charset="2"/>
            </a:pPr>
            <a:endParaRPr lang="en-US" altLang="zh-CN" sz="2000" b="1">
              <a:solidFill>
                <a:schemeClr val="tx1"/>
              </a:solidFill>
              <a:latin typeface="等线" panose="02010600030101010101" charset="-122"/>
              <a:ea typeface="等线" panose="02010600030101010101" charset="-122"/>
            </a:endParaRPr>
          </a:p>
          <a:p>
            <a:pPr algn="l">
              <a:lnSpc>
                <a:spcPct val="110000"/>
              </a:lnSpc>
              <a:spcBef>
                <a:spcPct val="20000"/>
              </a:spcBef>
              <a:buClr>
                <a:schemeClr val="accent2"/>
              </a:buClr>
              <a:buFont typeface="Wingdings" panose="05000000000000000000" pitchFamily="2" charset="2"/>
            </a:pPr>
            <a:endParaRPr lang="en-US" altLang="zh-CN" sz="2000" b="1">
              <a:solidFill>
                <a:schemeClr val="tx1"/>
              </a:solidFill>
              <a:latin typeface="等线" panose="02010600030101010101" charset="-122"/>
              <a:ea typeface="等线" panose="02010600030101010101" charset="-122"/>
            </a:endParaRPr>
          </a:p>
          <a:p>
            <a:pPr algn="l">
              <a:lnSpc>
                <a:spcPct val="110000"/>
              </a:lnSpc>
              <a:spcBef>
                <a:spcPct val="20000"/>
              </a:spcBef>
              <a:buClr>
                <a:schemeClr val="accent2"/>
              </a:buClr>
              <a:buFont typeface="Wingdings" panose="05000000000000000000" pitchFamily="2" charset="2"/>
            </a:pPr>
            <a:endParaRPr lang="en-US" altLang="zh-CN" sz="2000" b="1">
              <a:solidFill>
                <a:schemeClr val="tx1"/>
              </a:solidFill>
              <a:latin typeface="等线" panose="02010600030101010101" charset="-122"/>
              <a:ea typeface="等线" panose="02010600030101010101" charset="-122"/>
            </a:endParaRPr>
          </a:p>
          <a:p>
            <a:pPr algn="l">
              <a:lnSpc>
                <a:spcPct val="110000"/>
              </a:lnSpc>
              <a:spcBef>
                <a:spcPct val="20000"/>
              </a:spcBef>
              <a:buClr>
                <a:schemeClr val="accent2"/>
              </a:buClr>
              <a:buFont typeface="Wingdings" panose="05000000000000000000" pitchFamily="2" charset="2"/>
            </a:pPr>
            <a:endParaRPr lang="en-US" altLang="zh-CN" sz="2000">
              <a:latin typeface="等线" panose="02010600030101010101" charset="-122"/>
              <a:ea typeface="等线" panose="02010600030101010101" charset="-122"/>
            </a:endParaRPr>
          </a:p>
          <a:p>
            <a:pPr algn="l">
              <a:lnSpc>
                <a:spcPct val="110000"/>
              </a:lnSpc>
              <a:spcBef>
                <a:spcPct val="20000"/>
              </a:spcBef>
              <a:buClr>
                <a:schemeClr val="accent2"/>
              </a:buClr>
              <a:buFont typeface="Wingdings" panose="05000000000000000000" pitchFamily="2" charset="2"/>
            </a:pPr>
            <a:endParaRPr lang="en-US" altLang="zh-CN" sz="2000">
              <a:latin typeface="等线" panose="02010600030101010101" charset="-122"/>
              <a:ea typeface="等线" panose="02010600030101010101" charset="-122"/>
            </a:endParaRPr>
          </a:p>
          <a:p>
            <a:pPr algn="l">
              <a:lnSpc>
                <a:spcPct val="150000"/>
              </a:lnSpc>
              <a:spcBef>
                <a:spcPts val="1000"/>
              </a:spcBef>
              <a:buSzTx/>
            </a:pPr>
            <a:r>
              <a:rPr lang="en-US" altLang="zh-CN" sz="2000">
                <a:latin typeface="等线" panose="02010600030101010101" charset="-122"/>
                <a:ea typeface="等线" panose="02010600030101010101" charset="-122"/>
              </a:rPr>
              <a:t>javac Point2D.java</a:t>
            </a:r>
            <a:r>
              <a:rPr lang="zh-CN" altLang="en-US" sz="2000">
                <a:latin typeface="等线" panose="02010600030101010101" charset="-122"/>
                <a:ea typeface="等线" panose="02010600030101010101" charset="-122"/>
              </a:rPr>
              <a:t>    </a:t>
            </a:r>
            <a:r>
              <a:rPr lang="en-US" altLang="zh-CN" sz="2000">
                <a:solidFill>
                  <a:schemeClr val="accent6">
                    <a:lumMod val="75000"/>
                  </a:schemeClr>
                </a:solidFill>
                <a:latin typeface="等线" panose="02010600030101010101" charset="-122"/>
                <a:ea typeface="等线" panose="02010600030101010101" charset="-122"/>
              </a:rPr>
              <a:t>//</a:t>
            </a:r>
            <a:r>
              <a:rPr lang="zh-CN" altLang="en-US" sz="2000">
                <a:solidFill>
                  <a:schemeClr val="accent6">
                    <a:lumMod val="75000"/>
                  </a:schemeClr>
                </a:solidFill>
                <a:latin typeface="等线" panose="02010600030101010101" charset="-122"/>
                <a:ea typeface="等线" panose="02010600030101010101" charset="-122"/>
              </a:rPr>
              <a:t> 编译</a:t>
            </a:r>
            <a:r>
              <a:rPr lang="en-US" altLang="zh-CN" sz="2000">
                <a:solidFill>
                  <a:schemeClr val="accent6">
                    <a:lumMod val="75000"/>
                  </a:schemeClr>
                </a:solidFill>
                <a:latin typeface="等线" panose="02010600030101010101" charset="-122"/>
                <a:ea typeface="等线" panose="02010600030101010101" charset="-122"/>
              </a:rPr>
              <a:t>java</a:t>
            </a:r>
            <a:r>
              <a:rPr lang="zh-CN" altLang="en-US" sz="2000">
                <a:solidFill>
                  <a:schemeClr val="accent6">
                    <a:lumMod val="75000"/>
                  </a:schemeClr>
                </a:solidFill>
                <a:latin typeface="等线" panose="02010600030101010101" charset="-122"/>
                <a:ea typeface="等线" panose="02010600030101010101" charset="-122"/>
              </a:rPr>
              <a:t>代码</a:t>
            </a:r>
            <a:endParaRPr lang="en-US" altLang="zh-CN" sz="2000">
              <a:solidFill>
                <a:schemeClr val="accent6">
                  <a:lumMod val="75000"/>
                </a:schemeClr>
              </a:solidFill>
              <a:latin typeface="等线" panose="02010600030101010101" charset="-122"/>
              <a:ea typeface="等线" panose="02010600030101010101" charset="-122"/>
            </a:endParaRPr>
          </a:p>
          <a:p>
            <a:r>
              <a:rPr lang="en-US" altLang="zh-CN" sz="2000">
                <a:latin typeface="等线" panose="02010600030101010101" charset="-122"/>
                <a:ea typeface="等线" panose="02010600030101010101" charset="-122"/>
              </a:rPr>
              <a:t>java Point2D</a:t>
            </a:r>
            <a:r>
              <a:rPr lang="zh-CN" altLang="en-US" sz="2000">
                <a:latin typeface="等线" panose="02010600030101010101" charset="-122"/>
                <a:ea typeface="等线" panose="02010600030101010101" charset="-122"/>
              </a:rPr>
              <a:t>             </a:t>
            </a:r>
            <a:r>
              <a:rPr lang="en-US" altLang="zh-CN" sz="2000">
                <a:solidFill>
                  <a:schemeClr val="accent6">
                    <a:lumMod val="75000"/>
                  </a:schemeClr>
                </a:solidFill>
                <a:latin typeface="等线" panose="02010600030101010101" charset="-122"/>
                <a:ea typeface="等线" panose="02010600030101010101" charset="-122"/>
              </a:rPr>
              <a:t>//</a:t>
            </a:r>
            <a:r>
              <a:rPr lang="zh-CN" altLang="en-US" sz="2000">
                <a:solidFill>
                  <a:schemeClr val="accent6">
                    <a:lumMod val="75000"/>
                  </a:schemeClr>
                </a:solidFill>
                <a:latin typeface="等线" panose="02010600030101010101" charset="-122"/>
                <a:ea typeface="等线" panose="02010600030101010101" charset="-122"/>
              </a:rPr>
              <a:t> 执行编译后的代码</a:t>
            </a:r>
            <a:endParaRPr lang="en-US" altLang="zh-CN" sz="2000">
              <a:solidFill>
                <a:schemeClr val="accent6">
                  <a:lumMod val="75000"/>
                </a:schemeClr>
              </a:solidFill>
              <a:latin typeface="等线" panose="02010600030101010101" charset="-122"/>
              <a:ea typeface="等线" panose="02010600030101010101" charset="-122"/>
            </a:endParaRPr>
          </a:p>
        </p:txBody>
      </p:sp>
      <p:sp>
        <p:nvSpPr>
          <p:cNvPr id="3" name="标题 2"/>
          <p:cNvSpPr>
            <a:spLocks noGrp="1"/>
          </p:cNvSpPr>
          <p:nvPr>
            <p:ph type="title"/>
          </p:nvPr>
        </p:nvSpPr>
        <p:spPr/>
        <p:txBody>
          <a:bodyPr/>
          <a:lstStyle/>
          <a:p>
            <a:r>
              <a:rPr lang="en-US" altLang="zh-CN">
                <a:sym typeface="+mn-ea"/>
              </a:rPr>
              <a:t>2.1.2 Java Class </a:t>
            </a:r>
            <a:r>
              <a:rPr lang="en-US" altLang="zh-CN" sz="2400">
                <a:sym typeface="+mn-ea"/>
              </a:rPr>
              <a:t>16/16</a:t>
            </a:r>
          </a:p>
        </p:txBody>
      </p:sp>
      <p:sp>
        <p:nvSpPr>
          <p:cNvPr id="4" name="日期占位符 3"/>
          <p:cNvSpPr>
            <a:spLocks noGrp="1"/>
          </p:cNvSpPr>
          <p:nvPr>
            <p:ph type="dt" sz="half" idx="10"/>
          </p:nvPr>
        </p:nvSpPr>
        <p:spPr/>
        <p:txBody>
          <a:bodyPr/>
          <a:lstStyle/>
          <a:p>
            <a:fld id="{8BEB6EB5-CC0D-C94C-91B9-9EA1B45E848E}" type="datetime1">
              <a:rPr kumimoji="1" lang="zh-CN" altLang="en-US" smtClean="0"/>
              <a:t>2024/10/16</a:t>
            </a:fld>
            <a:endParaRPr kumimoji="1" lang="zh-CN" altLang="en-US" sz="900"/>
          </a:p>
        </p:txBody>
      </p:sp>
      <p:sp>
        <p:nvSpPr>
          <p:cNvPr id="5" name="页脚占位符 4"/>
          <p:cNvSpPr>
            <a:spLocks noGrp="1"/>
          </p:cNvSpPr>
          <p:nvPr>
            <p:ph type="ftr" sz="quarter" idx="11"/>
          </p:nvPr>
        </p:nvSpPr>
        <p:spPr/>
        <p:txBody>
          <a:bodyPr/>
          <a:lstStyle/>
          <a:p>
            <a:r>
              <a:rPr kumimoji="1" lang="zh-CN" altLang="en-US" dirty="0"/>
              <a:t>西北工业大学软件学院</a:t>
            </a:r>
            <a:endParaRPr kumimoji="1" lang="zh-CN" altLang="en-US" sz="900" dirty="0"/>
          </a:p>
        </p:txBody>
      </p:sp>
      <p:sp>
        <p:nvSpPr>
          <p:cNvPr id="6" name="灯片编号占位符 5"/>
          <p:cNvSpPr>
            <a:spLocks noGrp="1"/>
          </p:cNvSpPr>
          <p:nvPr>
            <p:ph type="sldNum" sz="quarter" idx="12"/>
          </p:nvPr>
        </p:nvSpPr>
        <p:spPr/>
        <p:txBody>
          <a:bodyPr/>
          <a:lstStyle/>
          <a:p>
            <a:fld id="{5A1A6423-77BD-D842-A714-25250E903C41}" type="slidenum">
              <a:rPr kumimoji="1" lang="zh-CN" altLang="en-US" smtClean="0"/>
              <a:t>32</a:t>
            </a:fld>
            <a:endParaRPr kumimoji="1" lang="zh-CN" altLang="en-US" sz="900"/>
          </a:p>
        </p:txBody>
      </p:sp>
      <p:sp>
        <p:nvSpPr>
          <p:cNvPr id="199686" name="AutoShape 5"/>
          <p:cNvSpPr/>
          <p:nvPr>
            <p:custDataLst>
              <p:tags r:id="rId1"/>
            </p:custDataLst>
          </p:nvPr>
        </p:nvSpPr>
        <p:spPr>
          <a:xfrm>
            <a:off x="433705" y="1310640"/>
            <a:ext cx="8280400" cy="3442970"/>
          </a:xfrm>
          <a:prstGeom prst="roundRect">
            <a:avLst>
              <a:gd name="adj" fmla="val 5053"/>
            </a:avLst>
          </a:prstGeom>
          <a:noFill/>
          <a:ln w="12700" cap="flat" cmpd="sng">
            <a:solidFill>
              <a:schemeClr val="hlink"/>
            </a:solidFill>
            <a:prstDash val="dash"/>
            <a:round/>
            <a:headEnd type="none" w="med" len="med"/>
            <a:tailEnd type="none" w="med" len="med"/>
          </a:ln>
        </p:spPr>
        <p:txBody>
          <a:bodyPr wrap="none" anchor="ctr" anchorCtr="0"/>
          <a:lstStyle/>
          <a:p>
            <a:pPr algn="l">
              <a:lnSpc>
                <a:spcPct val="110000"/>
              </a:lnSpc>
              <a:spcBef>
                <a:spcPct val="20000"/>
              </a:spcBef>
              <a:buClr>
                <a:schemeClr val="accent2"/>
              </a:buClr>
              <a:buFont typeface="Wingdings" panose="05000000000000000000" pitchFamily="2" charset="2"/>
            </a:pPr>
            <a:endParaRPr lang="en-US" altLang="zh-CN" sz="2000">
              <a:latin typeface="等线" panose="02010600030101010101" charset="-122"/>
              <a:ea typeface="等线" panose="02010600030101010101" charset="-122"/>
              <a:sym typeface="+mn-ea"/>
            </a:endParaRPr>
          </a:p>
          <a:p>
            <a:pPr algn="l">
              <a:lnSpc>
                <a:spcPct val="110000"/>
              </a:lnSpc>
              <a:spcBef>
                <a:spcPct val="20000"/>
              </a:spcBef>
              <a:buClr>
                <a:schemeClr val="accent2"/>
              </a:buClr>
              <a:buFont typeface="Wingdings" panose="05000000000000000000" pitchFamily="2" charset="2"/>
            </a:pPr>
            <a:r>
              <a:rPr lang="en-US" altLang="zh-CN" sz="2000" b="1">
                <a:solidFill>
                  <a:schemeClr val="accent6">
                    <a:lumMod val="75000"/>
                  </a:schemeClr>
                </a:solidFill>
                <a:latin typeface="等线" panose="02010600030101010101" charset="-122"/>
                <a:ea typeface="等线" panose="02010600030101010101" charset="-122"/>
                <a:sym typeface="+mn-ea"/>
              </a:rPr>
              <a:t>//Point2D.java, 增加main函数——程序执行的入口</a:t>
            </a:r>
            <a:endParaRPr lang="en-US" altLang="zh-CN" sz="2000" b="1">
              <a:solidFill>
                <a:schemeClr val="accent6">
                  <a:lumMod val="50000"/>
                </a:schemeClr>
              </a:solidFill>
              <a:latin typeface="等线" panose="02010600030101010101" charset="-122"/>
              <a:ea typeface="等线" panose="02010600030101010101" charset="-122"/>
            </a:endParaRPr>
          </a:p>
          <a:p>
            <a:pPr algn="l">
              <a:lnSpc>
                <a:spcPct val="110000"/>
              </a:lnSpc>
              <a:spcBef>
                <a:spcPct val="20000"/>
              </a:spcBef>
              <a:buClr>
                <a:schemeClr val="accent2"/>
              </a:buClr>
              <a:buFont typeface="Wingdings" panose="05000000000000000000" pitchFamily="2" charset="2"/>
            </a:pPr>
            <a:r>
              <a:rPr lang="en-US" altLang="zh-CN" sz="2000" b="1">
                <a:solidFill>
                  <a:schemeClr val="accent1"/>
                </a:solidFill>
                <a:latin typeface="等线" panose="02010600030101010101" charset="-122"/>
                <a:ea typeface="等线" panose="02010600030101010101" charset="-122"/>
                <a:sym typeface="+mn-ea"/>
              </a:rPr>
              <a:t>public class </a:t>
            </a:r>
            <a:r>
              <a:rPr lang="en-US" altLang="zh-CN" sz="2000" b="1">
                <a:latin typeface="等线" panose="02010600030101010101" charset="-122"/>
                <a:ea typeface="等线" panose="02010600030101010101" charset="-122"/>
                <a:sym typeface="+mn-ea"/>
              </a:rPr>
              <a:t>Point2D {		</a:t>
            </a:r>
            <a:endParaRPr lang="en-US" altLang="zh-CN" sz="2000" b="1">
              <a:solidFill>
                <a:schemeClr val="tx1"/>
              </a:solidFill>
              <a:latin typeface="等线" panose="02010600030101010101" charset="-122"/>
              <a:ea typeface="等线" panose="02010600030101010101" charset="-122"/>
              <a:sym typeface="+mn-ea"/>
            </a:endParaRPr>
          </a:p>
          <a:p>
            <a:pPr lvl="1" algn="l">
              <a:lnSpc>
                <a:spcPct val="110000"/>
              </a:lnSpc>
              <a:spcBef>
                <a:spcPct val="20000"/>
              </a:spcBef>
              <a:buClr>
                <a:schemeClr val="accent2"/>
              </a:buClr>
              <a:buFont typeface="Wingdings" panose="05000000000000000000" pitchFamily="2" charset="2"/>
            </a:pPr>
            <a:r>
              <a:rPr lang="en-US" altLang="zh-CN" sz="2000" b="1">
                <a:latin typeface="等线" panose="02010600030101010101" charset="-122"/>
                <a:ea typeface="等线" panose="02010600030101010101" charset="-122"/>
                <a:sym typeface="+mn-ea"/>
              </a:rPr>
              <a:t>...</a:t>
            </a:r>
            <a:endParaRPr lang="en-US" altLang="zh-CN" sz="2000" b="1">
              <a:solidFill>
                <a:schemeClr val="tx1"/>
              </a:solidFill>
              <a:latin typeface="等线" panose="02010600030101010101" charset="-122"/>
              <a:ea typeface="等线" panose="02010600030101010101" charset="-122"/>
            </a:endParaRPr>
          </a:p>
          <a:p>
            <a:pPr lvl="1" algn="l">
              <a:lnSpc>
                <a:spcPct val="110000"/>
              </a:lnSpc>
              <a:spcBef>
                <a:spcPct val="20000"/>
              </a:spcBef>
              <a:buClr>
                <a:schemeClr val="accent2"/>
              </a:buClr>
              <a:buFont typeface="Wingdings" panose="05000000000000000000" pitchFamily="2" charset="2"/>
            </a:pPr>
            <a:r>
              <a:rPr lang="en-US" altLang="zh-CN" sz="2000" b="1">
                <a:solidFill>
                  <a:schemeClr val="accent1"/>
                </a:solidFill>
                <a:latin typeface="等线" panose="02010600030101010101" charset="-122"/>
                <a:ea typeface="等线" panose="02010600030101010101" charset="-122"/>
                <a:sym typeface="+mn-ea"/>
              </a:rPr>
              <a:t>public static void </a:t>
            </a:r>
            <a:r>
              <a:rPr lang="en-US" altLang="zh-CN" sz="2000" b="1">
                <a:latin typeface="等线" panose="02010600030101010101" charset="-122"/>
                <a:ea typeface="等线" panose="02010600030101010101" charset="-122"/>
                <a:sym typeface="+mn-ea"/>
              </a:rPr>
              <a:t>main(String[] args) {</a:t>
            </a:r>
            <a:endParaRPr lang="en-US" altLang="zh-CN" sz="2000" b="1">
              <a:solidFill>
                <a:schemeClr val="tx1"/>
              </a:solidFill>
              <a:latin typeface="等线" panose="02010600030101010101" charset="-122"/>
              <a:ea typeface="等线" panose="02010600030101010101" charset="-122"/>
              <a:sym typeface="+mn-ea"/>
            </a:endParaRPr>
          </a:p>
          <a:p>
            <a:pPr lvl="2" algn="l">
              <a:lnSpc>
                <a:spcPct val="110000"/>
              </a:lnSpc>
              <a:spcBef>
                <a:spcPct val="20000"/>
              </a:spcBef>
              <a:buClr>
                <a:schemeClr val="accent2"/>
              </a:buClr>
              <a:buFont typeface="Wingdings" panose="05000000000000000000" pitchFamily="2" charset="2"/>
            </a:pPr>
            <a:r>
              <a:rPr lang="en-US" altLang="zh-CN" sz="2000" b="1">
                <a:latin typeface="等线" panose="02010600030101010101" charset="-122"/>
                <a:ea typeface="等线" panose="02010600030101010101" charset="-122"/>
                <a:sym typeface="+mn-ea"/>
              </a:rPr>
              <a:t>Point2D  pointOne = </a:t>
            </a:r>
            <a:r>
              <a:rPr lang="en-US" altLang="zh-CN" sz="2000" b="1">
                <a:solidFill>
                  <a:schemeClr val="accent1"/>
                </a:solidFill>
                <a:latin typeface="等线" panose="02010600030101010101" charset="-122"/>
                <a:ea typeface="等线" panose="02010600030101010101" charset="-122"/>
                <a:sym typeface="+mn-ea"/>
              </a:rPr>
              <a:t>new </a:t>
            </a:r>
            <a:r>
              <a:rPr lang="en-US" altLang="zh-CN" sz="2000" b="1">
                <a:latin typeface="等线" panose="02010600030101010101" charset="-122"/>
                <a:ea typeface="等线" panose="02010600030101010101" charset="-122"/>
                <a:sym typeface="+mn-ea"/>
              </a:rPr>
              <a:t>Point2D(10, 100);</a:t>
            </a:r>
            <a:endParaRPr lang="en-US" altLang="zh-CN" sz="2000" b="1">
              <a:solidFill>
                <a:schemeClr val="tx1"/>
              </a:solidFill>
              <a:latin typeface="等线" panose="02010600030101010101" charset="-122"/>
              <a:ea typeface="等线" panose="02010600030101010101" charset="-122"/>
              <a:sym typeface="+mn-ea"/>
            </a:endParaRPr>
          </a:p>
          <a:p>
            <a:pPr lvl="2" algn="l">
              <a:lnSpc>
                <a:spcPct val="110000"/>
              </a:lnSpc>
              <a:spcBef>
                <a:spcPct val="20000"/>
              </a:spcBef>
              <a:buClr>
                <a:schemeClr val="accent2"/>
              </a:buClr>
              <a:buFont typeface="Wingdings" panose="05000000000000000000" pitchFamily="2" charset="2"/>
            </a:pPr>
            <a:r>
              <a:rPr lang="en-US" altLang="zh-CN" sz="2000" b="1">
                <a:latin typeface="等线" panose="02010600030101010101" charset="-122"/>
                <a:ea typeface="等线" panose="02010600030101010101" charset="-122"/>
                <a:sym typeface="+mn-ea"/>
              </a:rPr>
              <a:t>System.out.println(pointOne);</a:t>
            </a:r>
            <a:endParaRPr lang="en-US" altLang="zh-CN" sz="2000" b="1">
              <a:solidFill>
                <a:schemeClr val="tx1"/>
              </a:solidFill>
              <a:latin typeface="等线" panose="02010600030101010101" charset="-122"/>
              <a:ea typeface="等线" panose="02010600030101010101" charset="-122"/>
              <a:sym typeface="+mn-ea"/>
            </a:endParaRPr>
          </a:p>
          <a:p>
            <a:pPr lvl="1" algn="l">
              <a:lnSpc>
                <a:spcPct val="110000"/>
              </a:lnSpc>
              <a:spcBef>
                <a:spcPct val="20000"/>
              </a:spcBef>
              <a:buClr>
                <a:schemeClr val="accent2"/>
              </a:buClr>
              <a:buFont typeface="Wingdings" panose="05000000000000000000" pitchFamily="2" charset="2"/>
            </a:pPr>
            <a:r>
              <a:rPr lang="en-US" altLang="zh-CN" sz="2000" b="1">
                <a:latin typeface="等线" panose="02010600030101010101" charset="-122"/>
                <a:ea typeface="等线" panose="02010600030101010101" charset="-122"/>
                <a:sym typeface="+mn-ea"/>
              </a:rPr>
              <a:t>}</a:t>
            </a:r>
            <a:endParaRPr lang="en-US" altLang="zh-CN" sz="2000" b="1">
              <a:solidFill>
                <a:schemeClr val="tx1"/>
              </a:solidFill>
              <a:latin typeface="等线" panose="02010600030101010101" charset="-122"/>
              <a:ea typeface="等线" panose="02010600030101010101" charset="-122"/>
            </a:endParaRPr>
          </a:p>
          <a:p>
            <a:pPr algn="l">
              <a:lnSpc>
                <a:spcPct val="110000"/>
              </a:lnSpc>
              <a:spcBef>
                <a:spcPct val="20000"/>
              </a:spcBef>
              <a:buClr>
                <a:schemeClr val="accent2"/>
              </a:buClr>
              <a:buFont typeface="Wingdings" panose="05000000000000000000" pitchFamily="2" charset="2"/>
            </a:pPr>
            <a:r>
              <a:rPr lang="en-US" altLang="zh-CN" sz="2000" b="1">
                <a:latin typeface="等线" panose="02010600030101010101" charset="-122"/>
                <a:ea typeface="等线" panose="02010600030101010101" charset="-122"/>
                <a:sym typeface="+mn-ea"/>
              </a:rPr>
              <a:t>}  </a:t>
            </a:r>
            <a:endParaRPr lang="en-US" altLang="zh-CN" sz="2000" b="1">
              <a:solidFill>
                <a:schemeClr val="tx1"/>
              </a:solidFill>
              <a:latin typeface="等线" panose="02010600030101010101" charset="-122"/>
              <a:ea typeface="等线" panose="02010600030101010101" charset="-122"/>
            </a:endParaRPr>
          </a:p>
          <a:p>
            <a:pPr lvl="1" indent="0" eaLnBrk="1" hangingPunct="1">
              <a:lnSpc>
                <a:spcPct val="90000"/>
              </a:lnSpc>
              <a:spcBef>
                <a:spcPct val="20000"/>
              </a:spcBef>
              <a:buClr>
                <a:schemeClr val="accent2"/>
              </a:buClr>
              <a:buFont typeface="Wingdings" panose="05000000000000000000" pitchFamily="2" charset="2"/>
            </a:pPr>
            <a:endParaRPr lang="en-US" altLang="zh-CN" sz="2000" b="1" i="1" dirty="0">
              <a:solidFill>
                <a:schemeClr val="accent1"/>
              </a:solidFill>
              <a:effectLst>
                <a:outerShdw blurRad="38100" dist="25400" dir="5400000" algn="ctr" rotWithShape="0">
                  <a:srgbClr val="6E747A">
                    <a:alpha val="43000"/>
                  </a:srgbClr>
                </a:outerShdw>
              </a:effectLst>
              <a:latin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xEl>
                                              <p:pRg st="10" end="10"/>
                                            </p:txEl>
                                          </p:spTgt>
                                        </p:tgtEl>
                                        <p:attrNameLst>
                                          <p:attrName>style.visibility</p:attrName>
                                        </p:attrNameLst>
                                      </p:cBhvr>
                                      <p:to>
                                        <p:strVal val="visible"/>
                                      </p:to>
                                    </p:set>
                                    <p:animEffect transition="in" filter="dissolve">
                                      <p:cBhvr>
                                        <p:cTn id="7" dur="500"/>
                                        <p:tgtEl>
                                          <p:spTgt spid="2">
                                            <p:txEl>
                                              <p:pRg st="10" end="1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2">
                                            <p:txEl>
                                              <p:pRg st="11" end="11"/>
                                            </p:txEl>
                                          </p:spTgt>
                                        </p:tgtEl>
                                        <p:attrNameLst>
                                          <p:attrName>style.visibility</p:attrName>
                                        </p:attrNameLst>
                                      </p:cBhvr>
                                      <p:to>
                                        <p:strVal val="visible"/>
                                      </p:to>
                                    </p:set>
                                    <p:animEffect transition="in" filter="dissolve">
                                      <p:cBhvr>
                                        <p:cTn id="10" dur="500"/>
                                        <p:tgtEl>
                                          <p:spTgt spid="2">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marL="0" indent="0">
              <a:lnSpc>
                <a:spcPct val="130000"/>
              </a:lnSpc>
              <a:buNone/>
            </a:pPr>
            <a:r>
              <a:rPr lang="zh-CN" altLang="en-US" sz="2800">
                <a:solidFill>
                  <a:srgbClr val="034EA2"/>
                </a:solidFill>
              </a:rPr>
              <a:t>思考与实践</a:t>
            </a:r>
          </a:p>
          <a:p>
            <a:pPr lvl="1"/>
            <a:r>
              <a:rPr lang="zh-CN" altLang="en-US" sz="2400">
                <a:solidFill>
                  <a:schemeClr val="tx1"/>
                </a:solidFill>
              </a:rPr>
              <a:t>课下尝试完成鲜牛奶订购系统中类</a:t>
            </a:r>
            <a:r>
              <a:rPr lang="en-US" altLang="zh-CN" sz="2400">
                <a:solidFill>
                  <a:schemeClr val="tx1"/>
                </a:solidFill>
              </a:rPr>
              <a:t>Product</a:t>
            </a:r>
            <a:r>
              <a:rPr lang="zh-CN" altLang="en-US" sz="2400">
                <a:solidFill>
                  <a:schemeClr val="tx1"/>
                </a:solidFill>
              </a:rPr>
              <a:t>的</a:t>
            </a:r>
            <a:r>
              <a:rPr lang="en-US" altLang="zh-CN" sz="2400">
                <a:solidFill>
                  <a:schemeClr val="tx1"/>
                </a:solidFill>
              </a:rPr>
              <a:t>Java</a:t>
            </a:r>
            <a:r>
              <a:rPr lang="zh-CN" altLang="en-US" sz="2400">
                <a:solidFill>
                  <a:schemeClr val="tx1"/>
                </a:solidFill>
              </a:rPr>
              <a:t>编码</a:t>
            </a:r>
          </a:p>
        </p:txBody>
      </p:sp>
      <p:sp>
        <p:nvSpPr>
          <p:cNvPr id="3" name="标题 2"/>
          <p:cNvSpPr>
            <a:spLocks noGrp="1"/>
          </p:cNvSpPr>
          <p:nvPr>
            <p:ph type="title"/>
          </p:nvPr>
        </p:nvSpPr>
        <p:spPr/>
        <p:txBody>
          <a:bodyPr/>
          <a:lstStyle/>
          <a:p>
            <a:r>
              <a:rPr lang="en-US" altLang="zh-CN">
                <a:sym typeface="+mn-ea"/>
              </a:rPr>
              <a:t>2.1.2 Java Class</a:t>
            </a:r>
            <a:endParaRPr lang="zh-CN" altLang="en-US"/>
          </a:p>
        </p:txBody>
      </p:sp>
      <p:sp>
        <p:nvSpPr>
          <p:cNvPr id="4" name="日期占位符 3"/>
          <p:cNvSpPr>
            <a:spLocks noGrp="1"/>
          </p:cNvSpPr>
          <p:nvPr>
            <p:ph type="dt" sz="half" idx="10"/>
          </p:nvPr>
        </p:nvSpPr>
        <p:spPr/>
        <p:txBody>
          <a:bodyPr/>
          <a:lstStyle/>
          <a:p>
            <a:fld id="{8BEB6EB5-CC0D-C94C-91B9-9EA1B45E848E}" type="datetime1">
              <a:rPr kumimoji="1" lang="zh-CN" altLang="en-US" smtClean="0"/>
              <a:t>2024/10/16</a:t>
            </a:fld>
            <a:endParaRPr kumimoji="1" lang="zh-CN" altLang="en-US" sz="900"/>
          </a:p>
        </p:txBody>
      </p:sp>
      <p:sp>
        <p:nvSpPr>
          <p:cNvPr id="5" name="页脚占位符 4"/>
          <p:cNvSpPr>
            <a:spLocks noGrp="1"/>
          </p:cNvSpPr>
          <p:nvPr>
            <p:ph type="ftr" sz="quarter" idx="11"/>
          </p:nvPr>
        </p:nvSpPr>
        <p:spPr/>
        <p:txBody>
          <a:bodyPr/>
          <a:lstStyle/>
          <a:p>
            <a:r>
              <a:rPr kumimoji="1" lang="zh-CN" altLang="en-US" dirty="0"/>
              <a:t>西北工业大学软件学院</a:t>
            </a:r>
            <a:endParaRPr kumimoji="1" lang="zh-CN" altLang="en-US" sz="900" dirty="0"/>
          </a:p>
        </p:txBody>
      </p:sp>
      <p:sp>
        <p:nvSpPr>
          <p:cNvPr id="6" name="灯片编号占位符 5"/>
          <p:cNvSpPr>
            <a:spLocks noGrp="1"/>
          </p:cNvSpPr>
          <p:nvPr>
            <p:ph type="sldNum" sz="quarter" idx="12"/>
          </p:nvPr>
        </p:nvSpPr>
        <p:spPr/>
        <p:txBody>
          <a:bodyPr/>
          <a:lstStyle/>
          <a:p>
            <a:fld id="{5A1A6423-77BD-D842-A714-25250E903C41}" type="slidenum">
              <a:rPr kumimoji="1" lang="zh-CN" altLang="en-US" smtClean="0"/>
              <a:t>33</a:t>
            </a:fld>
            <a:endParaRPr kumimoji="1" lang="zh-CN" altLang="en-US" sz="900"/>
          </a:p>
        </p:txBody>
      </p:sp>
      <p:pic>
        <p:nvPicPr>
          <p:cNvPr id="7" name="图片 6" descr="2"/>
          <p:cNvPicPr>
            <a:picLocks noChangeAspect="1"/>
          </p:cNvPicPr>
          <p:nvPr/>
        </p:nvPicPr>
        <p:blipFill>
          <a:blip r:embed="rId2"/>
          <a:stretch>
            <a:fillRect/>
          </a:stretch>
        </p:blipFill>
        <p:spPr>
          <a:xfrm>
            <a:off x="3183255" y="2687320"/>
            <a:ext cx="2776855" cy="3319145"/>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fontScale="60000"/>
          </a:bodyPr>
          <a:lstStyle/>
          <a:p>
            <a:pPr marL="0" lvl="0" indent="0">
              <a:lnSpc>
                <a:spcPct val="130000"/>
              </a:lnSpc>
              <a:buNone/>
            </a:pPr>
            <a:r>
              <a:rPr lang="en-US" altLang="zh-CN" sz="4700">
                <a:solidFill>
                  <a:srgbClr val="034EA2"/>
                </a:solidFill>
              </a:rPr>
              <a:t>Java</a:t>
            </a:r>
            <a:r>
              <a:rPr lang="zh-CN" altLang="en-US" sz="4700">
                <a:solidFill>
                  <a:srgbClr val="034EA2"/>
                </a:solidFill>
              </a:rPr>
              <a:t>对象的初始化</a:t>
            </a:r>
            <a:r>
              <a:rPr lang="zh-CN" altLang="en-US" sz="4000"/>
              <a:t>（</a:t>
            </a:r>
            <a:r>
              <a:rPr lang="en-US" altLang="zh-CN" sz="4000">
                <a:sym typeface="+mn-ea"/>
              </a:rPr>
              <a:t>instantiation</a:t>
            </a:r>
            <a:r>
              <a:rPr lang="zh-CN" altLang="en-US" sz="4000"/>
              <a:t>）</a:t>
            </a:r>
            <a:endParaRPr lang="en-US" altLang="zh-CN" sz="4000"/>
          </a:p>
          <a:p>
            <a:pPr lvl="1"/>
            <a:r>
              <a:rPr lang="zh-CN" altLang="en-US" sz="3665"/>
              <a:t>对象的初始化是指根据类的定义，在</a:t>
            </a:r>
            <a:r>
              <a:rPr lang="zh-CN" altLang="en-US" sz="3665">
                <a:solidFill>
                  <a:srgbClr val="034EA2"/>
                </a:solidFill>
              </a:rPr>
              <a:t>内存中创建</a:t>
            </a:r>
            <a:r>
              <a:rPr lang="en-US" altLang="zh-CN" sz="3665">
                <a:solidFill>
                  <a:srgbClr val="034EA2"/>
                </a:solidFill>
              </a:rPr>
              <a:t>/</a:t>
            </a:r>
            <a:r>
              <a:rPr lang="zh-CN" altLang="en-US" sz="3665">
                <a:solidFill>
                  <a:srgbClr val="034EA2"/>
                </a:solidFill>
              </a:rPr>
              <a:t>构建一个对象</a:t>
            </a:r>
            <a:r>
              <a:rPr lang="zh-CN" altLang="en-US" sz="3665"/>
              <a:t>的过程，该对象也成为类的实例。在面向对象系统中，常常把对象和实例当作同义词</a:t>
            </a:r>
            <a:endParaRPr lang="en-US" altLang="zh-CN" sz="3665"/>
          </a:p>
          <a:p>
            <a:pPr lvl="0" algn="l">
              <a:buSzTx/>
            </a:pPr>
            <a:r>
              <a:rPr lang="en-US" altLang="zh-CN" sz="4000"/>
              <a:t>在类定义的基础上，对象的创建与使用包括三个步骤：</a:t>
            </a:r>
          </a:p>
          <a:p>
            <a:pPr marL="914400" lvl="1" indent="-457200" algn="l">
              <a:buSzTx/>
              <a:buAutoNum type="arabicPeriod"/>
            </a:pPr>
            <a:r>
              <a:rPr lang="en-US" altLang="zh-CN" sz="3665">
                <a:solidFill>
                  <a:srgbClr val="034DA0"/>
                </a:solidFill>
              </a:rPr>
              <a:t>对象变量（或引用）的声明</a:t>
            </a:r>
          </a:p>
          <a:p>
            <a:pPr marL="914400" lvl="1" indent="-457200" algn="l">
              <a:buSzTx/>
              <a:buAutoNum type="arabicPeriod"/>
            </a:pPr>
            <a:r>
              <a:rPr lang="en-US" altLang="zh-CN" sz="3665">
                <a:solidFill>
                  <a:srgbClr val="034DA0"/>
                </a:solidFill>
              </a:rPr>
              <a:t>对象的创建</a:t>
            </a:r>
          </a:p>
          <a:p>
            <a:pPr marL="914400" lvl="1" indent="-457200" algn="l">
              <a:buSzTx/>
              <a:buAutoNum type="arabicPeriod"/>
            </a:pPr>
            <a:r>
              <a:rPr lang="en-US" altLang="zh-CN" sz="3665">
                <a:solidFill>
                  <a:srgbClr val="034DA0"/>
                </a:solidFill>
              </a:rPr>
              <a:t>对象的使用</a:t>
            </a:r>
          </a:p>
          <a:p>
            <a:pPr lvl="1" algn="l">
              <a:buSzTx/>
            </a:pPr>
            <a:endParaRPr lang="en-US" altLang="zh-CN" sz="3665"/>
          </a:p>
        </p:txBody>
      </p:sp>
      <p:sp>
        <p:nvSpPr>
          <p:cNvPr id="3" name="标题 2"/>
          <p:cNvSpPr>
            <a:spLocks noGrp="1"/>
          </p:cNvSpPr>
          <p:nvPr>
            <p:ph type="title"/>
          </p:nvPr>
        </p:nvSpPr>
        <p:spPr/>
        <p:txBody>
          <a:bodyPr/>
          <a:lstStyle/>
          <a:p>
            <a:r>
              <a:rPr lang="en-US" altLang="zh-CN"/>
              <a:t>2.1.3 Java</a:t>
            </a:r>
            <a:r>
              <a:rPr lang="zh-CN" altLang="en-US"/>
              <a:t>对象的初始化与使用</a:t>
            </a:r>
            <a:r>
              <a:rPr lang="en-US" altLang="zh-CN"/>
              <a:t> </a:t>
            </a:r>
            <a:r>
              <a:rPr lang="en-US" altLang="zh-CN" sz="2400"/>
              <a:t>1/9</a:t>
            </a:r>
          </a:p>
        </p:txBody>
      </p:sp>
      <p:sp>
        <p:nvSpPr>
          <p:cNvPr id="7" name="日期占位符 6"/>
          <p:cNvSpPr>
            <a:spLocks noGrp="1"/>
          </p:cNvSpPr>
          <p:nvPr>
            <p:ph type="dt" sz="half" idx="10"/>
            <p:custDataLst>
              <p:tags r:id="rId1"/>
            </p:custDataLst>
          </p:nvPr>
        </p:nvSpPr>
        <p:spPr/>
        <p:txBody>
          <a:bodyPr/>
          <a:lstStyle/>
          <a:p>
            <a:fld id="{8BEB6EB5-CC0D-C94C-91B9-9EA1B45E848E}" type="datetime1">
              <a:rPr kumimoji="1" lang="zh-CN" altLang="en-US" smtClean="0"/>
              <a:t>2024/10/16</a:t>
            </a:fld>
            <a:endParaRPr kumimoji="1" lang="zh-CN" altLang="en-US" sz="900"/>
          </a:p>
        </p:txBody>
      </p:sp>
      <p:sp>
        <p:nvSpPr>
          <p:cNvPr id="8" name="页脚占位符 7"/>
          <p:cNvSpPr>
            <a:spLocks noGrp="1"/>
          </p:cNvSpPr>
          <p:nvPr>
            <p:ph type="ftr" sz="quarter" idx="11"/>
            <p:custDataLst>
              <p:tags r:id="rId2"/>
            </p:custDataLst>
          </p:nvPr>
        </p:nvSpPr>
        <p:spPr/>
        <p:txBody>
          <a:bodyPr/>
          <a:lstStyle/>
          <a:p>
            <a:r>
              <a:rPr kumimoji="1" lang="zh-CN" altLang="en-US" dirty="0"/>
              <a:t>西北工业大学软件学院</a:t>
            </a:r>
            <a:endParaRPr kumimoji="1" lang="zh-CN" altLang="en-US" sz="900" dirty="0"/>
          </a:p>
        </p:txBody>
      </p:sp>
      <p:sp>
        <p:nvSpPr>
          <p:cNvPr id="9" name="灯片编号占位符 8"/>
          <p:cNvSpPr>
            <a:spLocks noGrp="1"/>
          </p:cNvSpPr>
          <p:nvPr>
            <p:ph type="sldNum" sz="quarter" idx="12"/>
            <p:custDataLst>
              <p:tags r:id="rId3"/>
            </p:custDataLst>
          </p:nvPr>
        </p:nvSpPr>
        <p:spPr/>
        <p:txBody>
          <a:bodyPr/>
          <a:lstStyle/>
          <a:p>
            <a:fld id="{5A1A6423-77BD-D842-A714-25250E903C41}" type="slidenum">
              <a:rPr kumimoji="1" lang="zh-CN" altLang="en-US" smtClean="0"/>
              <a:t>34</a:t>
            </a:fld>
            <a:endParaRPr kumimoji="1" lang="zh-CN" altLang="en-US" sz="90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fontScale="80000"/>
          </a:bodyPr>
          <a:lstStyle/>
          <a:p>
            <a:pPr marL="0" indent="0">
              <a:lnSpc>
                <a:spcPct val="130000"/>
              </a:lnSpc>
              <a:buNone/>
            </a:pPr>
            <a:r>
              <a:rPr lang="zh-CN" altLang="en-US" sz="3500">
                <a:solidFill>
                  <a:srgbClr val="034EA2"/>
                </a:solidFill>
                <a:effectLst/>
              </a:rPr>
              <a:t>对象变量的声明</a:t>
            </a:r>
            <a:endParaRPr lang="zh-CN" altLang="en-US" sz="3500">
              <a:solidFill>
                <a:srgbClr val="034EA2"/>
              </a:solidFill>
            </a:endParaRPr>
          </a:p>
          <a:p>
            <a:pPr lvl="1"/>
            <a:r>
              <a:rPr lang="zh-CN" altLang="en-US"/>
              <a:t>在</a:t>
            </a:r>
            <a:r>
              <a:rPr lang="en-US" altLang="zh-CN"/>
              <a:t>Java</a:t>
            </a:r>
            <a:r>
              <a:rPr lang="zh-CN" altLang="en-US"/>
              <a:t>中，可以声明一个变量来表示通过类定义的数据类型，比如：</a:t>
            </a:r>
          </a:p>
          <a:p>
            <a:pPr marL="457200" lvl="1" indent="0">
              <a:buNone/>
            </a:pPr>
            <a:r>
              <a:rPr lang="en-US" altLang="zh-CN"/>
              <a:t>            </a:t>
            </a:r>
            <a:r>
              <a:rPr lang="en-US" altLang="zh-CN" sz="3500">
                <a:solidFill>
                  <a:srgbClr val="034EA2"/>
                </a:solidFill>
                <a:effectLst/>
              </a:rPr>
              <a:t>Point2D pointOne;</a:t>
            </a:r>
            <a:endParaRPr lang="en-US" altLang="zh-CN">
              <a:solidFill>
                <a:srgbClr val="034EA2"/>
              </a:solidFill>
              <a:effectLst/>
            </a:endParaRPr>
          </a:p>
          <a:p>
            <a:pPr lvl="1"/>
            <a:r>
              <a:rPr lang="zh-CN" altLang="en-US"/>
              <a:t>但此时尚未在内存中创建一个对象。</a:t>
            </a:r>
          </a:p>
          <a:p>
            <a:pPr lvl="1"/>
            <a:r>
              <a:rPr lang="zh-CN" altLang="en-US"/>
              <a:t>对于对象变量</a:t>
            </a:r>
            <a:r>
              <a:rPr lang="en-US" altLang="zh-CN"/>
              <a:t>pointOne</a:t>
            </a:r>
            <a:r>
              <a:rPr lang="zh-CN" altLang="en-US"/>
              <a:t>的声明，操作系统会在栈(</a:t>
            </a:r>
            <a:r>
              <a:rPr lang="en-US" altLang="zh-CN"/>
              <a:t>Stack)</a:t>
            </a:r>
            <a:r>
              <a:rPr lang="zh-CN" altLang="en-US"/>
              <a:t>内为</a:t>
            </a:r>
            <a:r>
              <a:rPr lang="en-US" altLang="zh-CN"/>
              <a:t>pointOne</a:t>
            </a:r>
            <a:r>
              <a:rPr lang="zh-CN" altLang="en-US"/>
              <a:t>分配一个</a:t>
            </a:r>
            <a:r>
              <a:rPr lang="zh-CN" altLang="en-US">
                <a:solidFill>
                  <a:srgbClr val="034DA0"/>
                </a:solidFill>
              </a:rPr>
              <a:t>存储地址数据的内存空间</a:t>
            </a:r>
            <a:r>
              <a:rPr lang="zh-CN" altLang="en-US"/>
              <a:t>（</a:t>
            </a:r>
            <a:r>
              <a:rPr lang="en-US" altLang="zh-CN"/>
              <a:t>32</a:t>
            </a:r>
            <a:r>
              <a:rPr lang="zh-CN" altLang="en-US"/>
              <a:t>位</a:t>
            </a:r>
            <a:r>
              <a:rPr lang="en-US" altLang="zh-CN"/>
              <a:t>/64</a:t>
            </a:r>
            <a:r>
              <a:rPr lang="zh-CN" altLang="en-US"/>
              <a:t>位）。</a:t>
            </a:r>
          </a:p>
          <a:p>
            <a:pPr lvl="1"/>
            <a:r>
              <a:rPr lang="zh-CN" altLang="en-US"/>
              <a:t>该内存空间将存储某个</a:t>
            </a:r>
            <a:r>
              <a:rPr lang="en-US" altLang="zh-CN"/>
              <a:t>Point2D</a:t>
            </a:r>
            <a:r>
              <a:rPr lang="zh-CN" altLang="en-US"/>
              <a:t>对象内存空间的</a:t>
            </a:r>
            <a:r>
              <a:rPr lang="zh-CN" altLang="en-US">
                <a:solidFill>
                  <a:srgbClr val="034DA0"/>
                </a:solidFill>
              </a:rPr>
              <a:t>首地址</a:t>
            </a:r>
            <a:r>
              <a:rPr lang="zh-CN" altLang="en-US"/>
              <a:t>。</a:t>
            </a:r>
            <a:endParaRPr lang="en-US" altLang="zh-CN"/>
          </a:p>
          <a:p>
            <a:endParaRPr lang="en-US" altLang="zh-CN"/>
          </a:p>
        </p:txBody>
      </p:sp>
      <p:sp>
        <p:nvSpPr>
          <p:cNvPr id="3" name="标题 2"/>
          <p:cNvSpPr>
            <a:spLocks noGrp="1"/>
          </p:cNvSpPr>
          <p:nvPr>
            <p:ph type="title"/>
          </p:nvPr>
        </p:nvSpPr>
        <p:spPr/>
        <p:txBody>
          <a:bodyPr/>
          <a:lstStyle/>
          <a:p>
            <a:r>
              <a:rPr lang="en-US" altLang="zh-CN">
                <a:sym typeface="+mn-ea"/>
              </a:rPr>
              <a:t>2.1.3 Java</a:t>
            </a:r>
            <a:r>
              <a:rPr lang="zh-CN" altLang="en-US">
                <a:sym typeface="+mn-ea"/>
              </a:rPr>
              <a:t>对象的初始化与使用</a:t>
            </a:r>
            <a:r>
              <a:rPr lang="en-US" altLang="zh-CN">
                <a:sym typeface="+mn-ea"/>
              </a:rPr>
              <a:t> </a:t>
            </a:r>
            <a:r>
              <a:rPr lang="en-US" altLang="zh-CN" sz="2400">
                <a:sym typeface="+mn-ea"/>
              </a:rPr>
              <a:t>2/9</a:t>
            </a:r>
          </a:p>
        </p:txBody>
      </p:sp>
      <p:sp>
        <p:nvSpPr>
          <p:cNvPr id="7" name="日期占位符 6"/>
          <p:cNvSpPr>
            <a:spLocks noGrp="1"/>
          </p:cNvSpPr>
          <p:nvPr>
            <p:ph type="dt" sz="half" idx="10"/>
            <p:custDataLst>
              <p:tags r:id="rId1"/>
            </p:custDataLst>
          </p:nvPr>
        </p:nvSpPr>
        <p:spPr/>
        <p:txBody>
          <a:bodyPr/>
          <a:lstStyle/>
          <a:p>
            <a:fld id="{8BEB6EB5-CC0D-C94C-91B9-9EA1B45E848E}" type="datetime1">
              <a:rPr kumimoji="1" lang="zh-CN" altLang="en-US" smtClean="0"/>
              <a:t>2024/10/16</a:t>
            </a:fld>
            <a:endParaRPr kumimoji="1" lang="zh-CN" altLang="en-US" sz="900"/>
          </a:p>
        </p:txBody>
      </p:sp>
      <p:sp>
        <p:nvSpPr>
          <p:cNvPr id="8" name="页脚占位符 7"/>
          <p:cNvSpPr>
            <a:spLocks noGrp="1"/>
          </p:cNvSpPr>
          <p:nvPr>
            <p:ph type="ftr" sz="quarter" idx="11"/>
            <p:custDataLst>
              <p:tags r:id="rId2"/>
            </p:custDataLst>
          </p:nvPr>
        </p:nvSpPr>
        <p:spPr/>
        <p:txBody>
          <a:bodyPr/>
          <a:lstStyle/>
          <a:p>
            <a:r>
              <a:rPr kumimoji="1" lang="zh-CN" altLang="en-US" dirty="0"/>
              <a:t>西北工业大学软件学院</a:t>
            </a:r>
            <a:endParaRPr kumimoji="1" lang="zh-CN" altLang="en-US" sz="900" dirty="0"/>
          </a:p>
        </p:txBody>
      </p:sp>
      <p:sp>
        <p:nvSpPr>
          <p:cNvPr id="9" name="灯片编号占位符 8"/>
          <p:cNvSpPr>
            <a:spLocks noGrp="1"/>
          </p:cNvSpPr>
          <p:nvPr>
            <p:ph type="sldNum" sz="quarter" idx="12"/>
            <p:custDataLst>
              <p:tags r:id="rId3"/>
            </p:custDataLst>
          </p:nvPr>
        </p:nvSpPr>
        <p:spPr/>
        <p:txBody>
          <a:bodyPr/>
          <a:lstStyle/>
          <a:p>
            <a:fld id="{5A1A6423-77BD-D842-A714-25250E903C41}" type="slidenum">
              <a:rPr kumimoji="1" lang="zh-CN" altLang="en-US" smtClean="0"/>
              <a:t>35</a:t>
            </a:fld>
            <a:endParaRPr kumimoji="1" lang="zh-CN" altLang="en-US" sz="90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fontScale="90000"/>
          </a:bodyPr>
          <a:lstStyle/>
          <a:p>
            <a:pPr marL="0" indent="0" algn="l">
              <a:lnSpc>
                <a:spcPct val="130000"/>
              </a:lnSpc>
              <a:buSzTx/>
              <a:buNone/>
            </a:pPr>
            <a:r>
              <a:rPr lang="zh-CN" altLang="en-US" sz="3100">
                <a:solidFill>
                  <a:srgbClr val="034EA2"/>
                </a:solidFill>
                <a:effectLst/>
              </a:rPr>
              <a:t>对象的创建</a:t>
            </a:r>
          </a:p>
          <a:p>
            <a:pPr lvl="1"/>
            <a:r>
              <a:rPr lang="zh-CN" altLang="en-US" sz="2665"/>
              <a:t>通过</a:t>
            </a:r>
            <a:r>
              <a:rPr lang="en-US" altLang="zh-CN" sz="2665">
                <a:solidFill>
                  <a:srgbClr val="034EA2"/>
                </a:solidFill>
              </a:rPr>
              <a:t>new</a:t>
            </a:r>
            <a:r>
              <a:rPr lang="zh-CN" altLang="en-US" sz="2665"/>
              <a:t>操作在内存中创建一个新的对象：</a:t>
            </a:r>
            <a:endParaRPr lang="en-US" altLang="zh-CN" sz="2665"/>
          </a:p>
          <a:p>
            <a:pPr marL="0" lvl="2" indent="0">
              <a:buNone/>
            </a:pPr>
            <a:r>
              <a:rPr lang="en-US" altLang="zh-CN" sz="2665"/>
              <a:t>            </a:t>
            </a:r>
            <a:r>
              <a:rPr lang="en-US" altLang="zh-CN" sz="2665" dirty="0">
                <a:solidFill>
                  <a:srgbClr val="034EA2"/>
                </a:solidFill>
                <a:effectLst/>
                <a:latin typeface="等线" panose="02010600030101010101" charset="-122"/>
                <a:ea typeface="等线" panose="02010600030101010101" charset="-122"/>
                <a:sym typeface="+mn-ea"/>
              </a:rPr>
              <a:t>Point2D  pointOne =</a:t>
            </a:r>
            <a:r>
              <a:rPr lang="en-US" altLang="zh-CN" sz="2665" dirty="0">
                <a:solidFill>
                  <a:schemeClr val="accent1"/>
                </a:solidFill>
                <a:effectLst/>
                <a:latin typeface="等线" panose="02010600030101010101" charset="-122"/>
                <a:ea typeface="等线" panose="02010600030101010101" charset="-122"/>
                <a:sym typeface="+mn-ea"/>
              </a:rPr>
              <a:t> </a:t>
            </a:r>
            <a:r>
              <a:rPr lang="en-US" altLang="zh-CN" sz="2665" dirty="0">
                <a:solidFill>
                  <a:schemeClr val="accent2"/>
                </a:solidFill>
                <a:effectLst/>
                <a:latin typeface="等线" panose="02010600030101010101" charset="-122"/>
                <a:ea typeface="等线" panose="02010600030101010101" charset="-122"/>
                <a:sym typeface="+mn-ea"/>
              </a:rPr>
              <a:t>new </a:t>
            </a:r>
            <a:r>
              <a:rPr lang="en-US" altLang="zh-CN" sz="2665" dirty="0">
                <a:solidFill>
                  <a:srgbClr val="034EA2"/>
                </a:solidFill>
                <a:effectLst/>
                <a:latin typeface="等线" panose="02010600030101010101" charset="-122"/>
                <a:ea typeface="等线" panose="02010600030101010101" charset="-122"/>
                <a:sym typeface="+mn-ea"/>
              </a:rPr>
              <a:t>Point2D(10, 100);</a:t>
            </a:r>
            <a:endParaRPr lang="zh-CN" altLang="en-US" sz="2665"/>
          </a:p>
          <a:p>
            <a:pPr lvl="1"/>
            <a:r>
              <a:rPr lang="zh-CN" altLang="en-US" sz="2665"/>
              <a:t>使用</a:t>
            </a:r>
            <a:r>
              <a:rPr lang="en-US" altLang="zh-CN" sz="2665">
                <a:solidFill>
                  <a:srgbClr val="034EA2"/>
                </a:solidFill>
              </a:rPr>
              <a:t>new</a:t>
            </a:r>
            <a:r>
              <a:rPr lang="zh-CN" altLang="en-US" sz="2665"/>
              <a:t>调用类的构造函数创建对象</a:t>
            </a:r>
            <a:r>
              <a:rPr lang="en-US" altLang="zh-CN" sz="2665"/>
              <a:t>，</a:t>
            </a:r>
            <a:r>
              <a:rPr lang="zh-CN" altLang="en-US" sz="2665"/>
              <a:t>操作系统会在堆(</a:t>
            </a:r>
            <a:r>
              <a:rPr lang="en-US" altLang="zh-CN" sz="2665"/>
              <a:t>Heap)</a:t>
            </a:r>
            <a:r>
              <a:rPr lang="zh-CN" altLang="en-US" sz="2665"/>
              <a:t>中分配对象所需的存储空间。</a:t>
            </a:r>
          </a:p>
          <a:p>
            <a:pPr lvl="1"/>
            <a:r>
              <a:rPr lang="zh-CN" altLang="en-US" sz="2660"/>
              <a:t>例如：</a:t>
            </a:r>
            <a:r>
              <a:rPr lang="en-US" altLang="zh-CN" sz="2660"/>
              <a:t>pointOne</a:t>
            </a:r>
            <a:r>
              <a:rPr lang="zh-CN" altLang="en-US" sz="2660"/>
              <a:t>存储</a:t>
            </a:r>
            <a:r>
              <a:rPr lang="en-US" altLang="zh-CN" sz="2660"/>
              <a:t> </a:t>
            </a:r>
            <a:r>
              <a:rPr lang="en-US" altLang="zh-CN" sz="2660">
                <a:solidFill>
                  <a:schemeClr val="accent2"/>
                </a:solidFill>
                <a:effectLst/>
              </a:rPr>
              <a:t>new </a:t>
            </a:r>
            <a:r>
              <a:rPr lang="en-US" altLang="zh-CN" sz="2660">
                <a:solidFill>
                  <a:srgbClr val="034EA2"/>
                </a:solidFill>
                <a:effectLst/>
              </a:rPr>
              <a:t>Point2D(</a:t>
            </a:r>
            <a:r>
              <a:rPr lang="en-US" altLang="zh-CN" sz="2660" dirty="0">
                <a:solidFill>
                  <a:srgbClr val="034EA2"/>
                </a:solidFill>
                <a:effectLst/>
                <a:latin typeface="等线" panose="02010600030101010101" charset="-122"/>
                <a:ea typeface="等线" panose="02010600030101010101" charset="-122"/>
                <a:sym typeface="+mn-ea"/>
              </a:rPr>
              <a:t>10, 100)</a:t>
            </a:r>
            <a:r>
              <a:rPr lang="en-US" altLang="zh-CN" sz="2660" i="1" dirty="0">
                <a:solidFill>
                  <a:schemeClr val="accent1"/>
                </a:solidFill>
                <a:effectLst/>
                <a:latin typeface="等线" panose="02010600030101010101" charset="-122"/>
                <a:ea typeface="等线" panose="02010600030101010101" charset="-122"/>
                <a:sym typeface="+mn-ea"/>
              </a:rPr>
              <a:t> </a:t>
            </a:r>
            <a:r>
              <a:rPr lang="zh-CN" altLang="en-US" sz="2660" dirty="0">
                <a:solidFill>
                  <a:schemeClr val="tx1"/>
                </a:solidFill>
                <a:effectLst>
                  <a:outerShdw blurRad="38100" dist="25400" dir="5400000" algn="ctr" rotWithShape="0">
                    <a:srgbClr val="6E747A">
                      <a:alpha val="43000"/>
                    </a:srgbClr>
                  </a:outerShdw>
                </a:effectLst>
                <a:latin typeface="等线" panose="02010600030101010101" charset="-122"/>
                <a:ea typeface="等线" panose="02010600030101010101" charset="-122"/>
                <a:sym typeface="+mn-ea"/>
              </a:rPr>
              <a:t>操作</a:t>
            </a:r>
            <a:r>
              <a:rPr lang="zh-CN" altLang="en-US" sz="2660"/>
              <a:t>分配的内存空间首地址。所以</a:t>
            </a:r>
            <a:r>
              <a:rPr lang="en-US" altLang="zh-CN" sz="2660"/>
              <a:t>pointOne</a:t>
            </a:r>
            <a:r>
              <a:rPr lang="zh-CN" altLang="en-US" sz="2660"/>
              <a:t>就是一个</a:t>
            </a:r>
            <a:r>
              <a:rPr lang="zh-CN" altLang="en-US" sz="2660">
                <a:solidFill>
                  <a:srgbClr val="034EA2"/>
                </a:solidFill>
              </a:rPr>
              <a:t>引用</a:t>
            </a:r>
            <a:r>
              <a:rPr lang="zh-CN" altLang="en-US" sz="2660"/>
              <a:t>（</a:t>
            </a:r>
            <a:r>
              <a:rPr lang="en-US" altLang="zh-CN" sz="2660">
                <a:solidFill>
                  <a:srgbClr val="034EA2"/>
                </a:solidFill>
                <a:effectLst/>
              </a:rPr>
              <a:t>references</a:t>
            </a:r>
            <a:r>
              <a:rPr lang="zh-CN" altLang="en-US" sz="2660"/>
              <a:t>），其值指向对象所在</a:t>
            </a:r>
            <a:r>
              <a:rPr lang="zh-CN" altLang="en-US" sz="2660">
                <a:solidFill>
                  <a:srgbClr val="034DA0"/>
                </a:solidFill>
              </a:rPr>
              <a:t>内存中的位置</a:t>
            </a:r>
            <a:r>
              <a:rPr lang="zh-CN" altLang="en-US" sz="2660"/>
              <a:t>。</a:t>
            </a:r>
          </a:p>
        </p:txBody>
      </p:sp>
      <p:sp>
        <p:nvSpPr>
          <p:cNvPr id="3" name="标题 2"/>
          <p:cNvSpPr>
            <a:spLocks noGrp="1"/>
          </p:cNvSpPr>
          <p:nvPr>
            <p:ph type="title"/>
          </p:nvPr>
        </p:nvSpPr>
        <p:spPr/>
        <p:txBody>
          <a:bodyPr/>
          <a:lstStyle/>
          <a:p>
            <a:r>
              <a:rPr lang="en-US" altLang="zh-CN">
                <a:sym typeface="+mn-ea"/>
              </a:rPr>
              <a:t>2.1.3 Java</a:t>
            </a:r>
            <a:r>
              <a:rPr lang="zh-CN" altLang="en-US">
                <a:sym typeface="+mn-ea"/>
              </a:rPr>
              <a:t>对象的初始化与使用</a:t>
            </a:r>
            <a:r>
              <a:rPr lang="en-US" altLang="zh-CN">
                <a:sym typeface="+mn-ea"/>
              </a:rPr>
              <a:t> </a:t>
            </a:r>
            <a:r>
              <a:rPr lang="en-US" altLang="zh-CN" sz="2400">
                <a:sym typeface="+mn-ea"/>
              </a:rPr>
              <a:t>3/9</a:t>
            </a:r>
          </a:p>
        </p:txBody>
      </p:sp>
      <p:sp>
        <p:nvSpPr>
          <p:cNvPr id="7" name="日期占位符 6"/>
          <p:cNvSpPr>
            <a:spLocks noGrp="1"/>
          </p:cNvSpPr>
          <p:nvPr>
            <p:ph type="dt" sz="half" idx="10"/>
            <p:custDataLst>
              <p:tags r:id="rId1"/>
            </p:custDataLst>
          </p:nvPr>
        </p:nvSpPr>
        <p:spPr/>
        <p:txBody>
          <a:bodyPr/>
          <a:lstStyle/>
          <a:p>
            <a:fld id="{8BEB6EB5-CC0D-C94C-91B9-9EA1B45E848E}" type="datetime1">
              <a:rPr kumimoji="1" lang="zh-CN" altLang="en-US" smtClean="0"/>
              <a:t>2024/10/16</a:t>
            </a:fld>
            <a:endParaRPr kumimoji="1" lang="zh-CN" altLang="en-US" sz="900"/>
          </a:p>
        </p:txBody>
      </p:sp>
      <p:sp>
        <p:nvSpPr>
          <p:cNvPr id="8" name="页脚占位符 7"/>
          <p:cNvSpPr>
            <a:spLocks noGrp="1"/>
          </p:cNvSpPr>
          <p:nvPr>
            <p:ph type="ftr" sz="quarter" idx="11"/>
            <p:custDataLst>
              <p:tags r:id="rId2"/>
            </p:custDataLst>
          </p:nvPr>
        </p:nvSpPr>
        <p:spPr/>
        <p:txBody>
          <a:bodyPr/>
          <a:lstStyle/>
          <a:p>
            <a:r>
              <a:rPr kumimoji="1" lang="zh-CN" altLang="en-US" dirty="0"/>
              <a:t>西北工业大学软件学院</a:t>
            </a:r>
            <a:endParaRPr kumimoji="1" lang="zh-CN" altLang="en-US" sz="900" dirty="0"/>
          </a:p>
        </p:txBody>
      </p:sp>
      <p:sp>
        <p:nvSpPr>
          <p:cNvPr id="9" name="灯片编号占位符 8"/>
          <p:cNvSpPr>
            <a:spLocks noGrp="1"/>
          </p:cNvSpPr>
          <p:nvPr>
            <p:ph type="sldNum" sz="quarter" idx="12"/>
            <p:custDataLst>
              <p:tags r:id="rId3"/>
            </p:custDataLst>
          </p:nvPr>
        </p:nvSpPr>
        <p:spPr/>
        <p:txBody>
          <a:bodyPr/>
          <a:lstStyle/>
          <a:p>
            <a:fld id="{5A1A6423-77BD-D842-A714-25250E903C41}" type="slidenum">
              <a:rPr kumimoji="1" lang="zh-CN" altLang="en-US" smtClean="0"/>
              <a:t>36</a:t>
            </a:fld>
            <a:endParaRPr kumimoji="1" lang="zh-CN" altLang="en-US" sz="9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xEl>
                                              <p:pRg st="3" end="3"/>
                                            </p:txEl>
                                          </p:spTgt>
                                        </p:tgtEl>
                                        <p:attrNameLst>
                                          <p:attrName>style.visibility</p:attrName>
                                        </p:attrNameLst>
                                      </p:cBhvr>
                                      <p:to>
                                        <p:strVal val="visible"/>
                                      </p:to>
                                    </p:set>
                                    <p:animEffect transition="in" filter="dissolve">
                                      <p:cBhvr>
                                        <p:cTn id="7" dur="500"/>
                                        <p:tgtEl>
                                          <p:spTgt spid="2">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
                                            <p:txEl>
                                              <p:pRg st="4" end="4"/>
                                            </p:txEl>
                                          </p:spTgt>
                                        </p:tgtEl>
                                        <p:attrNameLst>
                                          <p:attrName>style.visibility</p:attrName>
                                        </p:attrNameLst>
                                      </p:cBhvr>
                                      <p:to>
                                        <p:strVal val="visible"/>
                                      </p:to>
                                    </p:set>
                                    <p:animEffect transition="in" filter="dissolve">
                                      <p:cBhvr>
                                        <p:cTn id="12" dur="500"/>
                                        <p:tgtEl>
                                          <p:spTgt spid="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marL="0" indent="0">
              <a:lnSpc>
                <a:spcPct val="130000"/>
              </a:lnSpc>
              <a:buNone/>
            </a:pPr>
            <a:r>
              <a:rPr lang="zh-CN" altLang="en-US" sz="2800">
                <a:solidFill>
                  <a:srgbClr val="034EA2"/>
                </a:solidFill>
                <a:effectLst/>
                <a:sym typeface="+mn-ea"/>
              </a:rPr>
              <a:t>对象的创建</a:t>
            </a:r>
          </a:p>
        </p:txBody>
      </p:sp>
      <p:sp>
        <p:nvSpPr>
          <p:cNvPr id="3" name="标题 2"/>
          <p:cNvSpPr>
            <a:spLocks noGrp="1"/>
          </p:cNvSpPr>
          <p:nvPr>
            <p:ph type="title"/>
          </p:nvPr>
        </p:nvSpPr>
        <p:spPr/>
        <p:txBody>
          <a:bodyPr/>
          <a:lstStyle/>
          <a:p>
            <a:r>
              <a:rPr lang="en-US" altLang="zh-CN">
                <a:sym typeface="+mn-ea"/>
              </a:rPr>
              <a:t>2.1.3 Java</a:t>
            </a:r>
            <a:r>
              <a:rPr lang="zh-CN" altLang="en-US">
                <a:sym typeface="+mn-ea"/>
              </a:rPr>
              <a:t>对象的初始化与使用</a:t>
            </a:r>
            <a:r>
              <a:rPr lang="en-US" altLang="zh-CN">
                <a:sym typeface="+mn-ea"/>
              </a:rPr>
              <a:t> </a:t>
            </a:r>
            <a:r>
              <a:rPr lang="en-US" altLang="zh-CN" sz="2400">
                <a:sym typeface="+mn-ea"/>
              </a:rPr>
              <a:t>4/9</a:t>
            </a:r>
          </a:p>
        </p:txBody>
      </p:sp>
      <p:sp>
        <p:nvSpPr>
          <p:cNvPr id="4" name="日期占位符 3"/>
          <p:cNvSpPr>
            <a:spLocks noGrp="1"/>
          </p:cNvSpPr>
          <p:nvPr>
            <p:ph type="dt" sz="half" idx="10"/>
          </p:nvPr>
        </p:nvSpPr>
        <p:spPr/>
        <p:txBody>
          <a:bodyPr/>
          <a:lstStyle/>
          <a:p>
            <a:fld id="{8BEB6EB5-CC0D-C94C-91B9-9EA1B45E848E}" type="datetime1">
              <a:rPr kumimoji="1" lang="zh-CN" altLang="en-US" smtClean="0"/>
              <a:t>2024/10/16</a:t>
            </a:fld>
            <a:endParaRPr kumimoji="1" lang="zh-CN" altLang="en-US" sz="900"/>
          </a:p>
        </p:txBody>
      </p:sp>
      <p:sp>
        <p:nvSpPr>
          <p:cNvPr id="5" name="页脚占位符 4"/>
          <p:cNvSpPr>
            <a:spLocks noGrp="1"/>
          </p:cNvSpPr>
          <p:nvPr>
            <p:ph type="ftr" sz="quarter" idx="11"/>
          </p:nvPr>
        </p:nvSpPr>
        <p:spPr/>
        <p:txBody>
          <a:bodyPr/>
          <a:lstStyle/>
          <a:p>
            <a:r>
              <a:rPr kumimoji="1" lang="zh-CN" altLang="en-US" dirty="0"/>
              <a:t>西北工业大学软件学院</a:t>
            </a:r>
            <a:endParaRPr kumimoji="1" lang="zh-CN" altLang="en-US" sz="900" dirty="0"/>
          </a:p>
        </p:txBody>
      </p:sp>
      <p:sp>
        <p:nvSpPr>
          <p:cNvPr id="6" name="灯片编号占位符 5"/>
          <p:cNvSpPr>
            <a:spLocks noGrp="1"/>
          </p:cNvSpPr>
          <p:nvPr>
            <p:ph type="sldNum" sz="quarter" idx="12"/>
          </p:nvPr>
        </p:nvSpPr>
        <p:spPr/>
        <p:txBody>
          <a:bodyPr/>
          <a:lstStyle/>
          <a:p>
            <a:fld id="{5A1A6423-77BD-D842-A714-25250E903C41}" type="slidenum">
              <a:rPr kumimoji="1" lang="zh-CN" altLang="en-US" smtClean="0"/>
              <a:t>37</a:t>
            </a:fld>
            <a:endParaRPr kumimoji="1" lang="zh-CN" altLang="en-US" sz="900"/>
          </a:p>
        </p:txBody>
      </p:sp>
      <p:pic>
        <p:nvPicPr>
          <p:cNvPr id="8" name="图片 7"/>
          <p:cNvPicPr>
            <a:picLocks noChangeAspect="1"/>
          </p:cNvPicPr>
          <p:nvPr>
            <p:custDataLst>
              <p:tags r:id="rId1"/>
            </p:custDataLst>
          </p:nvPr>
        </p:nvPicPr>
        <p:blipFill>
          <a:blip r:embed="rId3"/>
          <a:srcRect l="2704" t="9276"/>
          <a:stretch>
            <a:fillRect/>
          </a:stretch>
        </p:blipFill>
        <p:spPr>
          <a:xfrm>
            <a:off x="508635" y="2129155"/>
            <a:ext cx="8215630" cy="4074795"/>
          </a:xfrm>
          <a:prstGeom prst="rect">
            <a:avLst/>
          </a:prstGeom>
        </p:spPr>
      </p:pic>
      <p:sp>
        <p:nvSpPr>
          <p:cNvPr id="7" name="圆角矩形 6">
            <a:extLst>
              <a:ext uri="{FF2B5EF4-FFF2-40B4-BE49-F238E27FC236}">
                <a16:creationId xmlns:a16="http://schemas.microsoft.com/office/drawing/2014/main" id="{2EAC66A5-976C-A7B0-1EFE-F301320C9CC1}"/>
              </a:ext>
            </a:extLst>
          </p:cNvPr>
          <p:cNvSpPr/>
          <p:nvPr/>
        </p:nvSpPr>
        <p:spPr>
          <a:xfrm>
            <a:off x="1076325" y="4867275"/>
            <a:ext cx="2809875" cy="704850"/>
          </a:xfrm>
          <a:prstGeom prst="roundRect">
            <a:avLst/>
          </a:prstGeom>
          <a:noFill/>
          <a:ln w="25400">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圆角矩形 8">
            <a:extLst>
              <a:ext uri="{FF2B5EF4-FFF2-40B4-BE49-F238E27FC236}">
                <a16:creationId xmlns:a16="http://schemas.microsoft.com/office/drawing/2014/main" id="{DD02669D-017D-F0B0-12A1-C23D87CEEB92}"/>
              </a:ext>
            </a:extLst>
          </p:cNvPr>
          <p:cNvSpPr/>
          <p:nvPr/>
        </p:nvSpPr>
        <p:spPr>
          <a:xfrm>
            <a:off x="4924425" y="2600324"/>
            <a:ext cx="2809875" cy="1628775"/>
          </a:xfrm>
          <a:prstGeom prst="roundRect">
            <a:avLst/>
          </a:prstGeom>
          <a:noFill/>
          <a:ln w="25400">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dissolv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fontScale="70000"/>
          </a:bodyPr>
          <a:lstStyle/>
          <a:p>
            <a:pPr marL="0" indent="0">
              <a:lnSpc>
                <a:spcPct val="130000"/>
              </a:lnSpc>
              <a:buNone/>
            </a:pPr>
            <a:r>
              <a:rPr lang="zh-CN" altLang="en-US" sz="4000">
                <a:solidFill>
                  <a:srgbClr val="034EA2"/>
                </a:solidFill>
                <a:effectLst/>
                <a:sym typeface="+mn-ea"/>
              </a:rPr>
              <a:t>对象的创建</a:t>
            </a:r>
          </a:p>
          <a:p>
            <a:pPr>
              <a:lnSpc>
                <a:spcPct val="130000"/>
              </a:lnSpc>
            </a:pPr>
            <a:r>
              <a:rPr lang="zh-CN" altLang="en-US" dirty="0">
                <a:sym typeface="+mn-ea"/>
              </a:rPr>
              <a:t>使用</a:t>
            </a:r>
            <a:r>
              <a:rPr lang="en-US" altLang="zh-CN" sz="3200" dirty="0">
                <a:solidFill>
                  <a:srgbClr val="034EA2"/>
                </a:solidFill>
                <a:effectLst/>
                <a:sym typeface="+mn-ea"/>
              </a:rPr>
              <a:t>new</a:t>
            </a:r>
            <a:r>
              <a:rPr lang="zh-CN" altLang="en-US" sz="3200" dirty="0">
                <a:solidFill>
                  <a:schemeClr val="tx1"/>
                </a:solidFill>
                <a:effectLst/>
                <a:sym typeface="+mn-ea"/>
              </a:rPr>
              <a:t>操作</a:t>
            </a:r>
            <a:r>
              <a:rPr lang="zh-CN" altLang="en-US" sz="3200" dirty="0">
                <a:sym typeface="+mn-ea"/>
              </a:rPr>
              <a:t>，会创建相应类的一个</a:t>
            </a:r>
            <a:r>
              <a:rPr lang="zh-CN" altLang="en-US" sz="3200" dirty="0">
                <a:solidFill>
                  <a:srgbClr val="034DA0"/>
                </a:solidFill>
                <a:sym typeface="+mn-ea"/>
              </a:rPr>
              <a:t>新的对象</a:t>
            </a:r>
            <a:r>
              <a:rPr lang="zh-CN" altLang="en-US" sz="3200" dirty="0">
                <a:sym typeface="+mn-ea"/>
              </a:rPr>
              <a:t>，一个类的不同对象分别占据</a:t>
            </a:r>
            <a:r>
              <a:rPr lang="zh-CN" altLang="en-US" sz="3200" dirty="0">
                <a:solidFill>
                  <a:srgbClr val="034DA0"/>
                </a:solidFill>
                <a:sym typeface="+mn-ea"/>
              </a:rPr>
              <a:t>不同的内存空间</a:t>
            </a:r>
            <a:r>
              <a:rPr lang="zh-CN" altLang="en-US" sz="3200" dirty="0">
                <a:sym typeface="+mn-ea"/>
              </a:rPr>
              <a:t>。</a:t>
            </a:r>
            <a:r>
              <a:rPr lang="en-US" altLang="zh-CN" sz="3200" dirty="0">
                <a:sym typeface="+mn-ea"/>
              </a:rPr>
              <a:t>new</a:t>
            </a:r>
            <a:r>
              <a:rPr lang="zh-CN" altLang="en-US" sz="3200" dirty="0">
                <a:sym typeface="+mn-ea"/>
              </a:rPr>
              <a:t>关键字的作用如下：</a:t>
            </a:r>
          </a:p>
          <a:p>
            <a:pPr marL="914400" lvl="1" indent="-457200">
              <a:lnSpc>
                <a:spcPct val="130000"/>
              </a:lnSpc>
              <a:buAutoNum type="arabicPeriod"/>
            </a:pPr>
            <a:r>
              <a:rPr lang="zh-CN" altLang="en-US" sz="2800" dirty="0">
                <a:solidFill>
                  <a:srgbClr val="034DA0"/>
                </a:solidFill>
                <a:latin typeface="Times New Roman" panose="02020603050405020304" pitchFamily="18" charset="0"/>
                <a:sym typeface="+mn-ea"/>
              </a:rPr>
              <a:t>引起对象构造方法的调用。</a:t>
            </a:r>
            <a:endParaRPr lang="zh-CN" altLang="en-US" sz="2800" dirty="0">
              <a:solidFill>
                <a:srgbClr val="034DA0"/>
              </a:solidFill>
              <a:latin typeface="Times New Roman" panose="02020603050405020304" pitchFamily="18" charset="0"/>
            </a:endParaRPr>
          </a:p>
          <a:p>
            <a:pPr marL="914400" lvl="1" indent="-457200" algn="l">
              <a:lnSpc>
                <a:spcPct val="130000"/>
              </a:lnSpc>
              <a:buSzTx/>
              <a:buAutoNum type="arabicPeriod"/>
            </a:pPr>
            <a:r>
              <a:rPr lang="zh-CN" altLang="en-US" sz="2800" dirty="0">
                <a:solidFill>
                  <a:srgbClr val="034DA0"/>
                </a:solidFill>
                <a:latin typeface="Times New Roman" panose="02020603050405020304" pitchFamily="18" charset="0"/>
                <a:sym typeface="+mn-ea"/>
              </a:rPr>
              <a:t>为对象分配内存空间。</a:t>
            </a:r>
            <a:endParaRPr lang="zh-CN" altLang="en-US" sz="2800" dirty="0">
              <a:solidFill>
                <a:srgbClr val="034DA0"/>
              </a:solidFill>
              <a:latin typeface="Times New Roman" panose="02020603050405020304" pitchFamily="18" charset="0"/>
            </a:endParaRPr>
          </a:p>
          <a:p>
            <a:pPr marL="914400" lvl="1" indent="-457200" algn="l">
              <a:lnSpc>
                <a:spcPct val="130000"/>
              </a:lnSpc>
              <a:buSzTx/>
              <a:buAutoNum type="arabicPeriod"/>
            </a:pPr>
            <a:r>
              <a:rPr lang="zh-CN" altLang="en-US" sz="2800" dirty="0">
                <a:solidFill>
                  <a:srgbClr val="034DA0"/>
                </a:solidFill>
                <a:latin typeface="Times New Roman" panose="02020603050405020304" pitchFamily="18" charset="0"/>
                <a:sym typeface="+mn-ea"/>
              </a:rPr>
              <a:t>为对象返回一个引用。 </a:t>
            </a:r>
            <a:endParaRPr lang="zh-CN" altLang="en-US" sz="2800" dirty="0">
              <a:solidFill>
                <a:srgbClr val="034DA0"/>
              </a:solidFill>
              <a:latin typeface="Times New Roman" panose="02020603050405020304" pitchFamily="18" charset="0"/>
            </a:endParaRPr>
          </a:p>
          <a:p>
            <a:pPr>
              <a:lnSpc>
                <a:spcPct val="130000"/>
              </a:lnSpc>
            </a:pPr>
            <a:r>
              <a:rPr lang="zh-CN" altLang="en-US" sz="3200" dirty="0">
                <a:solidFill>
                  <a:srgbClr val="034EA2"/>
                </a:solidFill>
                <a:effectLst/>
                <a:sym typeface="+mn-ea"/>
              </a:rPr>
              <a:t>对象的清除</a:t>
            </a:r>
            <a:endParaRPr lang="zh-CN" altLang="en-US" sz="3200" dirty="0">
              <a:solidFill>
                <a:srgbClr val="034EA2"/>
              </a:solidFill>
              <a:effectLst/>
            </a:endParaRPr>
          </a:p>
          <a:p>
            <a:pPr lvl="1" algn="l">
              <a:lnSpc>
                <a:spcPct val="130000"/>
              </a:lnSpc>
              <a:buSzTx/>
            </a:pPr>
            <a:r>
              <a:rPr lang="zh-CN" altLang="en-US" sz="2800" dirty="0">
                <a:latin typeface="Times New Roman" panose="02020603050405020304" pitchFamily="18" charset="0"/>
                <a:sym typeface="+mn-ea"/>
              </a:rPr>
              <a:t>当对一个对象的引用不存在时，该对象成为一个无用对象。Java的垃圾收集器</a:t>
            </a:r>
            <a:r>
              <a:rPr lang="zh-CN" altLang="en-US" sz="2800" dirty="0">
                <a:solidFill>
                  <a:srgbClr val="034DA0"/>
                </a:solidFill>
                <a:latin typeface="Times New Roman" panose="02020603050405020304" pitchFamily="18" charset="0"/>
                <a:sym typeface="+mn-ea"/>
              </a:rPr>
              <a:t>自动扫描</a:t>
            </a:r>
            <a:r>
              <a:rPr lang="zh-CN" altLang="en-US" sz="2800" dirty="0">
                <a:latin typeface="Times New Roman" panose="02020603050405020304" pitchFamily="18" charset="0"/>
                <a:sym typeface="+mn-ea"/>
              </a:rPr>
              <a:t>对象的动态内存区，把</a:t>
            </a:r>
            <a:r>
              <a:rPr lang="zh-CN" altLang="en-US" sz="2800" dirty="0">
                <a:solidFill>
                  <a:srgbClr val="034DA0"/>
                </a:solidFill>
                <a:latin typeface="Times New Roman" panose="02020603050405020304" pitchFamily="18" charset="0"/>
                <a:sym typeface="+mn-ea"/>
              </a:rPr>
              <a:t>没有引用的对象</a:t>
            </a:r>
            <a:r>
              <a:rPr lang="zh-CN" altLang="en-US" sz="2800" dirty="0">
                <a:latin typeface="Times New Roman" panose="02020603050405020304" pitchFamily="18" charset="0"/>
                <a:sym typeface="+mn-ea"/>
              </a:rPr>
              <a:t>作为垃圾收集起来并释放。</a:t>
            </a:r>
            <a:endParaRPr lang="zh-CN" altLang="en-US"/>
          </a:p>
        </p:txBody>
      </p:sp>
      <p:sp>
        <p:nvSpPr>
          <p:cNvPr id="3" name="标题 2"/>
          <p:cNvSpPr>
            <a:spLocks noGrp="1"/>
          </p:cNvSpPr>
          <p:nvPr>
            <p:ph type="title"/>
          </p:nvPr>
        </p:nvSpPr>
        <p:spPr/>
        <p:txBody>
          <a:bodyPr/>
          <a:lstStyle/>
          <a:p>
            <a:r>
              <a:rPr lang="en-US" altLang="zh-CN">
                <a:sym typeface="+mn-ea"/>
              </a:rPr>
              <a:t>2.1.3 Java</a:t>
            </a:r>
            <a:r>
              <a:rPr lang="zh-CN" altLang="en-US">
                <a:sym typeface="+mn-ea"/>
              </a:rPr>
              <a:t>对象的初始化与使用</a:t>
            </a:r>
            <a:r>
              <a:rPr lang="en-US" altLang="zh-CN">
                <a:sym typeface="+mn-ea"/>
              </a:rPr>
              <a:t> </a:t>
            </a:r>
            <a:r>
              <a:rPr lang="en-US" altLang="zh-CN" sz="2400">
                <a:sym typeface="+mn-ea"/>
              </a:rPr>
              <a:t>5/9</a:t>
            </a:r>
          </a:p>
        </p:txBody>
      </p:sp>
      <p:sp>
        <p:nvSpPr>
          <p:cNvPr id="4" name="日期占位符 3"/>
          <p:cNvSpPr>
            <a:spLocks noGrp="1"/>
          </p:cNvSpPr>
          <p:nvPr>
            <p:ph type="dt" sz="half" idx="10"/>
          </p:nvPr>
        </p:nvSpPr>
        <p:spPr/>
        <p:txBody>
          <a:bodyPr/>
          <a:lstStyle/>
          <a:p>
            <a:fld id="{8BEB6EB5-CC0D-C94C-91B9-9EA1B45E848E}" type="datetime1">
              <a:rPr kumimoji="1" lang="zh-CN" altLang="en-US" smtClean="0"/>
              <a:t>2024/10/16</a:t>
            </a:fld>
            <a:endParaRPr kumimoji="1" lang="zh-CN" altLang="en-US" sz="900"/>
          </a:p>
        </p:txBody>
      </p:sp>
      <p:sp>
        <p:nvSpPr>
          <p:cNvPr id="5" name="页脚占位符 4"/>
          <p:cNvSpPr>
            <a:spLocks noGrp="1"/>
          </p:cNvSpPr>
          <p:nvPr>
            <p:ph type="ftr" sz="quarter" idx="11"/>
          </p:nvPr>
        </p:nvSpPr>
        <p:spPr/>
        <p:txBody>
          <a:bodyPr/>
          <a:lstStyle/>
          <a:p>
            <a:r>
              <a:rPr kumimoji="1" lang="zh-CN" altLang="en-US" dirty="0"/>
              <a:t>西北工业大学软件学院</a:t>
            </a:r>
            <a:endParaRPr kumimoji="1" lang="zh-CN" altLang="en-US" sz="900" dirty="0"/>
          </a:p>
        </p:txBody>
      </p:sp>
      <p:sp>
        <p:nvSpPr>
          <p:cNvPr id="6" name="灯片编号占位符 5"/>
          <p:cNvSpPr>
            <a:spLocks noGrp="1"/>
          </p:cNvSpPr>
          <p:nvPr>
            <p:ph type="sldNum" sz="quarter" idx="12"/>
          </p:nvPr>
        </p:nvSpPr>
        <p:spPr/>
        <p:txBody>
          <a:bodyPr/>
          <a:lstStyle/>
          <a:p>
            <a:fld id="{5A1A6423-77BD-D842-A714-25250E903C41}" type="slidenum">
              <a:rPr kumimoji="1" lang="zh-CN" altLang="en-US" smtClean="0"/>
              <a:t>38</a:t>
            </a:fld>
            <a:endParaRPr kumimoji="1" lang="zh-CN" altLang="en-US" sz="90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a:sym typeface="+mn-ea"/>
              </a:rPr>
              <a:t>2.1.3 Java</a:t>
            </a:r>
            <a:r>
              <a:rPr lang="zh-CN" altLang="en-US">
                <a:sym typeface="+mn-ea"/>
              </a:rPr>
              <a:t>对象的初始化与使用</a:t>
            </a:r>
            <a:r>
              <a:rPr lang="en-US" altLang="zh-CN">
                <a:sym typeface="+mn-ea"/>
              </a:rPr>
              <a:t> 6/9</a:t>
            </a:r>
            <a:endParaRPr lang="zh-CN" altLang="en-US"/>
          </a:p>
        </p:txBody>
      </p:sp>
      <p:sp>
        <p:nvSpPr>
          <p:cNvPr id="4" name="日期占位符 3"/>
          <p:cNvSpPr>
            <a:spLocks noGrp="1"/>
          </p:cNvSpPr>
          <p:nvPr>
            <p:ph type="dt" sz="half" idx="10"/>
          </p:nvPr>
        </p:nvSpPr>
        <p:spPr/>
        <p:txBody>
          <a:bodyPr/>
          <a:lstStyle/>
          <a:p>
            <a:fld id="{8BEB6EB5-CC0D-C94C-91B9-9EA1B45E848E}" type="datetime1">
              <a:rPr kumimoji="1" lang="zh-CN" altLang="en-US" smtClean="0"/>
              <a:t>2024/10/16</a:t>
            </a:fld>
            <a:endParaRPr kumimoji="1" lang="zh-CN" altLang="en-US" sz="900"/>
          </a:p>
        </p:txBody>
      </p:sp>
      <p:sp>
        <p:nvSpPr>
          <p:cNvPr id="5" name="页脚占位符 4"/>
          <p:cNvSpPr>
            <a:spLocks noGrp="1"/>
          </p:cNvSpPr>
          <p:nvPr>
            <p:ph type="ftr" sz="quarter" idx="11"/>
          </p:nvPr>
        </p:nvSpPr>
        <p:spPr/>
        <p:txBody>
          <a:bodyPr/>
          <a:lstStyle/>
          <a:p>
            <a:r>
              <a:rPr kumimoji="1" lang="zh-CN" altLang="en-US" dirty="0"/>
              <a:t>西北工业大学软件学院</a:t>
            </a:r>
            <a:endParaRPr kumimoji="1" lang="zh-CN" altLang="en-US" sz="900" dirty="0"/>
          </a:p>
        </p:txBody>
      </p:sp>
      <p:sp>
        <p:nvSpPr>
          <p:cNvPr id="6" name="灯片编号占位符 5"/>
          <p:cNvSpPr>
            <a:spLocks noGrp="1"/>
          </p:cNvSpPr>
          <p:nvPr>
            <p:ph type="sldNum" sz="quarter" idx="12"/>
          </p:nvPr>
        </p:nvSpPr>
        <p:spPr/>
        <p:txBody>
          <a:bodyPr/>
          <a:lstStyle/>
          <a:p>
            <a:fld id="{5A1A6423-77BD-D842-A714-25250E903C41}" type="slidenum">
              <a:rPr kumimoji="1" lang="zh-CN" altLang="en-US" smtClean="0"/>
              <a:t>39</a:t>
            </a:fld>
            <a:endParaRPr kumimoji="1" lang="zh-CN" altLang="en-US" sz="900"/>
          </a:p>
        </p:txBody>
      </p:sp>
      <p:pic>
        <p:nvPicPr>
          <p:cNvPr id="7" name="内容占位符 6"/>
          <p:cNvPicPr>
            <a:picLocks noGrp="1" noChangeAspect="1"/>
          </p:cNvPicPr>
          <p:nvPr>
            <p:ph idx="1"/>
            <p:custDataLst>
              <p:tags r:id="rId1"/>
            </p:custDataLst>
          </p:nvPr>
        </p:nvPicPr>
        <p:blipFill>
          <a:blip r:embed="rId5"/>
          <a:stretch>
            <a:fillRect/>
          </a:stretch>
        </p:blipFill>
        <p:spPr>
          <a:xfrm>
            <a:off x="2103755" y="1758950"/>
            <a:ext cx="4133850" cy="1485900"/>
          </a:xfrm>
          <a:prstGeom prst="rect">
            <a:avLst/>
          </a:prstGeom>
        </p:spPr>
      </p:pic>
      <p:sp>
        <p:nvSpPr>
          <p:cNvPr id="10" name="文本框 9"/>
          <p:cNvSpPr txBox="1"/>
          <p:nvPr/>
        </p:nvSpPr>
        <p:spPr>
          <a:xfrm>
            <a:off x="556895" y="1356995"/>
            <a:ext cx="3048000" cy="914400"/>
          </a:xfrm>
          <a:prstGeom prst="rect">
            <a:avLst/>
          </a:prstGeom>
          <a:noFill/>
        </p:spPr>
        <p:txBody>
          <a:bodyPr wrap="square" rtlCol="0">
            <a:noAutofit/>
          </a:bodyPr>
          <a:lstStyle/>
          <a:p>
            <a:pPr algn="l"/>
            <a:endParaRPr lang="zh-CN" altLang="en-US" sz="3200" b="1" dirty="0">
              <a:solidFill>
                <a:schemeClr val="tx1">
                  <a:lumMod val="65000"/>
                  <a:lumOff val="35000"/>
                </a:schemeClr>
              </a:solidFill>
            </a:endParaRPr>
          </a:p>
        </p:txBody>
      </p:sp>
      <p:sp>
        <p:nvSpPr>
          <p:cNvPr id="11" name="文本框 10"/>
          <p:cNvSpPr txBox="1"/>
          <p:nvPr/>
        </p:nvSpPr>
        <p:spPr>
          <a:xfrm>
            <a:off x="333375" y="1257300"/>
            <a:ext cx="3451860" cy="586740"/>
          </a:xfrm>
          <a:prstGeom prst="rect">
            <a:avLst/>
          </a:prstGeom>
          <a:noFill/>
        </p:spPr>
        <p:txBody>
          <a:bodyPr wrap="square" rtlCol="0">
            <a:noAutofit/>
          </a:bodyPr>
          <a:lstStyle/>
          <a:p>
            <a:pPr algn="l">
              <a:lnSpc>
                <a:spcPct val="110000"/>
              </a:lnSpc>
              <a:spcBef>
                <a:spcPts val="1000"/>
              </a:spcBef>
              <a:buClr>
                <a:srgbClr val="034EA2"/>
              </a:buClr>
              <a:buSzTx/>
            </a:pPr>
            <a:r>
              <a:rPr lang="zh-CN" altLang="en-US" sz="2800" b="1">
                <a:solidFill>
                  <a:srgbClr val="034EA2"/>
                </a:solidFill>
                <a:effectLst/>
              </a:rPr>
              <a:t>两种内存管理方式</a:t>
            </a:r>
          </a:p>
        </p:txBody>
      </p:sp>
      <p:sp>
        <p:nvSpPr>
          <p:cNvPr id="12" name="文本框 11"/>
          <p:cNvSpPr txBox="1"/>
          <p:nvPr/>
        </p:nvSpPr>
        <p:spPr>
          <a:xfrm>
            <a:off x="834390" y="3228340"/>
            <a:ext cx="7680325" cy="714375"/>
          </a:xfrm>
          <a:prstGeom prst="rect">
            <a:avLst/>
          </a:prstGeom>
          <a:noFill/>
        </p:spPr>
        <p:txBody>
          <a:bodyPr wrap="square" rtlCol="0">
            <a:noAutofit/>
          </a:bodyPr>
          <a:lstStyle/>
          <a:p>
            <a:pPr algn="l"/>
            <a:r>
              <a:rPr lang="en-US" altLang="zh-CN" sz="2400" b="1" dirty="0">
                <a:solidFill>
                  <a:schemeClr val="tx1"/>
                </a:solidFill>
                <a:latin typeface="等线" panose="02010600030101010101" charset="-122"/>
                <a:ea typeface="等线" panose="02010600030101010101" charset="-122"/>
                <a:cs typeface="等线" panose="02010600030101010101" charset="-122"/>
              </a:rPr>
              <a:t>Java</a:t>
            </a:r>
            <a:r>
              <a:rPr lang="zh-CN" altLang="en-US" sz="2400" b="1" dirty="0">
                <a:solidFill>
                  <a:schemeClr val="tx1"/>
                </a:solidFill>
                <a:latin typeface="等线" panose="02010600030101010101" charset="-122"/>
                <a:ea typeface="等线" panose="02010600030101010101" charset="-122"/>
                <a:cs typeface="等线" panose="02010600030101010101" charset="-122"/>
              </a:rPr>
              <a:t>：</a:t>
            </a:r>
            <a:r>
              <a:rPr lang="en-US" altLang="zh-CN" sz="2400" b="1" dirty="0">
                <a:solidFill>
                  <a:schemeClr val="tx1"/>
                </a:solidFill>
                <a:latin typeface="等线" panose="02010600030101010101" charset="-122"/>
                <a:ea typeface="等线" panose="02010600030101010101" charset="-122"/>
                <a:cs typeface="等线" panose="02010600030101010101" charset="-122"/>
              </a:rPr>
              <a:t> Point2D pointOne = new Point2D(10,100);</a:t>
            </a:r>
          </a:p>
          <a:p>
            <a:pPr algn="l"/>
            <a:r>
              <a:rPr lang="en-US" altLang="zh-CN" sz="2400" b="1" dirty="0">
                <a:solidFill>
                  <a:schemeClr val="tx1"/>
                </a:solidFill>
                <a:latin typeface="等线" panose="02010600030101010101" charset="-122"/>
                <a:ea typeface="等线" panose="02010600030101010101" charset="-122"/>
                <a:cs typeface="等线" panose="02010600030101010101" charset="-122"/>
              </a:rPr>
              <a:t>C++</a:t>
            </a:r>
            <a:r>
              <a:rPr lang="zh-CN" altLang="en-US" sz="2400" b="1" dirty="0">
                <a:solidFill>
                  <a:schemeClr val="tx1"/>
                </a:solidFill>
                <a:latin typeface="等线" panose="02010600030101010101" charset="-122"/>
                <a:ea typeface="等线" panose="02010600030101010101" charset="-122"/>
                <a:cs typeface="等线" panose="02010600030101010101" charset="-122"/>
              </a:rPr>
              <a:t>：</a:t>
            </a:r>
            <a:r>
              <a:rPr lang="en-US" altLang="zh-CN" sz="2400" b="1" dirty="0">
                <a:solidFill>
                  <a:schemeClr val="tx1"/>
                </a:solidFill>
                <a:latin typeface="等线" panose="02010600030101010101" charset="-122"/>
                <a:ea typeface="等线" panose="02010600030101010101" charset="-122"/>
                <a:cs typeface="等线" panose="02010600030101010101" charset="-122"/>
              </a:rPr>
              <a:t>Point2D *pointOne = </a:t>
            </a:r>
            <a:r>
              <a:rPr lang="en-US" altLang="zh-CN" sz="2400" b="1" dirty="0">
                <a:latin typeface="等线" panose="02010600030101010101" charset="-122"/>
                <a:ea typeface="等线" panose="02010600030101010101" charset="-122"/>
                <a:cs typeface="等线" panose="02010600030101010101" charset="-122"/>
                <a:sym typeface="+mn-ea"/>
              </a:rPr>
              <a:t>new Point2D(10,100);</a:t>
            </a:r>
            <a:endParaRPr lang="en-US" altLang="zh-CN" sz="2400" b="1" dirty="0">
              <a:solidFill>
                <a:schemeClr val="tx1"/>
              </a:solidFill>
              <a:latin typeface="等线" panose="02010600030101010101" charset="-122"/>
              <a:ea typeface="等线" panose="02010600030101010101" charset="-122"/>
              <a:cs typeface="等线" panose="02010600030101010101" charset="-122"/>
            </a:endParaRPr>
          </a:p>
          <a:p>
            <a:pPr algn="l"/>
            <a:endParaRPr lang="en-US" altLang="zh-CN" sz="2400" b="1" dirty="0">
              <a:solidFill>
                <a:schemeClr val="tx1"/>
              </a:solidFill>
              <a:latin typeface="等线" panose="02010600030101010101" charset="-122"/>
              <a:ea typeface="等线" panose="02010600030101010101" charset="-122"/>
              <a:cs typeface="等线" panose="02010600030101010101" charset="-122"/>
            </a:endParaRPr>
          </a:p>
        </p:txBody>
      </p:sp>
      <p:pic>
        <p:nvPicPr>
          <p:cNvPr id="13" name="图片 12"/>
          <p:cNvPicPr>
            <a:picLocks noChangeAspect="1"/>
          </p:cNvPicPr>
          <p:nvPr>
            <p:custDataLst>
              <p:tags r:id="rId2"/>
            </p:custDataLst>
          </p:nvPr>
        </p:nvPicPr>
        <p:blipFill>
          <a:blip r:embed="rId6"/>
          <a:srcRect t="8556" b="6667"/>
          <a:stretch>
            <a:fillRect/>
          </a:stretch>
        </p:blipFill>
        <p:spPr>
          <a:xfrm>
            <a:off x="2233295" y="4179570"/>
            <a:ext cx="4267200" cy="1510030"/>
          </a:xfrm>
          <a:prstGeom prst="rect">
            <a:avLst/>
          </a:prstGeom>
        </p:spPr>
      </p:pic>
      <p:sp>
        <p:nvSpPr>
          <p:cNvPr id="15" name="文本框 14"/>
          <p:cNvSpPr txBox="1"/>
          <p:nvPr>
            <p:custDataLst>
              <p:tags r:id="rId3"/>
            </p:custDataLst>
          </p:nvPr>
        </p:nvSpPr>
        <p:spPr>
          <a:xfrm>
            <a:off x="961390" y="5654040"/>
            <a:ext cx="7680325" cy="714375"/>
          </a:xfrm>
          <a:prstGeom prst="rect">
            <a:avLst/>
          </a:prstGeom>
          <a:noFill/>
        </p:spPr>
        <p:txBody>
          <a:bodyPr wrap="square" rtlCol="0">
            <a:noAutofit/>
          </a:bodyPr>
          <a:lstStyle/>
          <a:p>
            <a:pPr algn="l"/>
            <a:r>
              <a:rPr lang="en-US" altLang="zh-CN" sz="2400" b="1" dirty="0">
                <a:solidFill>
                  <a:schemeClr val="tx1"/>
                </a:solidFill>
                <a:latin typeface="等线" panose="02010600030101010101" charset="-122"/>
                <a:ea typeface="等线" panose="02010600030101010101" charset="-122"/>
                <a:cs typeface="等线" panose="02010600030101010101" charset="-122"/>
              </a:rPr>
              <a:t>C++</a:t>
            </a:r>
            <a:r>
              <a:rPr lang="zh-CN" altLang="en-US" sz="2400" b="1" dirty="0">
                <a:solidFill>
                  <a:schemeClr val="tx1"/>
                </a:solidFill>
                <a:latin typeface="等线" panose="02010600030101010101" charset="-122"/>
                <a:ea typeface="等线" panose="02010600030101010101" charset="-122"/>
                <a:cs typeface="等线" panose="02010600030101010101" charset="-122"/>
              </a:rPr>
              <a:t>：</a:t>
            </a:r>
            <a:r>
              <a:rPr lang="en-US" altLang="zh-CN" sz="2400" b="1" dirty="0">
                <a:solidFill>
                  <a:schemeClr val="tx1"/>
                </a:solidFill>
                <a:latin typeface="等线" panose="02010600030101010101" charset="-122"/>
                <a:ea typeface="等线" panose="02010600030101010101" charset="-122"/>
                <a:cs typeface="等线" panose="02010600030101010101" charset="-122"/>
              </a:rPr>
              <a:t>Point2D pointOne</a:t>
            </a:r>
            <a:r>
              <a:rPr lang="en-US" altLang="zh-CN" sz="2400" b="1" dirty="0">
                <a:latin typeface="等线" panose="02010600030101010101" charset="-122"/>
                <a:ea typeface="等线" panose="02010600030101010101" charset="-122"/>
                <a:cs typeface="等线" panose="02010600030101010101" charset="-122"/>
                <a:sym typeface="+mn-ea"/>
              </a:rPr>
              <a:t>(10,100);</a:t>
            </a:r>
            <a:endParaRPr lang="en-US" altLang="zh-CN" sz="2400" b="1" dirty="0">
              <a:solidFill>
                <a:schemeClr val="tx1"/>
              </a:solidFill>
              <a:latin typeface="等线" panose="02010600030101010101" charset="-122"/>
              <a:ea typeface="等线" panose="02010600030101010101" charset="-122"/>
              <a:cs typeface="等线" panose="02010600030101010101" charset="-122"/>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内容占位符 7"/>
          <p:cNvSpPr>
            <a:spLocks noGrp="1"/>
          </p:cNvSpPr>
          <p:nvPr>
            <p:ph idx="1"/>
          </p:nvPr>
        </p:nvSpPr>
        <p:spPr>
          <a:xfrm>
            <a:off x="303530" y="3735705"/>
            <a:ext cx="8573770" cy="2707640"/>
          </a:xfrm>
        </p:spPr>
        <p:txBody>
          <a:bodyPr>
            <a:normAutofit lnSpcReduction="10000"/>
          </a:bodyPr>
          <a:lstStyle/>
          <a:p>
            <a:r>
              <a:rPr lang="zh-CN" altLang="en-US" sz="2000"/>
              <a:t>Oracle Java is the </a:t>
            </a:r>
            <a:r>
              <a:rPr lang="en-US" altLang="zh-CN" sz="2000">
                <a:solidFill>
                  <a:srgbClr val="034EA2"/>
                </a:solidFill>
              </a:rPr>
              <a:t>Top</a:t>
            </a:r>
            <a:r>
              <a:rPr lang="zh-CN" altLang="en-US" sz="2000">
                <a:solidFill>
                  <a:srgbClr val="034EA2"/>
                </a:solidFill>
              </a:rPr>
              <a:t> </a:t>
            </a:r>
            <a:r>
              <a:rPr lang="en-US" altLang="zh-CN" sz="2000">
                <a:solidFill>
                  <a:srgbClr val="034EA2"/>
                </a:solidFill>
              </a:rPr>
              <a:t>3</a:t>
            </a:r>
            <a:r>
              <a:rPr lang="zh-CN" altLang="en-US" sz="2000">
                <a:solidFill>
                  <a:srgbClr val="034EA2"/>
                </a:solidFill>
              </a:rPr>
              <a:t> </a:t>
            </a:r>
            <a:r>
              <a:rPr lang="zh-CN" altLang="en-US" sz="2000">
                <a:solidFill>
                  <a:srgbClr val="034EA2"/>
                </a:solidFill>
                <a:effectLst/>
              </a:rPr>
              <a:t>programming language</a:t>
            </a:r>
            <a:r>
              <a:rPr lang="zh-CN" altLang="en-US" sz="2000">
                <a:solidFill>
                  <a:srgbClr val="034EA2"/>
                </a:solidFill>
              </a:rPr>
              <a:t> </a:t>
            </a:r>
            <a:r>
              <a:rPr lang="zh-CN" altLang="en-US" sz="2000"/>
              <a:t>and </a:t>
            </a:r>
            <a:r>
              <a:rPr lang="zh-CN" altLang="en-US" sz="2000">
                <a:solidFill>
                  <a:srgbClr val="034EA2"/>
                </a:solidFill>
                <a:effectLst/>
              </a:rPr>
              <a:t>development platform</a:t>
            </a:r>
            <a:r>
              <a:rPr lang="zh-CN" altLang="en-US" sz="2000"/>
              <a:t>. It reduces costs, shortens development timeframes, drives innovation, and improves application services. With millions of developers running more than 60 billion </a:t>
            </a:r>
            <a:r>
              <a:rPr lang="zh-CN" altLang="en-US" sz="2000">
                <a:solidFill>
                  <a:srgbClr val="034EA2"/>
                </a:solidFill>
                <a:effectLst/>
              </a:rPr>
              <a:t>Java Virtual Machines</a:t>
            </a:r>
            <a:r>
              <a:rPr lang="zh-CN" altLang="en-US" sz="2000">
                <a:solidFill>
                  <a:srgbClr val="034EA2"/>
                </a:solidFill>
              </a:rPr>
              <a:t> </a:t>
            </a:r>
            <a:r>
              <a:rPr lang="zh-CN" altLang="en-US" sz="2000"/>
              <a:t>worldwide, Java continues to be the development platform of choice for enterprises and developers.</a:t>
            </a:r>
          </a:p>
        </p:txBody>
      </p:sp>
      <p:sp>
        <p:nvSpPr>
          <p:cNvPr id="9" name="标题 8"/>
          <p:cNvSpPr>
            <a:spLocks noGrp="1"/>
          </p:cNvSpPr>
          <p:nvPr>
            <p:ph type="title"/>
          </p:nvPr>
        </p:nvSpPr>
        <p:spPr/>
        <p:txBody>
          <a:bodyPr/>
          <a:lstStyle/>
          <a:p>
            <a:r>
              <a:rPr lang="en-US" altLang="zh-CN"/>
              <a:t>2.1.1 Java</a:t>
            </a:r>
            <a:r>
              <a:rPr lang="zh-CN" altLang="en-US"/>
              <a:t>语言概述</a:t>
            </a:r>
            <a:r>
              <a:rPr lang="en-US" altLang="zh-CN"/>
              <a:t> </a:t>
            </a:r>
            <a:r>
              <a:rPr lang="en-US" altLang="zh-CN" sz="2400"/>
              <a:t>1/10</a:t>
            </a:r>
          </a:p>
        </p:txBody>
      </p:sp>
      <p:sp>
        <p:nvSpPr>
          <p:cNvPr id="5" name="日期占位符 4"/>
          <p:cNvSpPr>
            <a:spLocks noGrp="1"/>
          </p:cNvSpPr>
          <p:nvPr>
            <p:ph type="dt" sz="half" idx="10"/>
          </p:nvPr>
        </p:nvSpPr>
        <p:spPr/>
        <p:txBody>
          <a:bodyPr/>
          <a:lstStyle/>
          <a:p>
            <a:fld id="{8BEB6EB5-CC0D-C94C-91B9-9EA1B45E848E}" type="datetime1">
              <a:rPr kumimoji="1" lang="zh-CN" altLang="en-US" smtClean="0"/>
              <a:t>2024/10/16</a:t>
            </a:fld>
            <a:endParaRPr kumimoji="1" lang="zh-CN" altLang="en-US" sz="900"/>
          </a:p>
        </p:txBody>
      </p:sp>
      <p:sp>
        <p:nvSpPr>
          <p:cNvPr id="6" name="页脚占位符 5"/>
          <p:cNvSpPr>
            <a:spLocks noGrp="1"/>
          </p:cNvSpPr>
          <p:nvPr>
            <p:ph type="ftr" sz="quarter" idx="11"/>
          </p:nvPr>
        </p:nvSpPr>
        <p:spPr/>
        <p:txBody>
          <a:bodyPr/>
          <a:lstStyle/>
          <a:p>
            <a:r>
              <a:rPr kumimoji="1" lang="zh-CN" altLang="en-US" dirty="0"/>
              <a:t>西北工业大学软件学院</a:t>
            </a:r>
            <a:endParaRPr kumimoji="1" lang="zh-CN" altLang="en-US" sz="900" dirty="0"/>
          </a:p>
        </p:txBody>
      </p:sp>
      <p:sp>
        <p:nvSpPr>
          <p:cNvPr id="7" name="灯片编号占位符 6"/>
          <p:cNvSpPr>
            <a:spLocks noGrp="1"/>
          </p:cNvSpPr>
          <p:nvPr>
            <p:ph type="sldNum" sz="quarter" idx="12"/>
          </p:nvPr>
        </p:nvSpPr>
        <p:spPr/>
        <p:txBody>
          <a:bodyPr/>
          <a:lstStyle/>
          <a:p>
            <a:fld id="{5A1A6423-77BD-D842-A714-25250E903C41}" type="slidenum">
              <a:rPr kumimoji="1" lang="zh-CN" altLang="en-US" smtClean="0"/>
              <a:t>4</a:t>
            </a:fld>
            <a:endParaRPr kumimoji="1" lang="zh-CN" altLang="en-US" sz="900"/>
          </a:p>
        </p:txBody>
      </p:sp>
      <p:pic>
        <p:nvPicPr>
          <p:cNvPr id="12" name="图片 11"/>
          <p:cNvPicPr>
            <a:picLocks noChangeAspect="1"/>
          </p:cNvPicPr>
          <p:nvPr/>
        </p:nvPicPr>
        <p:blipFill>
          <a:blip r:embed="rId3"/>
          <a:stretch>
            <a:fillRect/>
          </a:stretch>
        </p:blipFill>
        <p:spPr>
          <a:xfrm>
            <a:off x="5920740" y="1243330"/>
            <a:ext cx="2894330" cy="1712595"/>
          </a:xfrm>
          <a:prstGeom prst="rect">
            <a:avLst/>
          </a:prstGeom>
        </p:spPr>
      </p:pic>
      <p:sp>
        <p:nvSpPr>
          <p:cNvPr id="13" name="文本框 12"/>
          <p:cNvSpPr txBox="1"/>
          <p:nvPr/>
        </p:nvSpPr>
        <p:spPr>
          <a:xfrm>
            <a:off x="302895" y="1230630"/>
            <a:ext cx="5617210" cy="2651125"/>
          </a:xfrm>
          <a:prstGeom prst="rect">
            <a:avLst/>
          </a:prstGeom>
          <a:noFill/>
        </p:spPr>
        <p:txBody>
          <a:bodyPr wrap="square" rtlCol="0">
            <a:noAutofit/>
          </a:bodyPr>
          <a:lstStyle/>
          <a:p>
            <a:pPr algn="l">
              <a:lnSpc>
                <a:spcPct val="130000"/>
              </a:lnSpc>
              <a:spcBef>
                <a:spcPts val="1000"/>
              </a:spcBef>
              <a:buClr>
                <a:srgbClr val="034EA2"/>
              </a:buClr>
              <a:buSzTx/>
            </a:pPr>
            <a:r>
              <a:rPr lang="en-US" altLang="zh-CN" sz="2800" b="1">
                <a:solidFill>
                  <a:srgbClr val="034EA2"/>
                </a:solidFill>
                <a:sym typeface="+mn-ea"/>
              </a:rPr>
              <a:t>Java</a:t>
            </a:r>
            <a:r>
              <a:rPr lang="zh-CN" altLang="en-US" sz="2800" b="1">
                <a:solidFill>
                  <a:srgbClr val="034EA2"/>
                </a:solidFill>
                <a:sym typeface="+mn-ea"/>
              </a:rPr>
              <a:t>的诞生</a:t>
            </a:r>
          </a:p>
          <a:p>
            <a:pPr marL="228600" indent="-228600" algn="l">
              <a:lnSpc>
                <a:spcPct val="110000"/>
              </a:lnSpc>
              <a:spcBef>
                <a:spcPts val="1000"/>
              </a:spcBef>
              <a:buClr>
                <a:srgbClr val="034EA2"/>
              </a:buClr>
              <a:buSzTx/>
              <a:buFont typeface="Arial" panose="020B0604020202020204" pitchFamily="34" charset="0"/>
              <a:buChar char="•"/>
            </a:pPr>
            <a:r>
              <a:rPr lang="zh-CN" altLang="en-US" sz="2400" b="1">
                <a:sym typeface="+mn-ea"/>
              </a:rPr>
              <a:t>1995年5月 ，Sun公司将其开发的Oak语言更名为Java，标志着Java的诞生，并提出了著名的口号：</a:t>
            </a:r>
            <a:endParaRPr lang="zh-CN" altLang="en-US" sz="2400" b="1"/>
          </a:p>
          <a:p>
            <a:pPr indent="0" fontAlgn="auto">
              <a:lnSpc>
                <a:spcPct val="110000"/>
              </a:lnSpc>
              <a:spcBef>
                <a:spcPts val="600"/>
              </a:spcBef>
              <a:buNone/>
            </a:pPr>
            <a:r>
              <a:rPr lang="en-US" altLang="zh-CN" sz="2800" b="1">
                <a:solidFill>
                  <a:srgbClr val="C00000"/>
                </a:solidFill>
                <a:effectLst>
                  <a:outerShdw blurRad="38100" dist="25400" dir="5400000" algn="ctr" rotWithShape="0">
                    <a:srgbClr val="6E747A">
                      <a:alpha val="43000"/>
                    </a:srgbClr>
                  </a:outerShdw>
                </a:effectLst>
                <a:latin typeface="+mn-ea"/>
                <a:cs typeface="+mn-ea"/>
                <a:sym typeface="+mn-ea"/>
              </a:rPr>
              <a:t>       </a:t>
            </a:r>
            <a:r>
              <a:rPr lang="zh-CN" altLang="en-US" sz="2800" b="1">
                <a:solidFill>
                  <a:srgbClr val="034EA2"/>
                </a:solidFill>
                <a:effectLst/>
                <a:latin typeface="+mn-ea"/>
                <a:cs typeface="+mn-ea"/>
                <a:sym typeface="+mn-ea"/>
              </a:rPr>
              <a:t>Write Once,</a:t>
            </a:r>
            <a:r>
              <a:rPr lang="en-US" altLang="zh-CN" sz="2800" b="1">
                <a:solidFill>
                  <a:srgbClr val="034EA2"/>
                </a:solidFill>
                <a:effectLst/>
                <a:latin typeface="+mn-ea"/>
                <a:cs typeface="+mn-ea"/>
                <a:sym typeface="+mn-ea"/>
              </a:rPr>
              <a:t> </a:t>
            </a:r>
            <a:r>
              <a:rPr lang="zh-CN" altLang="en-US" sz="2800" b="1">
                <a:solidFill>
                  <a:srgbClr val="034EA2"/>
                </a:solidFill>
                <a:effectLst/>
                <a:latin typeface="+mn-ea"/>
                <a:cs typeface="+mn-ea"/>
                <a:sym typeface="+mn-ea"/>
              </a:rPr>
              <a:t>Run Anywhere </a:t>
            </a:r>
            <a:endParaRPr lang="zh-CN" altLang="en-US" sz="2800" b="1" dirty="0">
              <a:solidFill>
                <a:srgbClr val="034EA2"/>
              </a:solidFill>
              <a:latin typeface="+mn-ea"/>
              <a:cs typeface="+mn-ea"/>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Autofit/>
          </a:bodyPr>
          <a:lstStyle/>
          <a:p>
            <a:pPr marL="0" indent="0">
              <a:lnSpc>
                <a:spcPct val="110000"/>
              </a:lnSpc>
              <a:buNone/>
            </a:pPr>
            <a:r>
              <a:rPr lang="zh-CN" altLang="en-US" sz="2800">
                <a:solidFill>
                  <a:srgbClr val="034EA2"/>
                </a:solidFill>
                <a:effectLst/>
              </a:rPr>
              <a:t>对象的使用</a:t>
            </a:r>
          </a:p>
          <a:p>
            <a:pPr>
              <a:lnSpc>
                <a:spcPct val="130000"/>
              </a:lnSpc>
            </a:pPr>
            <a:r>
              <a:rPr lang="zh-CN" altLang="en-US" sz="2400"/>
              <a:t>通过运算符“</a:t>
            </a:r>
            <a:r>
              <a:rPr lang="en-US" altLang="zh-CN" sz="2400">
                <a:solidFill>
                  <a:srgbClr val="034EA2"/>
                </a:solidFill>
              </a:rPr>
              <a:t>.</a:t>
            </a:r>
            <a:r>
              <a:rPr lang="en-US" altLang="zh-CN" sz="2400"/>
              <a:t>”</a:t>
            </a:r>
            <a:r>
              <a:rPr lang="zh-CN" altLang="en-US" sz="2400"/>
              <a:t>可以实现对对象属性的访问和方法的调用，访问格式如下：</a:t>
            </a:r>
          </a:p>
          <a:p>
            <a:pPr lvl="1">
              <a:lnSpc>
                <a:spcPct val="130000"/>
              </a:lnSpc>
            </a:pPr>
            <a:r>
              <a:rPr lang="en-US" altLang="zh-CN" sz="2000">
                <a:solidFill>
                  <a:srgbClr val="034EA2"/>
                </a:solidFill>
                <a:effectLst/>
              </a:rPr>
              <a:t>reference.variable</a:t>
            </a:r>
            <a:r>
              <a:rPr lang="en-US" altLang="zh-CN" sz="2000"/>
              <a:t> </a:t>
            </a:r>
            <a:r>
              <a:rPr lang="zh-CN" altLang="en-US" sz="2000"/>
              <a:t>和 </a:t>
            </a:r>
            <a:r>
              <a:rPr lang="en-US" altLang="zh-CN" sz="2000">
                <a:solidFill>
                  <a:srgbClr val="034EA2"/>
                </a:solidFill>
                <a:effectLst/>
              </a:rPr>
              <a:t>reference.methodName([paramlist])</a:t>
            </a:r>
          </a:p>
          <a:p>
            <a:pPr>
              <a:lnSpc>
                <a:spcPct val="130000"/>
              </a:lnSpc>
            </a:pPr>
            <a:r>
              <a:rPr lang="zh-CN" altLang="en-US" sz="2400"/>
              <a:t>上述</a:t>
            </a:r>
            <a:r>
              <a:rPr lang="en-US" altLang="zh-CN" sz="2400"/>
              <a:t>reference</a:t>
            </a:r>
            <a:r>
              <a:rPr lang="zh-CN" altLang="en-US" sz="2400"/>
              <a:t>可以是已初始化的对象变量，也可以是生成对象的表达式，例如：</a:t>
            </a:r>
          </a:p>
          <a:p>
            <a:pPr lvl="1" algn="l">
              <a:lnSpc>
                <a:spcPct val="130000"/>
              </a:lnSpc>
              <a:buSzTx/>
            </a:pPr>
            <a:r>
              <a:rPr lang="en-US" altLang="zh-CN" sz="2000">
                <a:solidFill>
                  <a:srgbClr val="034EA2"/>
                </a:solidFill>
                <a:effectLst/>
              </a:rPr>
              <a:t>int tx = pointOne.x;</a:t>
            </a:r>
          </a:p>
          <a:p>
            <a:pPr lvl="1" algn="l">
              <a:lnSpc>
                <a:spcPct val="130000"/>
              </a:lnSpc>
              <a:buSzTx/>
            </a:pPr>
            <a:r>
              <a:rPr lang="en-US" altLang="zh-CN" sz="2000">
                <a:solidFill>
                  <a:srgbClr val="034EA2"/>
                </a:solidFill>
                <a:effectLst/>
                <a:sym typeface="+mn-ea"/>
              </a:rPr>
              <a:t>int </a:t>
            </a:r>
            <a:r>
              <a:rPr lang="en-US" altLang="zh-CN" sz="2000">
                <a:solidFill>
                  <a:srgbClr val="034EA2"/>
                </a:solidFill>
                <a:effectLst/>
              </a:rPr>
              <a:t>tx = new Point2D(100, 200).x;	</a:t>
            </a:r>
          </a:p>
          <a:p>
            <a:pPr lvl="1" algn="l">
              <a:lnSpc>
                <a:spcPct val="130000"/>
              </a:lnSpc>
              <a:buSzTx/>
            </a:pPr>
            <a:r>
              <a:rPr lang="en-US" altLang="zh-CN" sz="2000">
                <a:solidFill>
                  <a:srgbClr val="034EA2"/>
                </a:solidFill>
                <a:effectLst/>
              </a:rPr>
              <a:t>pointOne.setX(300);</a:t>
            </a:r>
          </a:p>
          <a:p>
            <a:pPr lvl="1" algn="l">
              <a:lnSpc>
                <a:spcPct val="130000"/>
              </a:lnSpc>
              <a:buSzTx/>
            </a:pPr>
            <a:r>
              <a:rPr lang="en-US" altLang="zh-CN" sz="2000">
                <a:solidFill>
                  <a:srgbClr val="034EA2"/>
                </a:solidFill>
                <a:effectLst/>
              </a:rPr>
              <a:t>int tx = new Point2D(100, 200) .getX( );</a:t>
            </a:r>
          </a:p>
        </p:txBody>
      </p:sp>
      <p:sp>
        <p:nvSpPr>
          <p:cNvPr id="3" name="标题 2"/>
          <p:cNvSpPr>
            <a:spLocks noGrp="1"/>
          </p:cNvSpPr>
          <p:nvPr>
            <p:ph type="title"/>
          </p:nvPr>
        </p:nvSpPr>
        <p:spPr/>
        <p:txBody>
          <a:bodyPr/>
          <a:lstStyle/>
          <a:p>
            <a:r>
              <a:rPr lang="en-US" altLang="zh-CN">
                <a:sym typeface="+mn-ea"/>
              </a:rPr>
              <a:t>2.1.3 Java</a:t>
            </a:r>
            <a:r>
              <a:rPr lang="zh-CN" altLang="en-US">
                <a:sym typeface="+mn-ea"/>
              </a:rPr>
              <a:t>对象的初始化与使用</a:t>
            </a:r>
            <a:r>
              <a:rPr lang="en-US" altLang="zh-CN">
                <a:sym typeface="+mn-ea"/>
              </a:rPr>
              <a:t> </a:t>
            </a:r>
            <a:r>
              <a:rPr lang="en-US" altLang="zh-CN" sz="2400">
                <a:sym typeface="+mn-ea"/>
              </a:rPr>
              <a:t>7/9</a:t>
            </a:r>
          </a:p>
        </p:txBody>
      </p:sp>
      <p:sp>
        <p:nvSpPr>
          <p:cNvPr id="7" name="日期占位符 6"/>
          <p:cNvSpPr>
            <a:spLocks noGrp="1"/>
          </p:cNvSpPr>
          <p:nvPr>
            <p:ph type="dt" sz="half" idx="10"/>
            <p:custDataLst>
              <p:tags r:id="rId1"/>
            </p:custDataLst>
          </p:nvPr>
        </p:nvSpPr>
        <p:spPr/>
        <p:txBody>
          <a:bodyPr/>
          <a:lstStyle/>
          <a:p>
            <a:fld id="{8BEB6EB5-CC0D-C94C-91B9-9EA1B45E848E}" type="datetime1">
              <a:rPr kumimoji="1" lang="zh-CN" altLang="en-US" smtClean="0"/>
              <a:t>2024/10/16</a:t>
            </a:fld>
            <a:endParaRPr kumimoji="1" lang="zh-CN" altLang="en-US" sz="900"/>
          </a:p>
        </p:txBody>
      </p:sp>
      <p:sp>
        <p:nvSpPr>
          <p:cNvPr id="8" name="页脚占位符 7"/>
          <p:cNvSpPr>
            <a:spLocks noGrp="1"/>
          </p:cNvSpPr>
          <p:nvPr>
            <p:ph type="ftr" sz="quarter" idx="11"/>
            <p:custDataLst>
              <p:tags r:id="rId2"/>
            </p:custDataLst>
          </p:nvPr>
        </p:nvSpPr>
        <p:spPr/>
        <p:txBody>
          <a:bodyPr/>
          <a:lstStyle/>
          <a:p>
            <a:r>
              <a:rPr kumimoji="1" lang="zh-CN" altLang="en-US" dirty="0"/>
              <a:t>西北工业大学软件学院</a:t>
            </a:r>
            <a:endParaRPr kumimoji="1" lang="zh-CN" altLang="en-US" sz="900" dirty="0"/>
          </a:p>
        </p:txBody>
      </p:sp>
      <p:sp>
        <p:nvSpPr>
          <p:cNvPr id="9" name="灯片编号占位符 8"/>
          <p:cNvSpPr>
            <a:spLocks noGrp="1"/>
          </p:cNvSpPr>
          <p:nvPr>
            <p:ph type="sldNum" sz="quarter" idx="12"/>
            <p:custDataLst>
              <p:tags r:id="rId3"/>
            </p:custDataLst>
          </p:nvPr>
        </p:nvSpPr>
        <p:spPr/>
        <p:txBody>
          <a:bodyPr/>
          <a:lstStyle/>
          <a:p>
            <a:fld id="{5A1A6423-77BD-D842-A714-25250E903C41}" type="slidenum">
              <a:rPr kumimoji="1" lang="zh-CN" altLang="en-US" smtClean="0"/>
              <a:t>40</a:t>
            </a:fld>
            <a:endParaRPr kumimoji="1" lang="zh-CN" altLang="en-US" sz="9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xEl>
                                              <p:pRg st="3" end="3"/>
                                            </p:txEl>
                                          </p:spTgt>
                                        </p:tgtEl>
                                        <p:attrNameLst>
                                          <p:attrName>style.visibility</p:attrName>
                                        </p:attrNameLst>
                                      </p:cBhvr>
                                      <p:to>
                                        <p:strVal val="visible"/>
                                      </p:to>
                                    </p:set>
                                    <p:animEffect transition="in" filter="dissolve">
                                      <p:cBhvr>
                                        <p:cTn id="7" dur="500"/>
                                        <p:tgtEl>
                                          <p:spTgt spid="2">
                                            <p:txEl>
                                              <p:pRg st="3" end="3"/>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2">
                                            <p:txEl>
                                              <p:pRg st="4" end="4"/>
                                            </p:txEl>
                                          </p:spTgt>
                                        </p:tgtEl>
                                        <p:attrNameLst>
                                          <p:attrName>style.visibility</p:attrName>
                                        </p:attrNameLst>
                                      </p:cBhvr>
                                      <p:to>
                                        <p:strVal val="visible"/>
                                      </p:to>
                                    </p:set>
                                    <p:animEffect transition="in" filter="dissolve">
                                      <p:cBhvr>
                                        <p:cTn id="10" dur="500"/>
                                        <p:tgtEl>
                                          <p:spTgt spid="2">
                                            <p:txEl>
                                              <p:pRg st="4" end="4"/>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animEffect transition="in" filter="dissolve">
                                      <p:cBhvr>
                                        <p:cTn id="13" dur="500"/>
                                        <p:tgtEl>
                                          <p:spTgt spid="2">
                                            <p:txEl>
                                              <p:pRg st="5" end="5"/>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2">
                                            <p:txEl>
                                              <p:pRg st="6" end="6"/>
                                            </p:txEl>
                                          </p:spTgt>
                                        </p:tgtEl>
                                        <p:attrNameLst>
                                          <p:attrName>style.visibility</p:attrName>
                                        </p:attrNameLst>
                                      </p:cBhvr>
                                      <p:to>
                                        <p:strVal val="visible"/>
                                      </p:to>
                                    </p:set>
                                    <p:animEffect transition="in" filter="dissolve">
                                      <p:cBhvr>
                                        <p:cTn id="16" dur="500"/>
                                        <p:tgtEl>
                                          <p:spTgt spid="2">
                                            <p:txEl>
                                              <p:pRg st="6" end="6"/>
                                            </p:txEl>
                                          </p:spTgt>
                                        </p:tgtEl>
                                      </p:cBhvr>
                                    </p:animEffect>
                                  </p:childTnLst>
                                </p:cTn>
                              </p:par>
                              <p:par>
                                <p:cTn id="17" presetID="9" presetClass="entr" presetSubtype="0" fill="hold" nodeType="withEffect">
                                  <p:stCondLst>
                                    <p:cond delay="0"/>
                                  </p:stCondLst>
                                  <p:childTnLst>
                                    <p:set>
                                      <p:cBhvr>
                                        <p:cTn id="18" dur="1" fill="hold">
                                          <p:stCondLst>
                                            <p:cond delay="0"/>
                                          </p:stCondLst>
                                        </p:cTn>
                                        <p:tgtEl>
                                          <p:spTgt spid="2">
                                            <p:txEl>
                                              <p:pRg st="7" end="7"/>
                                            </p:txEl>
                                          </p:spTgt>
                                        </p:tgtEl>
                                        <p:attrNameLst>
                                          <p:attrName>style.visibility</p:attrName>
                                        </p:attrNameLst>
                                      </p:cBhvr>
                                      <p:to>
                                        <p:strVal val="visible"/>
                                      </p:to>
                                    </p:set>
                                    <p:animEffect transition="in" filter="dissolve">
                                      <p:cBhvr>
                                        <p:cTn id="19" dur="500"/>
                                        <p:tgtEl>
                                          <p:spTgt spid="2">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fontScale="90000"/>
          </a:bodyPr>
          <a:lstStyle/>
          <a:p>
            <a:pPr marL="0" indent="0">
              <a:lnSpc>
                <a:spcPct val="120000"/>
              </a:lnSpc>
              <a:buNone/>
            </a:pPr>
            <a:r>
              <a:rPr lang="zh-CN" altLang="en-US" sz="3100">
                <a:solidFill>
                  <a:srgbClr val="034EA2"/>
                </a:solidFill>
                <a:effectLst/>
              </a:rPr>
              <a:t>对象的生命周期</a:t>
            </a:r>
          </a:p>
          <a:p>
            <a:pPr marL="457200" lvl="0" indent="-457200">
              <a:buAutoNum type="arabicPeriod"/>
            </a:pPr>
            <a:r>
              <a:rPr lang="zh-CN" altLang="en-US" sz="2665"/>
              <a:t>类型为</a:t>
            </a:r>
            <a:r>
              <a:rPr lang="en-US" altLang="zh-CN" sz="2665"/>
              <a:t>Point2D</a:t>
            </a:r>
            <a:r>
              <a:rPr lang="zh-CN" altLang="en-US" sz="2665"/>
              <a:t>的一个对象首次创建时，或者</a:t>
            </a:r>
            <a:r>
              <a:rPr lang="en-US" altLang="zh-CN" sz="2665"/>
              <a:t>Point2D</a:t>
            </a:r>
            <a:r>
              <a:rPr lang="zh-CN" altLang="en-US" sz="2665"/>
              <a:t>类的静态方法或数据首次调用时，</a:t>
            </a:r>
            <a:r>
              <a:rPr lang="en-US" altLang="zh-CN" sz="2665"/>
              <a:t>java</a:t>
            </a:r>
            <a:r>
              <a:rPr lang="zh-CN" altLang="en-US" sz="2665"/>
              <a:t>解释器必须查找环境变量</a:t>
            </a:r>
            <a:r>
              <a:rPr lang="en-US" altLang="zh-CN" sz="2665">
                <a:solidFill>
                  <a:srgbClr val="034EA2"/>
                </a:solidFill>
                <a:effectLst/>
              </a:rPr>
              <a:t>classpath</a:t>
            </a:r>
            <a:r>
              <a:rPr lang="zh-CN" altLang="en-US" sz="2665"/>
              <a:t>所指定的位置，找出并装载</a:t>
            </a:r>
            <a:r>
              <a:rPr lang="en-US" altLang="zh-CN" sz="2665"/>
              <a:t>Point2D.class。</a:t>
            </a:r>
          </a:p>
          <a:p>
            <a:pPr marL="457200" lvl="0" indent="-457200">
              <a:buAutoNum type="arabicPeriod"/>
            </a:pPr>
            <a:r>
              <a:rPr lang="zh-CN" altLang="en-US" sz="2665"/>
              <a:t>一旦</a:t>
            </a:r>
            <a:r>
              <a:rPr lang="en-US" altLang="zh-CN" sz="2665"/>
              <a:t>Point2D.class</a:t>
            </a:r>
            <a:r>
              <a:rPr lang="zh-CN" altLang="en-US" sz="2665"/>
              <a:t>装载后，它的所有静态初始化模块都会运行，静态初始化动作仅发生一次，就是在</a:t>
            </a:r>
            <a:r>
              <a:rPr lang="en-US" altLang="zh-CN" sz="2665"/>
              <a:t>Point2D.class</a:t>
            </a:r>
            <a:r>
              <a:rPr lang="zh-CN" altLang="en-US" sz="2665"/>
              <a:t>首次被装载时。</a:t>
            </a:r>
            <a:endParaRPr lang="en-US" altLang="zh-CN" sz="2665"/>
          </a:p>
          <a:p>
            <a:endParaRPr lang="en-US" altLang="zh-CN" sz="2665"/>
          </a:p>
        </p:txBody>
      </p:sp>
      <p:sp>
        <p:nvSpPr>
          <p:cNvPr id="3" name="标题 2"/>
          <p:cNvSpPr>
            <a:spLocks noGrp="1"/>
          </p:cNvSpPr>
          <p:nvPr>
            <p:ph type="title"/>
          </p:nvPr>
        </p:nvSpPr>
        <p:spPr/>
        <p:txBody>
          <a:bodyPr/>
          <a:lstStyle/>
          <a:p>
            <a:r>
              <a:rPr lang="en-US" altLang="zh-CN"/>
              <a:t>2.1.3 Java</a:t>
            </a:r>
            <a:r>
              <a:rPr lang="zh-CN" altLang="en-US"/>
              <a:t>对象的初始化与使用</a:t>
            </a:r>
            <a:r>
              <a:rPr lang="en-US" altLang="zh-CN"/>
              <a:t> </a:t>
            </a:r>
            <a:r>
              <a:rPr lang="en-US" altLang="zh-CN" sz="2400">
                <a:sym typeface="+mn-ea"/>
              </a:rPr>
              <a:t>8/9</a:t>
            </a:r>
          </a:p>
        </p:txBody>
      </p:sp>
      <p:sp>
        <p:nvSpPr>
          <p:cNvPr id="7" name="日期占位符 6"/>
          <p:cNvSpPr>
            <a:spLocks noGrp="1"/>
          </p:cNvSpPr>
          <p:nvPr>
            <p:ph type="dt" sz="half" idx="10"/>
            <p:custDataLst>
              <p:tags r:id="rId1"/>
            </p:custDataLst>
          </p:nvPr>
        </p:nvSpPr>
        <p:spPr/>
        <p:txBody>
          <a:bodyPr/>
          <a:lstStyle/>
          <a:p>
            <a:fld id="{8BEB6EB5-CC0D-C94C-91B9-9EA1B45E848E}" type="datetime1">
              <a:rPr kumimoji="1" lang="zh-CN" altLang="en-US" smtClean="0"/>
              <a:t>2024/10/16</a:t>
            </a:fld>
            <a:endParaRPr kumimoji="1" lang="zh-CN" altLang="en-US" sz="900"/>
          </a:p>
        </p:txBody>
      </p:sp>
      <p:sp>
        <p:nvSpPr>
          <p:cNvPr id="8" name="页脚占位符 7"/>
          <p:cNvSpPr>
            <a:spLocks noGrp="1"/>
          </p:cNvSpPr>
          <p:nvPr>
            <p:ph type="ftr" sz="quarter" idx="11"/>
            <p:custDataLst>
              <p:tags r:id="rId2"/>
            </p:custDataLst>
          </p:nvPr>
        </p:nvSpPr>
        <p:spPr/>
        <p:txBody>
          <a:bodyPr/>
          <a:lstStyle/>
          <a:p>
            <a:r>
              <a:rPr kumimoji="1" lang="zh-CN" altLang="en-US" dirty="0"/>
              <a:t>西北工业大学软件学院</a:t>
            </a:r>
            <a:endParaRPr kumimoji="1" lang="zh-CN" altLang="en-US" sz="900" dirty="0"/>
          </a:p>
        </p:txBody>
      </p:sp>
      <p:sp>
        <p:nvSpPr>
          <p:cNvPr id="9" name="灯片编号占位符 8"/>
          <p:cNvSpPr>
            <a:spLocks noGrp="1"/>
          </p:cNvSpPr>
          <p:nvPr>
            <p:ph type="sldNum" sz="quarter" idx="12"/>
            <p:custDataLst>
              <p:tags r:id="rId3"/>
            </p:custDataLst>
          </p:nvPr>
        </p:nvSpPr>
        <p:spPr/>
        <p:txBody>
          <a:bodyPr/>
          <a:lstStyle/>
          <a:p>
            <a:fld id="{5A1A6423-77BD-D842-A714-25250E903C41}" type="slidenum">
              <a:rPr kumimoji="1" lang="zh-CN" altLang="en-US" smtClean="0"/>
              <a:t>41</a:t>
            </a:fld>
            <a:endParaRPr kumimoji="1" lang="zh-CN" altLang="en-US" sz="90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fontScale="80000"/>
          </a:bodyPr>
          <a:lstStyle/>
          <a:p>
            <a:pPr marL="457200" indent="-457200">
              <a:lnSpc>
                <a:spcPct val="120000"/>
              </a:lnSpc>
              <a:buFont typeface="+mj-lt"/>
              <a:buAutoNum type="arabicPeriod" startAt="3"/>
            </a:pPr>
            <a:r>
              <a:rPr lang="zh-CN" altLang="en-US" sz="3000"/>
              <a:t>如果</a:t>
            </a:r>
            <a:r>
              <a:rPr lang="en-US" altLang="zh-CN" sz="3000"/>
              <a:t>1.</a:t>
            </a:r>
            <a:r>
              <a:rPr lang="zh-CN" altLang="en-US" sz="3000"/>
              <a:t> 中所指是创建一个</a:t>
            </a:r>
            <a:r>
              <a:rPr lang="en-US" altLang="zh-CN" sz="3000"/>
              <a:t>Point2D</a:t>
            </a:r>
            <a:r>
              <a:rPr lang="zh-CN" altLang="en-US" sz="3000"/>
              <a:t>类型的对象</a:t>
            </a:r>
            <a:r>
              <a:rPr lang="en-US" altLang="zh-CN" sz="3000"/>
              <a:t>,</a:t>
            </a:r>
          </a:p>
          <a:p>
            <a:pPr marL="0" indent="457200">
              <a:lnSpc>
                <a:spcPct val="120000"/>
              </a:lnSpc>
              <a:buFont typeface="+mj-lt"/>
              <a:buNone/>
            </a:pPr>
            <a:r>
              <a:rPr lang="en-US" altLang="zh-CN" sz="3000"/>
              <a:t> </a:t>
            </a:r>
            <a:r>
              <a:rPr lang="zh-CN" altLang="en-US" sz="3000"/>
              <a:t>例如</a:t>
            </a:r>
            <a:r>
              <a:rPr lang="en-US" altLang="zh-CN" sz="3000">
                <a:solidFill>
                  <a:srgbClr val="034EA2"/>
                </a:solidFill>
                <a:effectLst/>
              </a:rPr>
              <a:t>new Point2D(10, 100)</a:t>
            </a:r>
            <a:r>
              <a:rPr lang="en-US" altLang="zh-CN" sz="3000" i="1">
                <a:solidFill>
                  <a:schemeClr val="accent1"/>
                </a:solidFill>
                <a:effectLst>
                  <a:outerShdw blurRad="38100" dist="25400" dir="5400000" algn="ctr" rotWithShape="0">
                    <a:srgbClr val="6E747A">
                      <a:alpha val="43000"/>
                    </a:srgbClr>
                  </a:outerShdw>
                </a:effectLst>
              </a:rPr>
              <a:t>  </a:t>
            </a:r>
            <a:r>
              <a:rPr lang="zh-CN" altLang="en-US" sz="3000"/>
              <a:t>，则顺序执行以下步骤：</a:t>
            </a:r>
          </a:p>
          <a:p>
            <a:pPr marL="457200" lvl="1" indent="0">
              <a:lnSpc>
                <a:spcPct val="150000"/>
              </a:lnSpc>
              <a:buNone/>
            </a:pPr>
            <a:r>
              <a:rPr lang="en-US" altLang="zh-CN"/>
              <a:t>3.1  new</a:t>
            </a:r>
            <a:r>
              <a:rPr lang="zh-CN" altLang="en-US"/>
              <a:t>语句首先会在</a:t>
            </a:r>
            <a:r>
              <a:rPr lang="zh-CN" altLang="en-US">
                <a:solidFill>
                  <a:srgbClr val="034DA0"/>
                </a:solidFill>
              </a:rPr>
              <a:t>堆里分配一个足够的存储空间</a:t>
            </a:r>
            <a:r>
              <a:rPr lang="zh-CN" altLang="en-US"/>
              <a:t>。</a:t>
            </a:r>
          </a:p>
          <a:p>
            <a:pPr marL="457200" lvl="1" indent="0">
              <a:lnSpc>
                <a:spcPct val="150000"/>
              </a:lnSpc>
              <a:buNone/>
            </a:pPr>
            <a:r>
              <a:rPr lang="en-US" altLang="zh-CN"/>
              <a:t>3.2  </a:t>
            </a:r>
            <a:r>
              <a:rPr lang="zh-CN" altLang="en-US"/>
              <a:t>系统会先用</a:t>
            </a:r>
            <a:r>
              <a:rPr lang="zh-CN" altLang="en-US">
                <a:solidFill>
                  <a:srgbClr val="034DA0"/>
                </a:solidFill>
              </a:rPr>
              <a:t>默认值初始化对象的成员变量</a:t>
            </a:r>
            <a:r>
              <a:rPr lang="zh-CN" altLang="en-US"/>
              <a:t>，因此</a:t>
            </a:r>
            <a:r>
              <a:rPr lang="en-US" altLang="zh-CN"/>
              <a:t>Point2D</a:t>
            </a:r>
            <a:r>
              <a:rPr lang="zh-CN" altLang="en-US"/>
              <a:t>中的所有数据成员都得到了缺省值。</a:t>
            </a:r>
          </a:p>
          <a:p>
            <a:pPr marL="457200" lvl="1" indent="0">
              <a:lnSpc>
                <a:spcPct val="150000"/>
              </a:lnSpc>
              <a:buNone/>
            </a:pPr>
            <a:r>
              <a:rPr lang="en-US" altLang="zh-CN"/>
              <a:t>3.3  </a:t>
            </a:r>
            <a:r>
              <a:rPr lang="zh-CN" altLang="en-US"/>
              <a:t>执行所有</a:t>
            </a:r>
            <a:r>
              <a:rPr lang="zh-CN" altLang="en-US">
                <a:solidFill>
                  <a:srgbClr val="034DA0"/>
                </a:solidFill>
              </a:rPr>
              <a:t>出现于数据定义处的初始化动作</a:t>
            </a:r>
            <a:r>
              <a:rPr lang="zh-CN" altLang="en-US"/>
              <a:t>。</a:t>
            </a:r>
          </a:p>
          <a:p>
            <a:pPr marL="457200" lvl="1" indent="0">
              <a:lnSpc>
                <a:spcPct val="150000"/>
              </a:lnSpc>
              <a:buNone/>
            </a:pPr>
            <a:r>
              <a:rPr lang="en-US" altLang="zh-CN"/>
              <a:t>3.4  </a:t>
            </a:r>
            <a:r>
              <a:rPr lang="zh-CN" altLang="en-US"/>
              <a:t>执行</a:t>
            </a:r>
            <a:r>
              <a:rPr lang="zh-CN" altLang="en-US">
                <a:solidFill>
                  <a:srgbClr val="034DA0"/>
                </a:solidFill>
              </a:rPr>
              <a:t>构造函数</a:t>
            </a:r>
            <a:r>
              <a:rPr lang="zh-CN" altLang="en-US"/>
              <a:t>。</a:t>
            </a:r>
          </a:p>
          <a:p>
            <a:pPr>
              <a:lnSpc>
                <a:spcPct val="130000"/>
              </a:lnSpc>
            </a:pPr>
            <a:r>
              <a:rPr lang="zh-CN" altLang="en-US" sz="3000"/>
              <a:t>如果应用程序没有结束，在同一个应用程序中再创建</a:t>
            </a:r>
            <a:r>
              <a:rPr lang="en-US" altLang="zh-CN" sz="3000"/>
              <a:t>Point2D</a:t>
            </a:r>
            <a:r>
              <a:rPr lang="zh-CN" altLang="en-US" sz="3000"/>
              <a:t>类型的对象，则从步骤</a:t>
            </a:r>
            <a:r>
              <a:rPr lang="en-US" altLang="zh-CN" sz="3000"/>
              <a:t>3</a:t>
            </a:r>
            <a:r>
              <a:rPr lang="zh-CN" altLang="en-US" sz="3000"/>
              <a:t>中的</a:t>
            </a:r>
            <a:r>
              <a:rPr lang="en-US" altLang="zh-CN" sz="3000"/>
              <a:t>3.1</a:t>
            </a:r>
            <a:r>
              <a:rPr lang="zh-CN" altLang="en-US" sz="3000"/>
              <a:t>开始顺序执行。</a:t>
            </a:r>
            <a:endParaRPr lang="zh-CN" altLang="en-US"/>
          </a:p>
        </p:txBody>
      </p:sp>
      <p:sp>
        <p:nvSpPr>
          <p:cNvPr id="3" name="标题 2"/>
          <p:cNvSpPr>
            <a:spLocks noGrp="1"/>
          </p:cNvSpPr>
          <p:nvPr>
            <p:ph type="title"/>
          </p:nvPr>
        </p:nvSpPr>
        <p:spPr/>
        <p:txBody>
          <a:bodyPr/>
          <a:lstStyle/>
          <a:p>
            <a:r>
              <a:rPr lang="en-US" altLang="zh-CN">
                <a:sym typeface="+mn-ea"/>
              </a:rPr>
              <a:t>2.1.3 Java</a:t>
            </a:r>
            <a:r>
              <a:rPr lang="zh-CN" altLang="en-US">
                <a:sym typeface="+mn-ea"/>
              </a:rPr>
              <a:t>对象的初始化与使用</a:t>
            </a:r>
            <a:r>
              <a:rPr lang="en-US" altLang="zh-CN">
                <a:sym typeface="+mn-ea"/>
              </a:rPr>
              <a:t> </a:t>
            </a:r>
            <a:r>
              <a:rPr lang="en-US" altLang="zh-CN" sz="2400">
                <a:sym typeface="+mn-ea"/>
              </a:rPr>
              <a:t>9/9</a:t>
            </a:r>
          </a:p>
        </p:txBody>
      </p:sp>
      <p:sp>
        <p:nvSpPr>
          <p:cNvPr id="7" name="日期占位符 6"/>
          <p:cNvSpPr>
            <a:spLocks noGrp="1"/>
          </p:cNvSpPr>
          <p:nvPr>
            <p:ph type="dt" sz="half" idx="10"/>
            <p:custDataLst>
              <p:tags r:id="rId1"/>
            </p:custDataLst>
          </p:nvPr>
        </p:nvSpPr>
        <p:spPr/>
        <p:txBody>
          <a:bodyPr/>
          <a:lstStyle/>
          <a:p>
            <a:fld id="{8BEB6EB5-CC0D-C94C-91B9-9EA1B45E848E}" type="datetime1">
              <a:rPr kumimoji="1" lang="zh-CN" altLang="en-US" smtClean="0"/>
              <a:t>2024/10/16</a:t>
            </a:fld>
            <a:endParaRPr kumimoji="1" lang="zh-CN" altLang="en-US" sz="900"/>
          </a:p>
        </p:txBody>
      </p:sp>
      <p:sp>
        <p:nvSpPr>
          <p:cNvPr id="8" name="页脚占位符 7"/>
          <p:cNvSpPr>
            <a:spLocks noGrp="1"/>
          </p:cNvSpPr>
          <p:nvPr>
            <p:ph type="ftr" sz="quarter" idx="11"/>
            <p:custDataLst>
              <p:tags r:id="rId2"/>
            </p:custDataLst>
          </p:nvPr>
        </p:nvSpPr>
        <p:spPr/>
        <p:txBody>
          <a:bodyPr/>
          <a:lstStyle/>
          <a:p>
            <a:r>
              <a:rPr kumimoji="1" lang="zh-CN" altLang="en-US" dirty="0"/>
              <a:t>西北工业大学软件学院</a:t>
            </a:r>
            <a:endParaRPr kumimoji="1" lang="zh-CN" altLang="en-US" sz="900" dirty="0"/>
          </a:p>
        </p:txBody>
      </p:sp>
      <p:sp>
        <p:nvSpPr>
          <p:cNvPr id="9" name="灯片编号占位符 8"/>
          <p:cNvSpPr>
            <a:spLocks noGrp="1"/>
          </p:cNvSpPr>
          <p:nvPr>
            <p:ph type="sldNum" sz="quarter" idx="12"/>
            <p:custDataLst>
              <p:tags r:id="rId3"/>
            </p:custDataLst>
          </p:nvPr>
        </p:nvSpPr>
        <p:spPr/>
        <p:txBody>
          <a:bodyPr/>
          <a:lstStyle/>
          <a:p>
            <a:fld id="{5A1A6423-77BD-D842-A714-25250E903C41}" type="slidenum">
              <a:rPr kumimoji="1" lang="zh-CN" altLang="en-US" smtClean="0"/>
              <a:t>42</a:t>
            </a:fld>
            <a:endParaRPr kumimoji="1" lang="zh-CN" altLang="en-US" sz="90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marL="0" indent="0">
              <a:lnSpc>
                <a:spcPct val="100000"/>
              </a:lnSpc>
              <a:buNone/>
            </a:pPr>
            <a:r>
              <a:rPr lang="zh-CN" altLang="en-US" sz="2800">
                <a:solidFill>
                  <a:srgbClr val="034EA2"/>
                </a:solidFill>
                <a:effectLst/>
                <a:latin typeface="等线" panose="02010600030101010101" charset="-122"/>
                <a:ea typeface="等线" panose="02010600030101010101" charset="-122"/>
                <a:cs typeface="等线" panose="02010600030101010101" charset="-122"/>
              </a:rPr>
              <a:t>实例变量</a:t>
            </a:r>
            <a:r>
              <a:rPr lang="en-US" altLang="zh-CN" sz="2400">
                <a:solidFill>
                  <a:srgbClr val="034EA2"/>
                </a:solidFill>
                <a:latin typeface="等线" panose="02010600030101010101" charset="-122"/>
                <a:ea typeface="等线" panose="02010600030101010101" charset="-122"/>
                <a:cs typeface="等线" panose="02010600030101010101" charset="-122"/>
              </a:rPr>
              <a:t>(</a:t>
            </a:r>
            <a:r>
              <a:rPr lang="en-US" altLang="zh-CN" sz="2400">
                <a:solidFill>
                  <a:srgbClr val="034EA2"/>
                </a:solidFill>
                <a:effectLst/>
                <a:latin typeface="等线" panose="02010600030101010101" charset="-122"/>
                <a:ea typeface="等线" panose="02010600030101010101" charset="-122"/>
                <a:cs typeface="等线" panose="02010600030101010101" charset="-122"/>
              </a:rPr>
              <a:t>instance variable)</a:t>
            </a:r>
            <a:endParaRPr lang="en-US" altLang="zh-CN" sz="2400">
              <a:solidFill>
                <a:srgbClr val="034EA2"/>
              </a:solidFill>
              <a:latin typeface="等线" panose="02010600030101010101" charset="-122"/>
              <a:ea typeface="等线" panose="02010600030101010101" charset="-122"/>
              <a:cs typeface="等线" panose="02010600030101010101" charset="-122"/>
            </a:endParaRPr>
          </a:p>
          <a:p>
            <a:pPr>
              <a:lnSpc>
                <a:spcPct val="100000"/>
              </a:lnSpc>
            </a:pPr>
            <a:r>
              <a:rPr lang="zh-CN" altLang="en-US" sz="2400">
                <a:latin typeface="等线" panose="02010600030101010101" charset="-122"/>
                <a:ea typeface="等线" panose="02010600030101010101" charset="-122"/>
                <a:cs typeface="等线" panose="02010600030101010101" charset="-122"/>
              </a:rPr>
              <a:t>没有加</a:t>
            </a:r>
            <a:r>
              <a:rPr lang="en-US" altLang="zh-CN" sz="2400">
                <a:latin typeface="等线" panose="02010600030101010101" charset="-122"/>
                <a:ea typeface="等线" panose="02010600030101010101" charset="-122"/>
                <a:cs typeface="等线" panose="02010600030101010101" charset="-122"/>
              </a:rPr>
              <a:t>static</a:t>
            </a:r>
            <a:r>
              <a:rPr lang="zh-CN" altLang="en-US" sz="2400">
                <a:latin typeface="等线" panose="02010600030101010101" charset="-122"/>
                <a:ea typeface="等线" panose="02010600030101010101" charset="-122"/>
                <a:cs typeface="等线" panose="02010600030101010101" charset="-122"/>
              </a:rPr>
              <a:t>关键字的变量称为类的实例成员</a:t>
            </a:r>
            <a:r>
              <a:rPr lang="zh-CN" altLang="en-US" sz="2400">
                <a:latin typeface="等线" panose="02010600030101010101" charset="-122"/>
                <a:ea typeface="等线" panose="02010600030101010101" charset="-122"/>
                <a:cs typeface="等线" panose="02010600030101010101" charset="-122"/>
                <a:sym typeface="+mn-ea"/>
              </a:rPr>
              <a:t>变量。</a:t>
            </a:r>
            <a:endParaRPr lang="zh-CN" altLang="en-US" sz="2400">
              <a:latin typeface="等线" panose="02010600030101010101" charset="-122"/>
              <a:ea typeface="等线" panose="02010600030101010101" charset="-122"/>
              <a:cs typeface="等线" panose="02010600030101010101" charset="-122"/>
            </a:endParaRPr>
          </a:p>
          <a:p>
            <a:pPr>
              <a:lnSpc>
                <a:spcPct val="100000"/>
              </a:lnSpc>
            </a:pPr>
            <a:r>
              <a:rPr lang="zh-CN" altLang="en-US" sz="2400" dirty="0">
                <a:solidFill>
                  <a:srgbClr val="000000"/>
                </a:solidFill>
                <a:latin typeface="等线" panose="02010600030101010101" charset="-122"/>
                <a:ea typeface="等线" panose="02010600030101010101" charset="-122"/>
                <a:cs typeface="等线" panose="02010600030101010101" charset="-122"/>
                <a:sym typeface="+mn-ea"/>
              </a:rPr>
              <a:t>每一个类的对象都有一份各自独立存储的实例变量。</a:t>
            </a:r>
            <a:endParaRPr lang="en-US" altLang="zh-CN" sz="2400" b="1" dirty="0">
              <a:latin typeface="等线" panose="02010600030101010101" charset="-122"/>
              <a:ea typeface="等线" panose="02010600030101010101" charset="-122"/>
              <a:cs typeface="等线" panose="02010600030101010101" charset="-122"/>
            </a:endParaRPr>
          </a:p>
        </p:txBody>
      </p:sp>
      <p:sp>
        <p:nvSpPr>
          <p:cNvPr id="3" name="标题 2"/>
          <p:cNvSpPr>
            <a:spLocks noGrp="1"/>
          </p:cNvSpPr>
          <p:nvPr>
            <p:ph type="title"/>
          </p:nvPr>
        </p:nvSpPr>
        <p:spPr/>
        <p:txBody>
          <a:bodyPr/>
          <a:lstStyle/>
          <a:p>
            <a:r>
              <a:rPr lang="en-US" altLang="zh-CN"/>
              <a:t>2.1.4 </a:t>
            </a:r>
            <a:r>
              <a:rPr lang="zh-CN" altLang="en-US"/>
              <a:t>实例</a:t>
            </a:r>
            <a:r>
              <a:rPr lang="en-US" altLang="zh-CN"/>
              <a:t>/</a:t>
            </a:r>
            <a:r>
              <a:rPr lang="zh-CN" altLang="en-US"/>
              <a:t>静态成员变量、方法</a:t>
            </a:r>
            <a:r>
              <a:rPr lang="en-US" altLang="zh-CN"/>
              <a:t> </a:t>
            </a:r>
            <a:r>
              <a:rPr lang="en-US" altLang="zh-CN" sz="2400"/>
              <a:t>1/7</a:t>
            </a:r>
          </a:p>
        </p:txBody>
      </p:sp>
      <p:sp>
        <p:nvSpPr>
          <p:cNvPr id="69637" name="AutoShape 5"/>
          <p:cNvSpPr/>
          <p:nvPr>
            <p:custDataLst>
              <p:tags r:id="rId1"/>
            </p:custDataLst>
          </p:nvPr>
        </p:nvSpPr>
        <p:spPr>
          <a:xfrm>
            <a:off x="433070" y="3144520"/>
            <a:ext cx="6687820" cy="2610485"/>
          </a:xfrm>
          <a:prstGeom prst="flowChartAlternateProcess">
            <a:avLst/>
          </a:prstGeom>
          <a:noFill/>
          <a:ln w="9525" cap="flat" cmpd="sng">
            <a:solidFill>
              <a:schemeClr val="tx1"/>
            </a:solidFill>
            <a:prstDash val="dash"/>
            <a:miter/>
            <a:headEnd type="none" w="med" len="med"/>
            <a:tailEnd type="none" w="med" len="med"/>
          </a:ln>
          <a:extLst>
            <a:ext uri="{909E8E84-426E-40DD-AFC4-6F175D3DCCD1}">
              <a14:hiddenFill xmlns:a14="http://schemas.microsoft.com/office/drawing/2010/main">
                <a:solidFill>
                  <a:srgbClr val="EAEAEA"/>
                </a:solidFill>
              </a14:hiddenFill>
            </a:ext>
          </a:extLst>
        </p:spPr>
        <p:txBody>
          <a:bodyPr wrap="none" anchor="ctr" anchorCtr="0"/>
          <a:lstStyle/>
          <a:p>
            <a:r>
              <a:rPr lang="en-US" altLang="zh-CN" sz="2000" b="1" dirty="0">
                <a:solidFill>
                  <a:srgbClr val="034EA2"/>
                </a:solidFill>
                <a:effectLst/>
                <a:latin typeface="等线" panose="02010600030101010101" charset="-122"/>
                <a:ea typeface="等线" panose="02010600030101010101" charset="-122"/>
              </a:rPr>
              <a:t>Point2D pointOne </a:t>
            </a:r>
          </a:p>
          <a:p>
            <a:r>
              <a:rPr lang="en-US" altLang="zh-CN" sz="2000" b="1" dirty="0">
                <a:solidFill>
                  <a:srgbClr val="034EA2"/>
                </a:solidFill>
                <a:effectLst/>
                <a:latin typeface="等线" panose="02010600030101010101" charset="-122"/>
                <a:ea typeface="等线" panose="02010600030101010101" charset="-122"/>
              </a:rPr>
              <a:t>   = new Point2D(10, 100);</a:t>
            </a:r>
            <a:endParaRPr lang="en-US" altLang="zh-CN" sz="2000" b="1" dirty="0">
              <a:solidFill>
                <a:schemeClr val="accent1"/>
              </a:solidFill>
              <a:effectLst>
                <a:outerShdw blurRad="38100" dist="25400" dir="5400000" algn="ctr" rotWithShape="0">
                  <a:srgbClr val="6E747A">
                    <a:alpha val="43000"/>
                  </a:srgbClr>
                </a:outerShdw>
              </a:effectLst>
              <a:latin typeface="等线" panose="02010600030101010101" charset="-122"/>
              <a:ea typeface="等线" panose="02010600030101010101" charset="-122"/>
            </a:endParaRPr>
          </a:p>
          <a:p>
            <a:endParaRPr lang="en-US" altLang="zh-CN" sz="2000" dirty="0">
              <a:latin typeface="Times New Roman" panose="02020603050405020304" pitchFamily="18" charset="0"/>
            </a:endParaRPr>
          </a:p>
          <a:p>
            <a:endParaRPr lang="en-US" altLang="zh-CN" sz="2000" dirty="0">
              <a:latin typeface="Times New Roman" panose="02020603050405020304" pitchFamily="18" charset="0"/>
            </a:endParaRPr>
          </a:p>
          <a:p>
            <a:r>
              <a:rPr lang="en-US" altLang="zh-CN" sz="2000" b="1" dirty="0">
                <a:solidFill>
                  <a:srgbClr val="034EA2"/>
                </a:solidFill>
                <a:effectLst/>
                <a:latin typeface="等线" panose="02010600030101010101" charset="-122"/>
                <a:ea typeface="等线" panose="02010600030101010101" charset="-122"/>
              </a:rPr>
              <a:t>Point pointTwo </a:t>
            </a:r>
          </a:p>
          <a:p>
            <a:r>
              <a:rPr lang="en-US" altLang="zh-CN" sz="2000" b="1" dirty="0">
                <a:solidFill>
                  <a:srgbClr val="034EA2"/>
                </a:solidFill>
                <a:effectLst/>
                <a:latin typeface="等线" panose="02010600030101010101" charset="-122"/>
                <a:ea typeface="等线" panose="02010600030101010101" charset="-122"/>
              </a:rPr>
              <a:t>   = new Point2D(20, 200);</a:t>
            </a:r>
          </a:p>
        </p:txBody>
      </p:sp>
      <p:sp>
        <p:nvSpPr>
          <p:cNvPr id="69638" name="AutoShape 6"/>
          <p:cNvSpPr/>
          <p:nvPr>
            <p:custDataLst>
              <p:tags r:id="rId2"/>
            </p:custDataLst>
          </p:nvPr>
        </p:nvSpPr>
        <p:spPr>
          <a:xfrm>
            <a:off x="4471353" y="3256915"/>
            <a:ext cx="2362200" cy="1160463"/>
          </a:xfrm>
          <a:prstGeom prst="flowChartAlternateProcess">
            <a:avLst/>
          </a:prstGeom>
          <a:solidFill>
            <a:srgbClr val="EAEAEA"/>
          </a:solidFill>
          <a:ln w="9525" cap="flat" cmpd="sng">
            <a:solidFill>
              <a:schemeClr val="tx1"/>
            </a:solidFill>
            <a:prstDash val="solid"/>
            <a:miter/>
            <a:headEnd type="none" w="med" len="med"/>
            <a:tailEnd type="none" w="med" len="med"/>
          </a:ln>
        </p:spPr>
        <p:txBody>
          <a:bodyPr wrap="none" anchor="ctr" anchorCtr="0"/>
          <a:lstStyle/>
          <a:p>
            <a:pPr algn="ctr"/>
            <a:r>
              <a:rPr lang="en-US" altLang="zh-CN" sz="2000" b="1" dirty="0">
                <a:solidFill>
                  <a:schemeClr val="accent2"/>
                </a:solidFill>
                <a:latin typeface="等线" panose="02010600030101010101" charset="-122"/>
                <a:ea typeface="等线" panose="02010600030101010101" charset="-122"/>
              </a:rPr>
              <a:t>pointOne</a:t>
            </a:r>
            <a:endParaRPr lang="en-US" altLang="zh-CN" sz="2000" b="1" dirty="0">
              <a:solidFill>
                <a:srgbClr val="FF0066"/>
              </a:solidFill>
              <a:latin typeface="等线" panose="02010600030101010101" charset="-122"/>
              <a:ea typeface="等线" panose="02010600030101010101" charset="-122"/>
            </a:endParaRPr>
          </a:p>
          <a:p>
            <a:pPr algn="l"/>
            <a:r>
              <a:rPr lang="en-US" altLang="zh-CN" sz="2000" b="1" dirty="0">
                <a:latin typeface="等线" panose="02010600030101010101" charset="-122"/>
                <a:ea typeface="等线" panose="02010600030101010101" charset="-122"/>
              </a:rPr>
              <a:t>      int  x = 10;</a:t>
            </a:r>
          </a:p>
          <a:p>
            <a:pPr algn="l"/>
            <a:r>
              <a:rPr lang="en-US" altLang="zh-CN" sz="2000" b="1" dirty="0">
                <a:latin typeface="等线" panose="02010600030101010101" charset="-122"/>
                <a:ea typeface="等线" panose="02010600030101010101" charset="-122"/>
              </a:rPr>
              <a:t>      int  y = 100;</a:t>
            </a:r>
          </a:p>
          <a:p>
            <a:pPr algn="ctr"/>
            <a:r>
              <a:rPr lang="en-US" altLang="zh-CN" sz="2000" b="1" dirty="0">
                <a:latin typeface="等线" panose="02010600030101010101" charset="-122"/>
                <a:ea typeface="等线" panose="02010600030101010101" charset="-122"/>
              </a:rPr>
              <a:t>…</a:t>
            </a:r>
          </a:p>
        </p:txBody>
      </p:sp>
      <p:sp>
        <p:nvSpPr>
          <p:cNvPr id="69639" name="AutoShape 7"/>
          <p:cNvSpPr/>
          <p:nvPr>
            <p:custDataLst>
              <p:tags r:id="rId3"/>
            </p:custDataLst>
          </p:nvPr>
        </p:nvSpPr>
        <p:spPr>
          <a:xfrm>
            <a:off x="4471670" y="4512310"/>
            <a:ext cx="2362200" cy="1160780"/>
          </a:xfrm>
          <a:prstGeom prst="flowChartAlternateProcess">
            <a:avLst/>
          </a:prstGeom>
          <a:solidFill>
            <a:srgbClr val="EAEAEA"/>
          </a:solidFill>
          <a:ln w="9525" cap="flat" cmpd="sng">
            <a:solidFill>
              <a:schemeClr val="tx1"/>
            </a:solidFill>
            <a:prstDash val="solid"/>
            <a:miter/>
            <a:headEnd type="none" w="med" len="med"/>
            <a:tailEnd type="none" w="med" len="med"/>
          </a:ln>
        </p:spPr>
        <p:txBody>
          <a:bodyPr wrap="none" anchor="ctr" anchorCtr="0"/>
          <a:lstStyle/>
          <a:p>
            <a:pPr algn="ctr"/>
            <a:r>
              <a:rPr lang="en-US" altLang="zh-CN" sz="2000" b="1" dirty="0">
                <a:solidFill>
                  <a:schemeClr val="accent2"/>
                </a:solidFill>
                <a:latin typeface="等线" panose="02010600030101010101" charset="-122"/>
                <a:ea typeface="等线" panose="02010600030101010101" charset="-122"/>
              </a:rPr>
              <a:t>pointTwo</a:t>
            </a:r>
            <a:endParaRPr lang="en-US" altLang="zh-CN" sz="2000" b="1" dirty="0">
              <a:solidFill>
                <a:srgbClr val="FF0066"/>
              </a:solidFill>
              <a:latin typeface="等线" panose="02010600030101010101" charset="-122"/>
              <a:ea typeface="等线" panose="02010600030101010101" charset="-122"/>
            </a:endParaRPr>
          </a:p>
          <a:p>
            <a:pPr algn="l"/>
            <a:r>
              <a:rPr lang="en-US" altLang="zh-CN" sz="2000" b="1" dirty="0">
                <a:latin typeface="等线" panose="02010600030101010101" charset="-122"/>
                <a:ea typeface="等线" panose="02010600030101010101" charset="-122"/>
              </a:rPr>
              <a:t>      int  x = 20;</a:t>
            </a:r>
          </a:p>
          <a:p>
            <a:pPr algn="l"/>
            <a:r>
              <a:rPr lang="en-US" altLang="zh-CN" sz="2000" b="1" dirty="0">
                <a:latin typeface="等线" panose="02010600030101010101" charset="-122"/>
                <a:ea typeface="等线" panose="02010600030101010101" charset="-122"/>
              </a:rPr>
              <a:t>      int  y = 200;</a:t>
            </a:r>
          </a:p>
          <a:p>
            <a:pPr algn="ctr"/>
            <a:r>
              <a:rPr lang="en-US" altLang="zh-CN" sz="2000" b="1" dirty="0">
                <a:latin typeface="等线" panose="02010600030101010101" charset="-122"/>
                <a:ea typeface="等线" panose="02010600030101010101" charset="-122"/>
              </a:rPr>
              <a:t>…</a:t>
            </a:r>
          </a:p>
        </p:txBody>
      </p:sp>
      <p:cxnSp>
        <p:nvCxnSpPr>
          <p:cNvPr id="69641" name="直接箭头连接符 2"/>
          <p:cNvCxnSpPr/>
          <p:nvPr>
            <p:custDataLst>
              <p:tags r:id="rId4"/>
            </p:custDataLst>
          </p:nvPr>
        </p:nvCxnSpPr>
        <p:spPr>
          <a:xfrm>
            <a:off x="3671253" y="3799840"/>
            <a:ext cx="698500" cy="0"/>
          </a:xfrm>
          <a:prstGeom prst="straightConnector1">
            <a:avLst/>
          </a:prstGeom>
          <a:ln w="12700" cap="flat" cmpd="sng">
            <a:solidFill>
              <a:schemeClr val="hlink"/>
            </a:solidFill>
            <a:prstDash val="sysDot"/>
            <a:round/>
            <a:headEnd type="none" w="med" len="med"/>
            <a:tailEnd type="triangle" w="med" len="med"/>
          </a:ln>
        </p:spPr>
      </p:cxnSp>
      <p:cxnSp>
        <p:nvCxnSpPr>
          <p:cNvPr id="69642" name="直接箭头连接符 4"/>
          <p:cNvCxnSpPr/>
          <p:nvPr>
            <p:custDataLst>
              <p:tags r:id="rId5"/>
            </p:custDataLst>
          </p:nvPr>
        </p:nvCxnSpPr>
        <p:spPr>
          <a:xfrm>
            <a:off x="3506153" y="5023803"/>
            <a:ext cx="863600" cy="0"/>
          </a:xfrm>
          <a:prstGeom prst="straightConnector1">
            <a:avLst/>
          </a:prstGeom>
          <a:ln w="12700" cap="flat" cmpd="sng">
            <a:solidFill>
              <a:schemeClr val="hlink"/>
            </a:solidFill>
            <a:prstDash val="sysDot"/>
            <a:round/>
            <a:headEnd type="none" w="med" len="med"/>
            <a:tailEnd type="triangle" w="med" len="med"/>
          </a:ln>
        </p:spPr>
      </p:cxnSp>
      <p:sp>
        <p:nvSpPr>
          <p:cNvPr id="12" name="云形标注 1"/>
          <p:cNvSpPr/>
          <p:nvPr>
            <p:custDataLst>
              <p:tags r:id="rId6"/>
            </p:custDataLst>
          </p:nvPr>
        </p:nvSpPr>
        <p:spPr bwMode="auto">
          <a:xfrm>
            <a:off x="6758305" y="2701290"/>
            <a:ext cx="2385695" cy="1454785"/>
          </a:xfrm>
          <a:prstGeom prst="cloudCallout">
            <a:avLst>
              <a:gd name="adj1" fmla="val -94104"/>
              <a:gd name="adj2" fmla="val 72435"/>
            </a:avLst>
          </a:prstGeom>
          <a:noFill/>
          <a:ln w="25400" cap="flat" cmpd="sng" algn="ctr">
            <a:solidFill>
              <a:srgbClr val="3333CC"/>
            </a:solidFill>
            <a:prstDash val="sysDot"/>
            <a:round/>
            <a:headEnd type="none" w="med" len="med"/>
            <a:tailEnd type="none" w="med" len="med"/>
          </a:ln>
          <a:effectLst/>
        </p:spPr>
        <p:txBody>
          <a:bodyPr/>
          <a:lstStyle/>
          <a:p>
            <a:pPr marR="0" lvl="0" indent="0" algn="ctr" defTabSz="914400" rtl="0" fontAlgn="base">
              <a:lnSpc>
                <a:spcPct val="95000"/>
              </a:lnSpc>
              <a:spcBef>
                <a:spcPts val="0"/>
              </a:spcBef>
              <a:spcAft>
                <a:spcPct val="0"/>
              </a:spcAft>
              <a:buClr>
                <a:schemeClr val="accent2"/>
              </a:buClr>
              <a:buSzTx/>
              <a:buFont typeface="Wingdings" panose="05000000000000000000" pitchFamily="2" charset="2"/>
              <a:buNone/>
              <a:defRPr/>
            </a:pPr>
            <a:r>
              <a:rPr kumimoji="0" lang="zh-CN" altLang="en-US" sz="2400" b="1" i="0" u="none" strike="noStrike" kern="1200" cap="none" spc="0" normalizeH="0" baseline="0" noProof="0" dirty="0">
                <a:ln>
                  <a:noFill/>
                </a:ln>
                <a:solidFill>
                  <a:schemeClr val="tx1"/>
                </a:solidFill>
                <a:effectLst/>
                <a:uLnTx/>
                <a:uFillTx/>
                <a:latin typeface="+mn-lt"/>
                <a:ea typeface="黑体" panose="02010609060101010101" pitchFamily="2" charset="-122"/>
                <a:cs typeface="+mn-cs"/>
              </a:rPr>
              <a:t>在堆中分配的一块内存</a:t>
            </a:r>
            <a:endParaRPr kumimoji="0" lang="en-US" altLang="zh-CN" sz="2400" b="1" i="0" u="none" strike="noStrike" kern="1200" cap="none" spc="0" normalizeH="0" baseline="0" noProof="0" dirty="0">
              <a:ln>
                <a:noFill/>
              </a:ln>
              <a:solidFill>
                <a:schemeClr val="tx1"/>
              </a:solidFill>
              <a:effectLst/>
              <a:uLnTx/>
              <a:uFillTx/>
              <a:latin typeface="+mn-lt"/>
              <a:ea typeface="黑体" panose="02010609060101010101" pitchFamily="2" charset="-122"/>
              <a:cs typeface="+mn-cs"/>
            </a:endParaRPr>
          </a:p>
        </p:txBody>
      </p:sp>
      <p:sp>
        <p:nvSpPr>
          <p:cNvPr id="7" name="日期占位符 6"/>
          <p:cNvSpPr>
            <a:spLocks noGrp="1"/>
          </p:cNvSpPr>
          <p:nvPr>
            <p:ph type="dt" sz="half" idx="10"/>
            <p:custDataLst>
              <p:tags r:id="rId7"/>
            </p:custDataLst>
          </p:nvPr>
        </p:nvSpPr>
        <p:spPr/>
        <p:txBody>
          <a:bodyPr/>
          <a:lstStyle/>
          <a:p>
            <a:fld id="{8BEB6EB5-CC0D-C94C-91B9-9EA1B45E848E}" type="datetime1">
              <a:rPr kumimoji="1" lang="zh-CN" altLang="en-US" smtClean="0"/>
              <a:t>2024/10/16</a:t>
            </a:fld>
            <a:endParaRPr kumimoji="1" lang="zh-CN" altLang="en-US" sz="900"/>
          </a:p>
        </p:txBody>
      </p:sp>
      <p:sp>
        <p:nvSpPr>
          <p:cNvPr id="8" name="页脚占位符 7"/>
          <p:cNvSpPr>
            <a:spLocks noGrp="1"/>
          </p:cNvSpPr>
          <p:nvPr>
            <p:ph type="ftr" sz="quarter" idx="11"/>
            <p:custDataLst>
              <p:tags r:id="rId8"/>
            </p:custDataLst>
          </p:nvPr>
        </p:nvSpPr>
        <p:spPr/>
        <p:txBody>
          <a:bodyPr/>
          <a:lstStyle/>
          <a:p>
            <a:r>
              <a:rPr kumimoji="1" lang="zh-CN" altLang="en-US" dirty="0"/>
              <a:t>西北工业大学软件学院</a:t>
            </a:r>
            <a:endParaRPr kumimoji="1" lang="zh-CN" altLang="en-US" sz="900" dirty="0"/>
          </a:p>
        </p:txBody>
      </p:sp>
      <p:sp>
        <p:nvSpPr>
          <p:cNvPr id="9" name="灯片编号占位符 8"/>
          <p:cNvSpPr>
            <a:spLocks noGrp="1"/>
          </p:cNvSpPr>
          <p:nvPr>
            <p:ph type="sldNum" sz="quarter" idx="12"/>
            <p:custDataLst>
              <p:tags r:id="rId9"/>
            </p:custDataLst>
          </p:nvPr>
        </p:nvSpPr>
        <p:spPr/>
        <p:txBody>
          <a:bodyPr/>
          <a:lstStyle/>
          <a:p>
            <a:fld id="{5A1A6423-77BD-D842-A714-25250E903C41}" type="slidenum">
              <a:rPr kumimoji="1" lang="zh-CN" altLang="en-US" smtClean="0"/>
              <a:t>43</a:t>
            </a:fld>
            <a:endParaRPr kumimoji="1" lang="zh-CN" altLang="en-US" sz="90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fontScale="50000"/>
          </a:bodyPr>
          <a:lstStyle/>
          <a:p>
            <a:pPr marL="0" indent="0">
              <a:lnSpc>
                <a:spcPct val="110000"/>
              </a:lnSpc>
              <a:buNone/>
            </a:pPr>
            <a:r>
              <a:rPr lang="zh-CN" altLang="en-US" sz="5600">
                <a:solidFill>
                  <a:srgbClr val="034EA2"/>
                </a:solidFill>
                <a:effectLst/>
              </a:rPr>
              <a:t>静态变量 </a:t>
            </a:r>
            <a:r>
              <a:rPr lang="en-US" altLang="zh-CN" sz="4800">
                <a:solidFill>
                  <a:schemeClr val="accent1"/>
                </a:solidFill>
              </a:rPr>
              <a:t>(</a:t>
            </a:r>
            <a:r>
              <a:rPr lang="en-US" altLang="zh-CN" sz="4800">
                <a:solidFill>
                  <a:srgbClr val="034EA2"/>
                </a:solidFill>
                <a:sym typeface="+mn-ea"/>
              </a:rPr>
              <a:t>static variable/class variable)</a:t>
            </a:r>
            <a:endParaRPr lang="zh-CN" altLang="en-US" sz="4800">
              <a:solidFill>
                <a:srgbClr val="034EA2"/>
              </a:solidFill>
            </a:endParaRPr>
          </a:p>
          <a:p>
            <a:pPr>
              <a:lnSpc>
                <a:spcPct val="140000"/>
              </a:lnSpc>
            </a:pPr>
            <a:r>
              <a:rPr lang="zh-CN" altLang="en-US" sz="4800"/>
              <a:t>加了</a:t>
            </a:r>
            <a:r>
              <a:rPr lang="en-US" altLang="zh-CN" sz="4800"/>
              <a:t> </a:t>
            </a:r>
            <a:r>
              <a:rPr lang="en-US" altLang="zh-CN" sz="4800">
                <a:solidFill>
                  <a:srgbClr val="034EA2"/>
                </a:solidFill>
              </a:rPr>
              <a:t>static </a:t>
            </a:r>
            <a:r>
              <a:rPr lang="zh-CN" altLang="en-US" sz="4800"/>
              <a:t>关键字的成员变量称为</a:t>
            </a:r>
            <a:r>
              <a:rPr lang="zh-CN" altLang="en-US" sz="4800">
                <a:solidFill>
                  <a:srgbClr val="034EA2"/>
                </a:solidFill>
              </a:rPr>
              <a:t>静态变量</a:t>
            </a:r>
            <a:r>
              <a:rPr lang="zh-CN" altLang="en-US" sz="4800"/>
              <a:t>或</a:t>
            </a:r>
            <a:r>
              <a:rPr lang="zh-CN" altLang="en-US" sz="4800">
                <a:solidFill>
                  <a:srgbClr val="034EA2"/>
                </a:solidFill>
              </a:rPr>
              <a:t>类变量。</a:t>
            </a:r>
            <a:endParaRPr lang="zh-CN" altLang="en-US" sz="4800"/>
          </a:p>
          <a:p>
            <a:pPr lvl="1">
              <a:lnSpc>
                <a:spcPct val="140000"/>
              </a:lnSpc>
            </a:pPr>
            <a:r>
              <a:rPr lang="zh-CN" altLang="en-US" sz="4400"/>
              <a:t>静态变量在内存中只有一份拷贝，</a:t>
            </a:r>
            <a:r>
              <a:rPr lang="zh-CN" altLang="en-US" sz="4400" dirty="0">
                <a:sym typeface="+mn-ea"/>
              </a:rPr>
              <a:t>位于类所有对象共享的内存空间，</a:t>
            </a:r>
            <a:r>
              <a:rPr lang="zh-CN" altLang="en-US" sz="4400"/>
              <a:t>它属于类，而非某一个对象，因此同一个类的所有对象可以共享使用静态变量。</a:t>
            </a:r>
            <a:endParaRPr lang="en-US" altLang="zh-CN" sz="4400"/>
          </a:p>
          <a:p>
            <a:pPr lvl="1">
              <a:lnSpc>
                <a:spcPct val="140000"/>
              </a:lnSpc>
            </a:pPr>
            <a:r>
              <a:rPr lang="zh-CN" altLang="en-US" sz="4400"/>
              <a:t>有时候需要创建类的变量，而不是对象的变量，例如：统计点的数量</a:t>
            </a:r>
            <a:r>
              <a:rPr lang="en-US" altLang="zh-CN" sz="4400"/>
              <a:t>(</a:t>
            </a:r>
            <a:r>
              <a:rPr lang="zh-CN" altLang="en-US" sz="4400"/>
              <a:t>要求记录</a:t>
            </a:r>
            <a:r>
              <a:rPr lang="en-US" altLang="zh-CN" sz="4400"/>
              <a:t>Point2D</a:t>
            </a:r>
            <a:r>
              <a:rPr lang="zh-CN" altLang="en-US" sz="4400"/>
              <a:t>类到目前为止共创建了多少个</a:t>
            </a:r>
            <a:r>
              <a:rPr lang="en-US" altLang="zh-CN" sz="4400"/>
              <a:t>Point2D</a:t>
            </a:r>
            <a:r>
              <a:rPr lang="zh-CN" altLang="en-US" sz="4400"/>
              <a:t>类对象</a:t>
            </a:r>
            <a:r>
              <a:rPr lang="en-US" altLang="zh-CN" sz="4400"/>
              <a:t>)</a:t>
            </a:r>
            <a:r>
              <a:rPr lang="zh-CN" altLang="en-US" sz="4400"/>
              <a:t>；</a:t>
            </a:r>
          </a:p>
          <a:p>
            <a:pPr lvl="1">
              <a:lnSpc>
                <a:spcPct val="140000"/>
              </a:lnSpc>
            </a:pPr>
            <a:r>
              <a:rPr lang="zh-CN" altLang="en-US" sz="4400" dirty="0">
                <a:sym typeface="+mn-ea"/>
              </a:rPr>
              <a:t>可通过</a:t>
            </a:r>
            <a:r>
              <a:rPr lang="en-US" altLang="zh-CN" sz="4400" dirty="0">
                <a:sym typeface="+mn-ea"/>
              </a:rPr>
              <a:t> </a:t>
            </a:r>
            <a:r>
              <a:rPr lang="zh-CN" altLang="en-US" sz="4400" dirty="0">
                <a:solidFill>
                  <a:srgbClr val="034EA2"/>
                </a:solidFill>
                <a:effectLst/>
                <a:sym typeface="+mn-ea"/>
              </a:rPr>
              <a:t>类名</a:t>
            </a:r>
            <a:r>
              <a:rPr lang="en-US" altLang="zh-CN" sz="4400" dirty="0">
                <a:solidFill>
                  <a:srgbClr val="034EA2"/>
                </a:solidFill>
                <a:effectLst/>
                <a:sym typeface="+mn-ea"/>
              </a:rPr>
              <a:t>.</a:t>
            </a:r>
            <a:r>
              <a:rPr lang="zh-CN" altLang="en-US" sz="4400" dirty="0">
                <a:solidFill>
                  <a:srgbClr val="034EA2"/>
                </a:solidFill>
                <a:effectLst/>
                <a:sym typeface="+mn-ea"/>
              </a:rPr>
              <a:t>静态变量名</a:t>
            </a:r>
            <a:r>
              <a:rPr lang="en-US" altLang="zh-CN" sz="4400" dirty="0">
                <a:solidFill>
                  <a:srgbClr val="034EA2"/>
                </a:solidFill>
                <a:effectLst/>
                <a:sym typeface="+mn-ea"/>
              </a:rPr>
              <a:t> </a:t>
            </a:r>
            <a:r>
              <a:rPr lang="zh-CN" altLang="en-US" sz="4400" dirty="0">
                <a:sym typeface="+mn-ea"/>
              </a:rPr>
              <a:t>访问静态变量</a:t>
            </a:r>
            <a:endParaRPr lang="zh-CN" altLang="en-US" sz="4400"/>
          </a:p>
        </p:txBody>
      </p:sp>
      <p:sp>
        <p:nvSpPr>
          <p:cNvPr id="3" name="标题 2"/>
          <p:cNvSpPr>
            <a:spLocks noGrp="1"/>
          </p:cNvSpPr>
          <p:nvPr>
            <p:ph type="title"/>
          </p:nvPr>
        </p:nvSpPr>
        <p:spPr/>
        <p:txBody>
          <a:bodyPr/>
          <a:lstStyle/>
          <a:p>
            <a:r>
              <a:rPr lang="en-US" altLang="zh-CN">
                <a:sym typeface="+mn-ea"/>
              </a:rPr>
              <a:t>2.1.4 </a:t>
            </a:r>
            <a:r>
              <a:rPr lang="zh-CN" altLang="en-US">
                <a:sym typeface="+mn-ea"/>
              </a:rPr>
              <a:t>实例</a:t>
            </a:r>
            <a:r>
              <a:rPr lang="en-US" altLang="zh-CN">
                <a:sym typeface="+mn-ea"/>
              </a:rPr>
              <a:t>/</a:t>
            </a:r>
            <a:r>
              <a:rPr lang="zh-CN" altLang="en-US">
                <a:sym typeface="+mn-ea"/>
              </a:rPr>
              <a:t>静态成员变量、方法</a:t>
            </a:r>
            <a:r>
              <a:rPr lang="en-US" altLang="zh-CN">
                <a:sym typeface="+mn-ea"/>
              </a:rPr>
              <a:t> </a:t>
            </a:r>
            <a:r>
              <a:rPr lang="en-US" altLang="zh-CN" sz="2400">
                <a:sym typeface="+mn-ea"/>
              </a:rPr>
              <a:t>2/7</a:t>
            </a:r>
          </a:p>
        </p:txBody>
      </p:sp>
      <p:sp>
        <p:nvSpPr>
          <p:cNvPr id="7" name="日期占位符 6"/>
          <p:cNvSpPr>
            <a:spLocks noGrp="1"/>
          </p:cNvSpPr>
          <p:nvPr>
            <p:ph type="dt" sz="half" idx="10"/>
            <p:custDataLst>
              <p:tags r:id="rId1"/>
            </p:custDataLst>
          </p:nvPr>
        </p:nvSpPr>
        <p:spPr/>
        <p:txBody>
          <a:bodyPr/>
          <a:lstStyle/>
          <a:p>
            <a:fld id="{8BEB6EB5-CC0D-C94C-91B9-9EA1B45E848E}" type="datetime1">
              <a:rPr kumimoji="1" lang="zh-CN" altLang="en-US" smtClean="0"/>
              <a:t>2024/10/16</a:t>
            </a:fld>
            <a:endParaRPr kumimoji="1" lang="zh-CN" altLang="en-US" sz="900"/>
          </a:p>
        </p:txBody>
      </p:sp>
      <p:sp>
        <p:nvSpPr>
          <p:cNvPr id="8" name="页脚占位符 7"/>
          <p:cNvSpPr>
            <a:spLocks noGrp="1"/>
          </p:cNvSpPr>
          <p:nvPr>
            <p:ph type="ftr" sz="quarter" idx="11"/>
            <p:custDataLst>
              <p:tags r:id="rId2"/>
            </p:custDataLst>
          </p:nvPr>
        </p:nvSpPr>
        <p:spPr/>
        <p:txBody>
          <a:bodyPr/>
          <a:lstStyle/>
          <a:p>
            <a:r>
              <a:rPr kumimoji="1" lang="zh-CN" altLang="en-US" dirty="0"/>
              <a:t>西北工业大学软件学院</a:t>
            </a:r>
            <a:endParaRPr kumimoji="1" lang="zh-CN" altLang="en-US" sz="900" dirty="0"/>
          </a:p>
        </p:txBody>
      </p:sp>
      <p:sp>
        <p:nvSpPr>
          <p:cNvPr id="9" name="灯片编号占位符 8"/>
          <p:cNvSpPr>
            <a:spLocks noGrp="1"/>
          </p:cNvSpPr>
          <p:nvPr>
            <p:ph type="sldNum" sz="quarter" idx="12"/>
            <p:custDataLst>
              <p:tags r:id="rId3"/>
            </p:custDataLst>
          </p:nvPr>
        </p:nvSpPr>
        <p:spPr/>
        <p:txBody>
          <a:bodyPr/>
          <a:lstStyle/>
          <a:p>
            <a:fld id="{5A1A6423-77BD-D842-A714-25250E903C41}" type="slidenum">
              <a:rPr kumimoji="1" lang="zh-CN" altLang="en-US" smtClean="0"/>
              <a:t>44</a:t>
            </a:fld>
            <a:endParaRPr kumimoji="1" lang="zh-CN" altLang="en-US" sz="90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marL="0" indent="0">
              <a:lnSpc>
                <a:spcPct val="100000"/>
              </a:lnSpc>
              <a:buNone/>
            </a:pPr>
            <a:r>
              <a:rPr lang="zh-CN" altLang="en-US" sz="2800">
                <a:solidFill>
                  <a:srgbClr val="034EA2"/>
                </a:solidFill>
                <a:effectLst/>
                <a:sym typeface="+mn-ea"/>
              </a:rPr>
              <a:t>静态变量</a:t>
            </a:r>
            <a:endParaRPr lang="zh-CN" altLang="en-US" sz="2800" dirty="0">
              <a:solidFill>
                <a:srgbClr val="034EA2"/>
              </a:solidFill>
              <a:sym typeface="+mn-ea"/>
            </a:endParaRPr>
          </a:p>
          <a:p>
            <a:pPr marL="342900" indent="-342900">
              <a:lnSpc>
                <a:spcPct val="100000"/>
              </a:lnSpc>
            </a:pPr>
            <a:r>
              <a:rPr lang="zh-CN" altLang="en-US" sz="2400" dirty="0">
                <a:solidFill>
                  <a:srgbClr val="034EA2"/>
                </a:solidFill>
                <a:effectLst/>
                <a:sym typeface="+mn-ea"/>
              </a:rPr>
              <a:t>访问静态变量：</a:t>
            </a:r>
            <a:r>
              <a:rPr lang="en-US" altLang="zh-CN" sz="2400" dirty="0">
                <a:solidFill>
                  <a:srgbClr val="034EA2"/>
                </a:solidFill>
                <a:effectLst/>
                <a:sym typeface="+mn-ea"/>
              </a:rPr>
              <a:t>Point2D.</a:t>
            </a:r>
            <a:r>
              <a:rPr lang="en-US" altLang="zh-CN" sz="2400" dirty="0">
                <a:solidFill>
                  <a:srgbClr val="034EA2"/>
                </a:solidFill>
                <a:effectLst/>
                <a:latin typeface="等线" panose="02010600030101010101" charset="-122"/>
                <a:ea typeface="等线" panose="02010600030101010101" charset="-122"/>
                <a:sym typeface="+mn-ea"/>
              </a:rPr>
              <a:t>numberOfInstances </a:t>
            </a:r>
            <a:endParaRPr lang="zh-CN" altLang="en-US" sz="2400" b="1" i="1" dirty="0">
              <a:solidFill>
                <a:schemeClr val="accent1"/>
              </a:solidFill>
              <a:effectLst>
                <a:outerShdw blurRad="38100" dist="25400" dir="5400000" algn="ctr" rotWithShape="0">
                  <a:srgbClr val="6E747A">
                    <a:alpha val="43000"/>
                  </a:srgbClr>
                </a:outerShdw>
              </a:effectLst>
            </a:endParaRPr>
          </a:p>
          <a:p>
            <a:endParaRPr lang="zh-CN" altLang="en-US" sz="2400" b="1" i="1" dirty="0">
              <a:solidFill>
                <a:schemeClr val="accent1"/>
              </a:solidFill>
              <a:effectLst>
                <a:outerShdw blurRad="38100" dist="25400" dir="5400000" algn="ctr" rotWithShape="0">
                  <a:srgbClr val="6E747A">
                    <a:alpha val="43000"/>
                  </a:srgbClr>
                </a:outerShdw>
              </a:effectLst>
            </a:endParaRPr>
          </a:p>
        </p:txBody>
      </p:sp>
      <p:sp>
        <p:nvSpPr>
          <p:cNvPr id="3" name="标题 2"/>
          <p:cNvSpPr>
            <a:spLocks noGrp="1"/>
          </p:cNvSpPr>
          <p:nvPr>
            <p:ph type="title"/>
          </p:nvPr>
        </p:nvSpPr>
        <p:spPr/>
        <p:txBody>
          <a:bodyPr/>
          <a:lstStyle/>
          <a:p>
            <a:r>
              <a:rPr lang="en-US" altLang="zh-CN">
                <a:sym typeface="+mn-ea"/>
              </a:rPr>
              <a:t>2.1.4 </a:t>
            </a:r>
            <a:r>
              <a:rPr lang="zh-CN" altLang="en-US">
                <a:sym typeface="+mn-ea"/>
              </a:rPr>
              <a:t>实例</a:t>
            </a:r>
            <a:r>
              <a:rPr lang="en-US" altLang="zh-CN">
                <a:sym typeface="+mn-ea"/>
              </a:rPr>
              <a:t>/</a:t>
            </a:r>
            <a:r>
              <a:rPr lang="zh-CN" altLang="en-US">
                <a:sym typeface="+mn-ea"/>
              </a:rPr>
              <a:t>静态成员变量、方法</a:t>
            </a:r>
            <a:r>
              <a:rPr lang="en-US" altLang="zh-CN">
                <a:sym typeface="+mn-ea"/>
              </a:rPr>
              <a:t> </a:t>
            </a:r>
            <a:r>
              <a:rPr lang="en-US" altLang="zh-CN" sz="2400">
                <a:sym typeface="+mn-ea"/>
              </a:rPr>
              <a:t>3/7</a:t>
            </a:r>
          </a:p>
        </p:txBody>
      </p:sp>
      <p:sp>
        <p:nvSpPr>
          <p:cNvPr id="4" name="日期占位符 3"/>
          <p:cNvSpPr>
            <a:spLocks noGrp="1"/>
          </p:cNvSpPr>
          <p:nvPr>
            <p:ph type="dt" sz="half" idx="10"/>
          </p:nvPr>
        </p:nvSpPr>
        <p:spPr/>
        <p:txBody>
          <a:bodyPr/>
          <a:lstStyle/>
          <a:p>
            <a:fld id="{8BEB6EB5-CC0D-C94C-91B9-9EA1B45E848E}" type="datetime1">
              <a:rPr kumimoji="1" lang="zh-CN" altLang="en-US" smtClean="0"/>
              <a:t>2024/10/16</a:t>
            </a:fld>
            <a:endParaRPr kumimoji="1" lang="zh-CN" altLang="en-US" sz="900"/>
          </a:p>
        </p:txBody>
      </p:sp>
      <p:sp>
        <p:nvSpPr>
          <p:cNvPr id="5" name="页脚占位符 4"/>
          <p:cNvSpPr>
            <a:spLocks noGrp="1"/>
          </p:cNvSpPr>
          <p:nvPr>
            <p:ph type="ftr" sz="quarter" idx="11"/>
          </p:nvPr>
        </p:nvSpPr>
        <p:spPr/>
        <p:txBody>
          <a:bodyPr/>
          <a:lstStyle/>
          <a:p>
            <a:r>
              <a:rPr kumimoji="1" lang="zh-CN" altLang="en-US" dirty="0"/>
              <a:t>西北工业大学软件学院</a:t>
            </a:r>
            <a:endParaRPr kumimoji="1" lang="zh-CN" altLang="en-US" sz="900" dirty="0"/>
          </a:p>
        </p:txBody>
      </p:sp>
      <p:sp>
        <p:nvSpPr>
          <p:cNvPr id="6" name="灯片编号占位符 5"/>
          <p:cNvSpPr>
            <a:spLocks noGrp="1"/>
          </p:cNvSpPr>
          <p:nvPr>
            <p:ph type="sldNum" sz="quarter" idx="12"/>
          </p:nvPr>
        </p:nvSpPr>
        <p:spPr/>
        <p:txBody>
          <a:bodyPr/>
          <a:lstStyle/>
          <a:p>
            <a:fld id="{5A1A6423-77BD-D842-A714-25250E903C41}" type="slidenum">
              <a:rPr kumimoji="1" lang="zh-CN" altLang="en-US" smtClean="0"/>
              <a:t>45</a:t>
            </a:fld>
            <a:endParaRPr kumimoji="1" lang="zh-CN" altLang="en-US" sz="900"/>
          </a:p>
        </p:txBody>
      </p:sp>
      <p:sp>
        <p:nvSpPr>
          <p:cNvPr id="72706" name="AutoShape 2"/>
          <p:cNvSpPr/>
          <p:nvPr>
            <p:custDataLst>
              <p:tags r:id="rId1"/>
            </p:custDataLst>
          </p:nvPr>
        </p:nvSpPr>
        <p:spPr>
          <a:xfrm>
            <a:off x="3416300" y="2181860"/>
            <a:ext cx="5366385" cy="1497330"/>
          </a:xfrm>
          <a:prstGeom prst="flowChartAlternateProcess">
            <a:avLst/>
          </a:prstGeom>
          <a:solidFill>
            <a:schemeClr val="bg1"/>
          </a:solidFill>
          <a:ln w="9525" cap="flat" cmpd="sng">
            <a:solidFill>
              <a:srgbClr val="034EA2"/>
            </a:solidFill>
            <a:prstDash val="dash"/>
            <a:miter lim="800000"/>
            <a:headEnd type="none" w="med" len="med"/>
            <a:tailEnd type="none" w="med" len="med"/>
          </a:ln>
        </p:spPr>
        <p:txBody>
          <a:bodyPr wrap="none" anchor="ctr" anchorCtr="0"/>
          <a:lstStyle/>
          <a:p>
            <a:pPr algn="ctr"/>
            <a:r>
              <a:rPr lang="en-US" altLang="zh-CN" sz="2000" b="1" dirty="0">
                <a:solidFill>
                  <a:srgbClr val="034EA2"/>
                </a:solidFill>
                <a:latin typeface="等线" panose="02010600030101010101" charset="-122"/>
                <a:ea typeface="等线" panose="02010600030101010101" charset="-122"/>
              </a:rPr>
              <a:t>class </a:t>
            </a:r>
            <a:r>
              <a:rPr lang="en-US" altLang="zh-CN" sz="2000" b="1" dirty="0">
                <a:solidFill>
                  <a:schemeClr val="tx1"/>
                </a:solidFill>
                <a:latin typeface="等线" panose="02010600030101010101" charset="-122"/>
                <a:ea typeface="等线" panose="02010600030101010101" charset="-122"/>
              </a:rPr>
              <a:t>Point2D</a:t>
            </a:r>
          </a:p>
          <a:p>
            <a:pPr algn="ctr"/>
            <a:r>
              <a:rPr lang="en-US" altLang="zh-CN" sz="2000" b="1" dirty="0">
                <a:solidFill>
                  <a:srgbClr val="034EA2"/>
                </a:solidFill>
                <a:effectLst>
                  <a:outerShdw blurRad="38100" dist="25400" dir="5400000" algn="ctr" rotWithShape="0">
                    <a:srgbClr val="6E747A">
                      <a:alpha val="43000"/>
                    </a:srgbClr>
                  </a:outerShdw>
                </a:effectLst>
                <a:latin typeface="等线" panose="02010600030101010101" charset="-122"/>
                <a:ea typeface="等线" panose="02010600030101010101" charset="-122"/>
              </a:rPr>
              <a:t>private </a:t>
            </a:r>
            <a:r>
              <a:rPr lang="en-US" altLang="zh-CN" sz="2000" b="1" dirty="0">
                <a:solidFill>
                  <a:schemeClr val="tx1"/>
                </a:solidFill>
                <a:effectLst>
                  <a:outerShdw blurRad="38100" dist="25400" dir="5400000" algn="ctr" rotWithShape="0">
                    <a:srgbClr val="6E747A">
                      <a:alpha val="43000"/>
                    </a:srgbClr>
                  </a:outerShdw>
                </a:effectLst>
                <a:latin typeface="等线" panose="02010600030101010101" charset="-122"/>
                <a:ea typeface="等线" panose="02010600030101010101" charset="-122"/>
              </a:rPr>
              <a:t>int  x;</a:t>
            </a:r>
          </a:p>
          <a:p>
            <a:pPr algn="ctr"/>
            <a:r>
              <a:rPr lang="en-US" altLang="zh-CN" sz="2000" b="1" dirty="0">
                <a:solidFill>
                  <a:srgbClr val="034EA2"/>
                </a:solidFill>
                <a:effectLst>
                  <a:outerShdw blurRad="38100" dist="25400" dir="5400000" algn="ctr" rotWithShape="0">
                    <a:srgbClr val="6E747A">
                      <a:alpha val="43000"/>
                    </a:srgbClr>
                  </a:outerShdw>
                </a:effectLst>
                <a:latin typeface="等线" panose="02010600030101010101" charset="-122"/>
                <a:ea typeface="等线" panose="02010600030101010101" charset="-122"/>
              </a:rPr>
              <a:t>private </a:t>
            </a:r>
            <a:r>
              <a:rPr lang="en-US" altLang="zh-CN" sz="2000" b="1" dirty="0">
                <a:solidFill>
                  <a:schemeClr val="tx1"/>
                </a:solidFill>
                <a:effectLst>
                  <a:outerShdw blurRad="38100" dist="25400" dir="5400000" algn="ctr" rotWithShape="0">
                    <a:srgbClr val="6E747A">
                      <a:alpha val="43000"/>
                    </a:srgbClr>
                  </a:outerShdw>
                </a:effectLst>
                <a:latin typeface="等线" panose="02010600030101010101" charset="-122"/>
                <a:ea typeface="等线" panose="02010600030101010101" charset="-122"/>
              </a:rPr>
              <a:t>int  y;</a:t>
            </a:r>
          </a:p>
          <a:p>
            <a:pPr algn="ctr"/>
            <a:r>
              <a:rPr lang="en-US" altLang="zh-CN" sz="2000" b="1" dirty="0">
                <a:solidFill>
                  <a:srgbClr val="034EA2"/>
                </a:solidFill>
                <a:effectLst>
                  <a:outerShdw blurRad="38100" dist="25400" dir="5400000" algn="ctr" rotWithShape="0">
                    <a:srgbClr val="6E747A">
                      <a:alpha val="43000"/>
                    </a:srgbClr>
                  </a:outerShdw>
                </a:effectLst>
                <a:latin typeface="等线" panose="02010600030101010101" charset="-122"/>
                <a:ea typeface="等线" panose="02010600030101010101" charset="-122"/>
              </a:rPr>
              <a:t>private </a:t>
            </a:r>
            <a:r>
              <a:rPr lang="en-US" altLang="zh-CN" sz="2000" b="1" dirty="0">
                <a:solidFill>
                  <a:schemeClr val="accent2"/>
                </a:solidFill>
                <a:effectLst>
                  <a:outerShdw blurRad="38100" dist="25400" dir="5400000" algn="ctr" rotWithShape="0">
                    <a:srgbClr val="6E747A">
                      <a:alpha val="43000"/>
                    </a:srgbClr>
                  </a:outerShdw>
                </a:effectLst>
                <a:latin typeface="等线" panose="02010600030101010101" charset="-122"/>
                <a:ea typeface="等线" panose="02010600030101010101" charset="-122"/>
              </a:rPr>
              <a:t>static </a:t>
            </a:r>
            <a:r>
              <a:rPr lang="en-US" altLang="zh-CN" sz="2000" b="1" dirty="0">
                <a:solidFill>
                  <a:schemeClr val="tx1"/>
                </a:solidFill>
                <a:effectLst>
                  <a:outerShdw blurRad="38100" dist="25400" dir="5400000" algn="ctr" rotWithShape="0">
                    <a:srgbClr val="6E747A">
                      <a:alpha val="43000"/>
                    </a:srgbClr>
                  </a:outerShdw>
                </a:effectLst>
                <a:latin typeface="等线" panose="02010600030101010101" charset="-122"/>
                <a:ea typeface="等线" panose="02010600030101010101" charset="-122"/>
              </a:rPr>
              <a:t>int numberOfInstances = 0;</a:t>
            </a:r>
            <a:endParaRPr lang="en-US" altLang="zh-CN" sz="2000" b="1" dirty="0">
              <a:solidFill>
                <a:schemeClr val="tx1"/>
              </a:solidFill>
              <a:latin typeface="等线" panose="02010600030101010101" charset="-122"/>
              <a:ea typeface="等线" panose="02010600030101010101" charset="-122"/>
            </a:endParaRPr>
          </a:p>
          <a:p>
            <a:pPr algn="ctr"/>
            <a:r>
              <a:rPr lang="en-US" altLang="zh-CN" sz="2000" dirty="0">
                <a:latin typeface="Times New Roman" panose="02020603050405020304" pitchFamily="18" charset="0"/>
              </a:rPr>
              <a:t>…</a:t>
            </a:r>
          </a:p>
        </p:txBody>
      </p:sp>
      <p:sp>
        <p:nvSpPr>
          <p:cNvPr id="69637" name="AutoShape 5"/>
          <p:cNvSpPr/>
          <p:nvPr>
            <p:custDataLst>
              <p:tags r:id="rId2"/>
            </p:custDataLst>
          </p:nvPr>
        </p:nvSpPr>
        <p:spPr>
          <a:xfrm>
            <a:off x="2094865" y="3744595"/>
            <a:ext cx="6687820" cy="2556510"/>
          </a:xfrm>
          <a:prstGeom prst="flowChartAlternateProcess">
            <a:avLst/>
          </a:prstGeom>
          <a:solidFill>
            <a:schemeClr val="bg1"/>
          </a:solidFill>
          <a:ln w="9525" cap="flat" cmpd="sng">
            <a:solidFill>
              <a:srgbClr val="034EA2"/>
            </a:solidFill>
            <a:prstDash val="dash"/>
            <a:miter/>
            <a:headEnd type="none" w="med" len="med"/>
            <a:tailEnd type="none" w="med" len="med"/>
          </a:ln>
        </p:spPr>
        <p:txBody>
          <a:bodyPr wrap="none" anchor="ctr" anchorCtr="0"/>
          <a:lstStyle/>
          <a:p>
            <a:r>
              <a:rPr lang="en-US" altLang="zh-CN" sz="2000" b="1" dirty="0">
                <a:solidFill>
                  <a:srgbClr val="034EA2"/>
                </a:solidFill>
                <a:effectLst/>
                <a:latin typeface="等线" panose="02010600030101010101" charset="-122"/>
                <a:ea typeface="等线" panose="02010600030101010101" charset="-122"/>
              </a:rPr>
              <a:t>Point2D pointOne </a:t>
            </a:r>
          </a:p>
          <a:p>
            <a:r>
              <a:rPr lang="en-US" altLang="zh-CN" sz="2000" b="1" dirty="0">
                <a:solidFill>
                  <a:srgbClr val="034EA2"/>
                </a:solidFill>
                <a:effectLst/>
                <a:latin typeface="等线" panose="02010600030101010101" charset="-122"/>
                <a:ea typeface="等线" panose="02010600030101010101" charset="-122"/>
              </a:rPr>
              <a:t>   = new Point2D(10, 100);</a:t>
            </a:r>
          </a:p>
          <a:p>
            <a:endParaRPr lang="en-US" altLang="zh-CN" sz="2000" dirty="0">
              <a:latin typeface="Times New Roman" panose="02020603050405020304" pitchFamily="18" charset="0"/>
            </a:endParaRPr>
          </a:p>
          <a:p>
            <a:endParaRPr lang="en-US" altLang="zh-CN" sz="2000" dirty="0">
              <a:latin typeface="Times New Roman" panose="02020603050405020304" pitchFamily="18" charset="0"/>
            </a:endParaRPr>
          </a:p>
          <a:p>
            <a:pPr algn="l">
              <a:buClrTx/>
              <a:buSzTx/>
              <a:buNone/>
            </a:pPr>
            <a:r>
              <a:rPr lang="en-US" altLang="zh-CN" sz="2000" b="1" dirty="0">
                <a:solidFill>
                  <a:srgbClr val="034EA2"/>
                </a:solidFill>
                <a:effectLst/>
                <a:latin typeface="等线" panose="02010600030101010101" charset="-122"/>
                <a:ea typeface="等线" panose="02010600030101010101" charset="-122"/>
              </a:rPr>
              <a:t>Point pointTwo </a:t>
            </a:r>
          </a:p>
          <a:p>
            <a:pPr algn="l">
              <a:buClrTx/>
              <a:buSzTx/>
              <a:buNone/>
            </a:pPr>
            <a:r>
              <a:rPr lang="en-US" altLang="zh-CN" sz="2000" b="1" dirty="0">
                <a:solidFill>
                  <a:srgbClr val="034EA2"/>
                </a:solidFill>
                <a:effectLst/>
                <a:latin typeface="等线" panose="02010600030101010101" charset="-122"/>
                <a:ea typeface="等线" panose="02010600030101010101" charset="-122"/>
              </a:rPr>
              <a:t>   = new Point2D(20, 200);</a:t>
            </a:r>
          </a:p>
        </p:txBody>
      </p:sp>
      <p:sp>
        <p:nvSpPr>
          <p:cNvPr id="7" name="AutoShape 6"/>
          <p:cNvSpPr/>
          <p:nvPr>
            <p:custDataLst>
              <p:tags r:id="rId3"/>
            </p:custDataLst>
          </p:nvPr>
        </p:nvSpPr>
        <p:spPr>
          <a:xfrm>
            <a:off x="6133148" y="3827145"/>
            <a:ext cx="2362200" cy="1160463"/>
          </a:xfrm>
          <a:prstGeom prst="flowChartAlternateProcess">
            <a:avLst/>
          </a:prstGeom>
          <a:solidFill>
            <a:srgbClr val="EAEAEA"/>
          </a:solidFill>
          <a:ln w="9525" cap="flat" cmpd="sng">
            <a:solidFill>
              <a:schemeClr val="tx1"/>
            </a:solidFill>
            <a:prstDash val="solid"/>
            <a:miter/>
            <a:headEnd type="none" w="med" len="med"/>
            <a:tailEnd type="none" w="med" len="med"/>
          </a:ln>
        </p:spPr>
        <p:txBody>
          <a:bodyPr wrap="none" anchor="ctr" anchorCtr="0"/>
          <a:lstStyle/>
          <a:p>
            <a:pPr algn="ctr"/>
            <a:r>
              <a:rPr lang="en-US" altLang="zh-CN" sz="2000" b="1" dirty="0">
                <a:solidFill>
                  <a:schemeClr val="accent2"/>
                </a:solidFill>
                <a:latin typeface="等线" panose="02010600030101010101" charset="-122"/>
                <a:ea typeface="等线" panose="02010600030101010101" charset="-122"/>
              </a:rPr>
              <a:t>pointOne</a:t>
            </a:r>
            <a:endParaRPr lang="en-US" altLang="zh-CN" sz="2000" b="1" dirty="0">
              <a:solidFill>
                <a:srgbClr val="FF0066"/>
              </a:solidFill>
              <a:latin typeface="等线" panose="02010600030101010101" charset="-122"/>
              <a:ea typeface="等线" panose="02010600030101010101" charset="-122"/>
            </a:endParaRPr>
          </a:p>
          <a:p>
            <a:pPr algn="ctr"/>
            <a:r>
              <a:rPr lang="en-US" altLang="zh-CN" sz="2000" b="1" dirty="0">
                <a:latin typeface="等线" panose="02010600030101010101" charset="-122"/>
                <a:ea typeface="等线" panose="02010600030101010101" charset="-122"/>
              </a:rPr>
              <a:t>int  x = 10;</a:t>
            </a:r>
          </a:p>
          <a:p>
            <a:pPr algn="ctr"/>
            <a:r>
              <a:rPr lang="en-US" altLang="zh-CN" sz="2000" b="1" dirty="0">
                <a:latin typeface="等线" panose="02010600030101010101" charset="-122"/>
                <a:ea typeface="等线" panose="02010600030101010101" charset="-122"/>
              </a:rPr>
              <a:t>int  y = 100;</a:t>
            </a:r>
          </a:p>
          <a:p>
            <a:pPr algn="ctr"/>
            <a:r>
              <a:rPr lang="en-US" altLang="zh-CN" sz="2000" b="1" dirty="0">
                <a:latin typeface="等线" panose="02010600030101010101" charset="-122"/>
                <a:ea typeface="等线" panose="02010600030101010101" charset="-122"/>
              </a:rPr>
              <a:t>…</a:t>
            </a:r>
          </a:p>
        </p:txBody>
      </p:sp>
      <p:sp>
        <p:nvSpPr>
          <p:cNvPr id="8" name="AutoShape 7"/>
          <p:cNvSpPr/>
          <p:nvPr>
            <p:custDataLst>
              <p:tags r:id="rId4"/>
            </p:custDataLst>
          </p:nvPr>
        </p:nvSpPr>
        <p:spPr>
          <a:xfrm>
            <a:off x="6133465" y="5082540"/>
            <a:ext cx="2362200" cy="1160780"/>
          </a:xfrm>
          <a:prstGeom prst="flowChartAlternateProcess">
            <a:avLst/>
          </a:prstGeom>
          <a:solidFill>
            <a:srgbClr val="EAEAEA"/>
          </a:solidFill>
          <a:ln w="9525" cap="flat" cmpd="sng">
            <a:solidFill>
              <a:schemeClr val="tx1"/>
            </a:solidFill>
            <a:prstDash val="solid"/>
            <a:miter/>
            <a:headEnd type="none" w="med" len="med"/>
            <a:tailEnd type="none" w="med" len="med"/>
          </a:ln>
        </p:spPr>
        <p:txBody>
          <a:bodyPr wrap="none" anchor="ctr" anchorCtr="0"/>
          <a:lstStyle/>
          <a:p>
            <a:pPr algn="ctr"/>
            <a:r>
              <a:rPr lang="en-US" altLang="zh-CN" sz="2000" b="1" dirty="0">
                <a:solidFill>
                  <a:schemeClr val="accent2"/>
                </a:solidFill>
                <a:latin typeface="等线" panose="02010600030101010101" charset="-122"/>
                <a:ea typeface="等线" panose="02010600030101010101" charset="-122"/>
              </a:rPr>
              <a:t>pointTwo</a:t>
            </a:r>
            <a:endParaRPr lang="en-US" altLang="zh-CN" sz="2000" b="1" dirty="0">
              <a:solidFill>
                <a:srgbClr val="FF0066"/>
              </a:solidFill>
              <a:latin typeface="等线" panose="02010600030101010101" charset="-122"/>
              <a:ea typeface="等线" panose="02010600030101010101" charset="-122"/>
            </a:endParaRPr>
          </a:p>
          <a:p>
            <a:pPr algn="ctr"/>
            <a:r>
              <a:rPr lang="en-US" altLang="zh-CN" sz="2000" b="1" dirty="0">
                <a:latin typeface="等线" panose="02010600030101010101" charset="-122"/>
                <a:ea typeface="等线" panose="02010600030101010101" charset="-122"/>
              </a:rPr>
              <a:t>int  x = 20;</a:t>
            </a:r>
          </a:p>
          <a:p>
            <a:pPr algn="ctr"/>
            <a:r>
              <a:rPr lang="en-US" altLang="zh-CN" sz="2000" b="1" dirty="0">
                <a:latin typeface="等线" panose="02010600030101010101" charset="-122"/>
                <a:ea typeface="等线" panose="02010600030101010101" charset="-122"/>
              </a:rPr>
              <a:t>int  y = 200;</a:t>
            </a:r>
          </a:p>
          <a:p>
            <a:pPr algn="ctr"/>
            <a:r>
              <a:rPr lang="en-US" altLang="zh-CN" sz="2000" b="1" dirty="0">
                <a:latin typeface="等线" panose="02010600030101010101" charset="-122"/>
                <a:ea typeface="等线" panose="02010600030101010101" charset="-122"/>
              </a:rPr>
              <a:t>…</a:t>
            </a:r>
          </a:p>
        </p:txBody>
      </p:sp>
      <p:sp>
        <p:nvSpPr>
          <p:cNvPr id="15" name="云形标注 14"/>
          <p:cNvSpPr/>
          <p:nvPr>
            <p:custDataLst>
              <p:tags r:id="rId5"/>
            </p:custDataLst>
          </p:nvPr>
        </p:nvSpPr>
        <p:spPr bwMode="auto">
          <a:xfrm>
            <a:off x="417195" y="2726690"/>
            <a:ext cx="2218055" cy="886460"/>
          </a:xfrm>
          <a:prstGeom prst="cloudCallout">
            <a:avLst>
              <a:gd name="adj1" fmla="val 97065"/>
              <a:gd name="adj2" fmla="val 16045"/>
            </a:avLst>
          </a:prstGeom>
          <a:noFill/>
          <a:ln w="12700" cap="flat" cmpd="sng" algn="ctr">
            <a:solidFill>
              <a:schemeClr val="hlink"/>
            </a:solidFill>
            <a:prstDash val="sysDot"/>
            <a:round/>
            <a:headEnd type="none" w="med" len="med"/>
            <a:tailEnd type="none" w="med" len="med"/>
          </a:ln>
          <a:effectLst/>
        </p:spPr>
        <p:txBody>
          <a:bodyPr anchor="ctr" anchorCtr="0"/>
          <a:lstStyle/>
          <a:p>
            <a:pPr marL="469900" marR="0" lvl="0" indent="-469900" algn="l" defTabSz="914400" rtl="0" eaLnBrk="1" fontAlgn="ctr" latinLnBrk="0" hangingPunct="1">
              <a:lnSpc>
                <a:spcPct val="75000"/>
              </a:lnSpc>
              <a:spcBef>
                <a:spcPct val="20000"/>
              </a:spcBef>
              <a:spcAft>
                <a:spcPct val="0"/>
              </a:spcAft>
              <a:buClr>
                <a:schemeClr val="accent2"/>
              </a:buClr>
              <a:buSzTx/>
              <a:buFont typeface="Wingdings" panose="05000000000000000000" pitchFamily="2" charset="2"/>
              <a:buNone/>
              <a:defRPr/>
            </a:pPr>
            <a:r>
              <a:rPr kumimoji="0" lang="zh-CN" altLang="en-US" sz="2400" b="1" i="0" u="none" strike="noStrike" kern="1200" cap="none" spc="0" normalizeH="0" baseline="0" noProof="0" dirty="0">
                <a:ln>
                  <a:noFill/>
                </a:ln>
                <a:solidFill>
                  <a:schemeClr val="tx1"/>
                </a:solidFill>
                <a:effectLst/>
                <a:uLnTx/>
                <a:uFillTx/>
                <a:latin typeface="等线" panose="02010600030101010101" charset="-122"/>
                <a:ea typeface="等线" panose="02010600030101010101" charset="-122"/>
                <a:cs typeface="+mn-cs"/>
              </a:rPr>
              <a:t>共享内存</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03530" y="1228091"/>
            <a:ext cx="8573770" cy="4372610"/>
          </a:xfrm>
        </p:spPr>
        <p:txBody>
          <a:bodyPr>
            <a:normAutofit fontScale="90000"/>
          </a:bodyPr>
          <a:lstStyle/>
          <a:p>
            <a:pPr marL="0" indent="0">
              <a:lnSpc>
                <a:spcPct val="120000"/>
              </a:lnSpc>
              <a:buNone/>
            </a:pPr>
            <a:r>
              <a:rPr lang="zh-CN" altLang="en-US" sz="3100">
                <a:solidFill>
                  <a:srgbClr val="034EA2"/>
                </a:solidFill>
                <a:effectLst/>
              </a:rPr>
              <a:t>实例方法 </a:t>
            </a:r>
            <a:r>
              <a:rPr lang="en-US" altLang="zh-CN" sz="2700">
                <a:solidFill>
                  <a:srgbClr val="034EA2"/>
                </a:solidFill>
              </a:rPr>
              <a:t>(instance method)</a:t>
            </a:r>
          </a:p>
          <a:p>
            <a:pPr>
              <a:lnSpc>
                <a:spcPct val="140000"/>
              </a:lnSpc>
            </a:pPr>
            <a:r>
              <a:rPr lang="zh-CN" altLang="en-US" sz="2700"/>
              <a:t>类内没有加</a:t>
            </a:r>
            <a:r>
              <a:rPr lang="en-US" altLang="zh-CN" sz="2700"/>
              <a:t>static</a:t>
            </a:r>
            <a:r>
              <a:rPr lang="zh-CN" altLang="en-US" sz="2700"/>
              <a:t>关键字的方法称为类的实例方法</a:t>
            </a:r>
            <a:endParaRPr lang="en-US" altLang="zh-CN" sz="2700"/>
          </a:p>
          <a:p>
            <a:pPr lvl="1">
              <a:lnSpc>
                <a:spcPct val="140000"/>
              </a:lnSpc>
            </a:pPr>
            <a:r>
              <a:rPr lang="zh-CN" altLang="en-US" sz="2445"/>
              <a:t>实例方法可以访问实例变量</a:t>
            </a:r>
            <a:r>
              <a:rPr lang="en-US" altLang="zh-CN" sz="2445"/>
              <a:t>/</a:t>
            </a:r>
            <a:r>
              <a:rPr lang="zh-CN" altLang="en-US" sz="2445"/>
              <a:t>方法，亦可访问静态变量</a:t>
            </a:r>
            <a:r>
              <a:rPr lang="en-US" altLang="zh-CN" sz="2445"/>
              <a:t>/</a:t>
            </a:r>
            <a:r>
              <a:rPr lang="zh-CN" altLang="en-US" sz="2445"/>
              <a:t>方法</a:t>
            </a:r>
            <a:endParaRPr lang="en-US" altLang="zh-CN" sz="2445"/>
          </a:p>
          <a:p>
            <a:pPr lvl="1">
              <a:lnSpc>
                <a:spcPct val="140000"/>
              </a:lnSpc>
            </a:pPr>
            <a:r>
              <a:rPr lang="zh-CN" altLang="en-US" sz="2445"/>
              <a:t>一个类所有的对象调用的成员方法只有一份</a:t>
            </a:r>
          </a:p>
          <a:p>
            <a:pPr lvl="1" algn="l">
              <a:lnSpc>
                <a:spcPct val="150000"/>
              </a:lnSpc>
              <a:buSzTx/>
            </a:pPr>
            <a:endParaRPr lang="en-US" altLang="zh-CN" sz="2700"/>
          </a:p>
          <a:p>
            <a:pPr lvl="1" algn="l">
              <a:lnSpc>
                <a:spcPct val="150000"/>
              </a:lnSpc>
              <a:buSzTx/>
            </a:pPr>
            <a:endParaRPr lang="en-US" altLang="zh-CN" sz="2700"/>
          </a:p>
          <a:p>
            <a:pPr lvl="1" algn="l">
              <a:lnSpc>
                <a:spcPct val="150000"/>
              </a:lnSpc>
              <a:buSzTx/>
            </a:pPr>
            <a:endParaRPr lang="en-US" altLang="zh-CN" sz="2700"/>
          </a:p>
        </p:txBody>
      </p:sp>
      <p:sp>
        <p:nvSpPr>
          <p:cNvPr id="3" name="标题 2"/>
          <p:cNvSpPr>
            <a:spLocks noGrp="1"/>
          </p:cNvSpPr>
          <p:nvPr>
            <p:ph type="title"/>
          </p:nvPr>
        </p:nvSpPr>
        <p:spPr/>
        <p:txBody>
          <a:bodyPr/>
          <a:lstStyle/>
          <a:p>
            <a:r>
              <a:rPr lang="en-US" altLang="zh-CN">
                <a:sym typeface="+mn-ea"/>
              </a:rPr>
              <a:t>2.1.4 </a:t>
            </a:r>
            <a:r>
              <a:rPr lang="zh-CN" altLang="en-US">
                <a:sym typeface="+mn-ea"/>
              </a:rPr>
              <a:t>实例</a:t>
            </a:r>
            <a:r>
              <a:rPr lang="en-US" altLang="zh-CN">
                <a:sym typeface="+mn-ea"/>
              </a:rPr>
              <a:t>/</a:t>
            </a:r>
            <a:r>
              <a:rPr lang="zh-CN" altLang="en-US">
                <a:sym typeface="+mn-ea"/>
              </a:rPr>
              <a:t>静态成员变量、方法</a:t>
            </a:r>
            <a:r>
              <a:rPr lang="en-US" altLang="zh-CN">
                <a:sym typeface="+mn-ea"/>
              </a:rPr>
              <a:t> </a:t>
            </a:r>
            <a:r>
              <a:rPr lang="en-US" altLang="zh-CN" sz="2400">
                <a:sym typeface="+mn-ea"/>
              </a:rPr>
              <a:t>4/7</a:t>
            </a:r>
          </a:p>
        </p:txBody>
      </p:sp>
      <p:sp>
        <p:nvSpPr>
          <p:cNvPr id="72706" name="AutoShape 2"/>
          <p:cNvSpPr/>
          <p:nvPr>
            <p:custDataLst>
              <p:tags r:id="rId1"/>
            </p:custDataLst>
          </p:nvPr>
        </p:nvSpPr>
        <p:spPr>
          <a:xfrm>
            <a:off x="1223010" y="3569970"/>
            <a:ext cx="5366385" cy="1888490"/>
          </a:xfrm>
          <a:prstGeom prst="flowChartAlternateProcess">
            <a:avLst/>
          </a:prstGeom>
          <a:solidFill>
            <a:schemeClr val="bg1"/>
          </a:solidFill>
          <a:ln w="9525" cap="flat" cmpd="sng">
            <a:solidFill>
              <a:srgbClr val="034EA2"/>
            </a:solidFill>
            <a:prstDash val="dash"/>
            <a:miter/>
            <a:headEnd type="none" w="med" len="med"/>
            <a:tailEnd type="none" w="med" len="med"/>
          </a:ln>
        </p:spPr>
        <p:txBody>
          <a:bodyPr wrap="none" anchor="ctr" anchorCtr="0"/>
          <a:lstStyle/>
          <a:p>
            <a:pPr marL="0" lvl="1" indent="0" algn="l" fontAlgn="auto">
              <a:lnSpc>
                <a:spcPct val="160000"/>
              </a:lnSpc>
              <a:spcBef>
                <a:spcPts val="0"/>
              </a:spcBef>
              <a:buNone/>
            </a:pPr>
            <a:r>
              <a:rPr lang="en-US" altLang="zh-CN" sz="2000" b="1">
                <a:solidFill>
                  <a:schemeClr val="tx1"/>
                </a:solidFill>
                <a:effectLst/>
                <a:sym typeface="+mn-ea"/>
              </a:rPr>
              <a:t>Point2D pointOne = </a:t>
            </a:r>
            <a:r>
              <a:rPr lang="en-US" altLang="zh-CN" sz="2000" b="1">
                <a:solidFill>
                  <a:srgbClr val="034EA2"/>
                </a:solidFill>
                <a:effectLst/>
                <a:sym typeface="+mn-ea"/>
              </a:rPr>
              <a:t>new </a:t>
            </a:r>
            <a:r>
              <a:rPr lang="en-US" altLang="zh-CN" sz="2000" b="1">
                <a:solidFill>
                  <a:schemeClr val="tx1"/>
                </a:solidFill>
                <a:effectLst/>
                <a:sym typeface="+mn-ea"/>
              </a:rPr>
              <a:t>Point2D(10, 100);</a:t>
            </a:r>
            <a:endParaRPr lang="en-US" altLang="zh-CN" sz="2000" b="1">
              <a:solidFill>
                <a:schemeClr val="tx1"/>
              </a:solidFill>
              <a:effectLst/>
            </a:endParaRPr>
          </a:p>
          <a:p>
            <a:pPr marL="0" lvl="1" indent="0" algn="l" fontAlgn="auto">
              <a:lnSpc>
                <a:spcPct val="160000"/>
              </a:lnSpc>
              <a:spcBef>
                <a:spcPts val="0"/>
              </a:spcBef>
              <a:buNone/>
            </a:pPr>
            <a:r>
              <a:rPr lang="en-US" altLang="zh-CN" sz="2000" b="1">
                <a:solidFill>
                  <a:schemeClr val="tx1"/>
                </a:solidFill>
                <a:effectLst/>
                <a:sym typeface="+mn-ea"/>
              </a:rPr>
              <a:t>pointOne.setX(30);			</a:t>
            </a:r>
            <a:endParaRPr lang="en-US" altLang="zh-CN" sz="2000" b="1">
              <a:solidFill>
                <a:schemeClr val="tx1"/>
              </a:solidFill>
              <a:effectLst/>
            </a:endParaRPr>
          </a:p>
          <a:p>
            <a:pPr marL="0" lvl="1" indent="0" algn="l" fontAlgn="auto">
              <a:lnSpc>
                <a:spcPct val="160000"/>
              </a:lnSpc>
              <a:spcBef>
                <a:spcPts val="0"/>
              </a:spcBef>
              <a:buNone/>
            </a:pPr>
            <a:r>
              <a:rPr lang="en-US" altLang="zh-CN" sz="2000" b="1">
                <a:solidFill>
                  <a:schemeClr val="tx1"/>
                </a:solidFill>
                <a:effectLst/>
                <a:sym typeface="+mn-ea"/>
              </a:rPr>
              <a:t>Point2D pointTwo = </a:t>
            </a:r>
            <a:r>
              <a:rPr lang="en-US" altLang="zh-CN" sz="2000" b="1">
                <a:solidFill>
                  <a:srgbClr val="034EA2"/>
                </a:solidFill>
                <a:effectLst/>
                <a:sym typeface="+mn-ea"/>
              </a:rPr>
              <a:t>new </a:t>
            </a:r>
            <a:r>
              <a:rPr lang="en-US" altLang="zh-CN" sz="2000" b="1">
                <a:solidFill>
                  <a:schemeClr val="tx1"/>
                </a:solidFill>
                <a:effectLst/>
                <a:sym typeface="+mn-ea"/>
              </a:rPr>
              <a:t>Point2D(20, 200);</a:t>
            </a:r>
            <a:endParaRPr lang="en-US" altLang="zh-CN" sz="2000" b="1">
              <a:solidFill>
                <a:schemeClr val="tx1"/>
              </a:solidFill>
              <a:effectLst/>
            </a:endParaRPr>
          </a:p>
          <a:p>
            <a:pPr marL="0" lvl="1" indent="0" algn="l" fontAlgn="auto">
              <a:lnSpc>
                <a:spcPct val="160000"/>
              </a:lnSpc>
              <a:spcBef>
                <a:spcPts val="0"/>
              </a:spcBef>
              <a:buNone/>
            </a:pPr>
            <a:r>
              <a:rPr lang="en-US" altLang="zh-CN" sz="2000" b="1">
                <a:solidFill>
                  <a:schemeClr val="tx1"/>
                </a:solidFill>
                <a:effectLst/>
                <a:sym typeface="+mn-ea"/>
              </a:rPr>
              <a:t>pointTwo.setX(50);</a:t>
            </a:r>
            <a:r>
              <a:rPr lang="en-US" altLang="zh-CN" sz="2000">
                <a:solidFill>
                  <a:srgbClr val="034EA2"/>
                </a:solidFill>
                <a:effectLst/>
                <a:sym typeface="+mn-ea"/>
              </a:rPr>
              <a:t>	</a:t>
            </a:r>
            <a:endParaRPr lang="zh-CN" altLang="en-US" sz="2000" dirty="0">
              <a:latin typeface="Times New Roman" panose="02020603050405020304" pitchFamily="18" charset="0"/>
            </a:endParaRPr>
          </a:p>
        </p:txBody>
      </p:sp>
      <p:sp>
        <p:nvSpPr>
          <p:cNvPr id="7" name="日期占位符 6"/>
          <p:cNvSpPr>
            <a:spLocks noGrp="1"/>
          </p:cNvSpPr>
          <p:nvPr>
            <p:ph type="dt" sz="half" idx="10"/>
            <p:custDataLst>
              <p:tags r:id="rId2"/>
            </p:custDataLst>
          </p:nvPr>
        </p:nvSpPr>
        <p:spPr/>
        <p:txBody>
          <a:bodyPr/>
          <a:lstStyle/>
          <a:p>
            <a:fld id="{8BEB6EB5-CC0D-C94C-91B9-9EA1B45E848E}" type="datetime1">
              <a:rPr kumimoji="1" lang="zh-CN" altLang="en-US" smtClean="0"/>
              <a:t>2024/10/16</a:t>
            </a:fld>
            <a:endParaRPr kumimoji="1" lang="zh-CN" altLang="en-US" sz="900"/>
          </a:p>
        </p:txBody>
      </p:sp>
      <p:sp>
        <p:nvSpPr>
          <p:cNvPr id="8" name="页脚占位符 7"/>
          <p:cNvSpPr>
            <a:spLocks noGrp="1"/>
          </p:cNvSpPr>
          <p:nvPr>
            <p:ph type="ftr" sz="quarter" idx="11"/>
            <p:custDataLst>
              <p:tags r:id="rId3"/>
            </p:custDataLst>
          </p:nvPr>
        </p:nvSpPr>
        <p:spPr/>
        <p:txBody>
          <a:bodyPr/>
          <a:lstStyle/>
          <a:p>
            <a:r>
              <a:rPr kumimoji="1" lang="zh-CN" altLang="en-US" dirty="0"/>
              <a:t>西北工业大学软件学院</a:t>
            </a:r>
            <a:endParaRPr kumimoji="1" lang="zh-CN" altLang="en-US" sz="900" dirty="0"/>
          </a:p>
        </p:txBody>
      </p:sp>
      <p:sp>
        <p:nvSpPr>
          <p:cNvPr id="9" name="灯片编号占位符 8"/>
          <p:cNvSpPr>
            <a:spLocks noGrp="1"/>
          </p:cNvSpPr>
          <p:nvPr>
            <p:ph type="sldNum" sz="quarter" idx="12"/>
            <p:custDataLst>
              <p:tags r:id="rId4"/>
            </p:custDataLst>
          </p:nvPr>
        </p:nvSpPr>
        <p:spPr/>
        <p:txBody>
          <a:bodyPr/>
          <a:lstStyle/>
          <a:p>
            <a:fld id="{5A1A6423-77BD-D842-A714-25250E903C41}" type="slidenum">
              <a:rPr kumimoji="1" lang="zh-CN" altLang="en-US" smtClean="0"/>
              <a:t>46</a:t>
            </a:fld>
            <a:endParaRPr kumimoji="1" lang="zh-CN" altLang="en-US" sz="900"/>
          </a:p>
        </p:txBody>
      </p:sp>
      <p:sp>
        <p:nvSpPr>
          <p:cNvPr id="4" name="文本框 3">
            <a:extLst>
              <a:ext uri="{FF2B5EF4-FFF2-40B4-BE49-F238E27FC236}">
                <a16:creationId xmlns:a16="http://schemas.microsoft.com/office/drawing/2014/main" id="{37CED4A1-9107-B159-1D97-4CF4CCAF2DCE}"/>
              </a:ext>
            </a:extLst>
          </p:cNvPr>
          <p:cNvSpPr txBox="1"/>
          <p:nvPr/>
        </p:nvSpPr>
        <p:spPr>
          <a:xfrm>
            <a:off x="628650" y="5624197"/>
            <a:ext cx="7886700" cy="599437"/>
          </a:xfrm>
          <a:prstGeom prst="rect">
            <a:avLst/>
          </a:prstGeom>
          <a:solidFill>
            <a:srgbClr val="034DA0"/>
          </a:solidFill>
        </p:spPr>
        <p:txBody>
          <a:bodyPr wrap="none" rtlCol="0">
            <a:noAutofit/>
          </a:bodyPr>
          <a:lstStyle/>
          <a:p>
            <a:pPr marR="0" lvl="1" algn="ctr" defTabSz="914400" rtl="0" eaLnBrk="1" fontAlgn="auto" latinLnBrk="0" hangingPunct="1">
              <a:lnSpc>
                <a:spcPct val="100000"/>
              </a:lnSpc>
              <a:spcBef>
                <a:spcPts val="500"/>
              </a:spcBef>
              <a:spcAft>
                <a:spcPts val="0"/>
              </a:spcAft>
              <a:buClr>
                <a:srgbClr val="034EA2"/>
              </a:buClr>
              <a:buSzTx/>
              <a:tabLst/>
              <a:defRPr/>
            </a:pPr>
            <a:r>
              <a:rPr kumimoji="0" lang="en-US" altLang="zh-CN" sz="2800" b="1" i="0" u="none" strike="noStrike" kern="1200" cap="none" spc="0" normalizeH="0" baseline="0" noProof="0">
                <a:ln>
                  <a:noFill/>
                </a:ln>
                <a:solidFill>
                  <a:schemeClr val="bg1"/>
                </a:solidFill>
                <a:effectLst/>
                <a:uLnTx/>
                <a:uFillTx/>
                <a:latin typeface="等线"/>
                <a:ea typeface="等线" panose="02010600030101010101" pitchFamily="2" charset="-122"/>
                <a:cs typeface="+mn-cs"/>
              </a:rPr>
              <a:t>实例方法怎么与对象关联？</a:t>
            </a:r>
          </a:p>
          <a:p>
            <a:pPr algn="ctr"/>
            <a:endParaRPr kumimoji="1" lang="zh-CN" altLang="en-US" sz="4000" b="1" dirty="0">
              <a:solidFill>
                <a:schemeClr val="bg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Autofit/>
          </a:bodyPr>
          <a:lstStyle/>
          <a:p>
            <a:pPr marL="0" indent="0" algn="l" fontAlgn="auto">
              <a:lnSpc>
                <a:spcPct val="120000"/>
              </a:lnSpc>
              <a:spcBef>
                <a:spcPts val="1000"/>
              </a:spcBef>
              <a:buSzTx/>
              <a:buNone/>
            </a:pPr>
            <a:r>
              <a:rPr lang="zh-CN" altLang="en-US" sz="2800">
                <a:solidFill>
                  <a:srgbClr val="034EA2"/>
                </a:solidFill>
                <a:effectLst/>
                <a:sym typeface="+mn-ea"/>
              </a:rPr>
              <a:t>实例方法 </a:t>
            </a:r>
            <a:r>
              <a:rPr lang="en-US" altLang="zh-CN" sz="2800">
                <a:solidFill>
                  <a:srgbClr val="034EA2"/>
                </a:solidFill>
              </a:rPr>
              <a:t>(instance method)</a:t>
            </a:r>
            <a:endParaRPr lang="zh-CN" altLang="en-US" sz="2800">
              <a:solidFill>
                <a:srgbClr val="034EA2"/>
              </a:solidFill>
              <a:effectLst/>
            </a:endParaRPr>
          </a:p>
          <a:p>
            <a:pPr marL="0" indent="457200" fontAlgn="auto">
              <a:spcBef>
                <a:spcPts val="0"/>
              </a:spcBef>
              <a:buNone/>
            </a:pPr>
            <a:endParaRPr lang="zh-CN" altLang="en-US" sz="2000" i="1">
              <a:solidFill>
                <a:schemeClr val="accent1"/>
              </a:solidFill>
              <a:effectLst>
                <a:outerShdw blurRad="38100" dist="25400" dir="5400000" algn="ctr" rotWithShape="0">
                  <a:srgbClr val="6E747A">
                    <a:alpha val="43000"/>
                  </a:srgbClr>
                </a:outerShdw>
              </a:effectLst>
              <a:latin typeface="等线" panose="02010600030101010101" charset="-122"/>
              <a:ea typeface="等线" panose="02010600030101010101" charset="-122"/>
              <a:cs typeface="等线" panose="02010600030101010101" charset="-122"/>
            </a:endParaRPr>
          </a:p>
          <a:p>
            <a:pPr marL="457200" lvl="1" indent="0" fontAlgn="auto">
              <a:spcBef>
                <a:spcPts val="0"/>
              </a:spcBef>
              <a:buNone/>
            </a:pPr>
            <a:endParaRPr lang="zh-CN" altLang="en-US" sz="2000">
              <a:latin typeface="等线" panose="02010600030101010101" charset="-122"/>
              <a:ea typeface="等线" panose="02010600030101010101" charset="-122"/>
              <a:cs typeface="等线" panose="02010600030101010101" charset="-122"/>
            </a:endParaRPr>
          </a:p>
          <a:p>
            <a:pPr marL="457200" lvl="1" indent="0" fontAlgn="auto">
              <a:spcBef>
                <a:spcPts val="0"/>
              </a:spcBef>
              <a:buNone/>
            </a:pPr>
            <a:endParaRPr lang="zh-CN" altLang="en-US" sz="2000">
              <a:latin typeface="等线" panose="02010600030101010101" charset="-122"/>
              <a:ea typeface="等线" panose="02010600030101010101" charset="-122"/>
              <a:cs typeface="等线" panose="02010600030101010101" charset="-122"/>
            </a:endParaRPr>
          </a:p>
          <a:p>
            <a:pPr marL="457200" lvl="1" indent="0" fontAlgn="auto">
              <a:spcBef>
                <a:spcPts val="0"/>
              </a:spcBef>
              <a:buNone/>
            </a:pPr>
            <a:endParaRPr lang="zh-CN" altLang="en-US" sz="2000">
              <a:latin typeface="等线" panose="02010600030101010101" charset="-122"/>
              <a:ea typeface="等线" panose="02010600030101010101" charset="-122"/>
              <a:cs typeface="等线" panose="02010600030101010101" charset="-122"/>
            </a:endParaRPr>
          </a:p>
          <a:p>
            <a:pPr marL="457200" lvl="1" indent="0" fontAlgn="auto">
              <a:spcBef>
                <a:spcPts val="0"/>
              </a:spcBef>
              <a:buNone/>
            </a:pPr>
            <a:endParaRPr lang="zh-CN" altLang="en-US" sz="2000">
              <a:latin typeface="等线" panose="02010600030101010101" charset="-122"/>
              <a:ea typeface="等线" panose="02010600030101010101" charset="-122"/>
              <a:cs typeface="等线" panose="02010600030101010101" charset="-122"/>
            </a:endParaRPr>
          </a:p>
          <a:p>
            <a:pPr marL="0" indent="457200" fontAlgn="auto">
              <a:spcBef>
                <a:spcPts val="0"/>
              </a:spcBef>
              <a:buNone/>
            </a:pPr>
            <a:endParaRPr lang="en-US" altLang="zh-CN" sz="2000" i="1">
              <a:solidFill>
                <a:schemeClr val="accent1"/>
              </a:solidFill>
              <a:effectLst>
                <a:outerShdw blurRad="38100" dist="25400" dir="5400000" algn="ctr" rotWithShape="0">
                  <a:srgbClr val="6E747A">
                    <a:alpha val="43000"/>
                  </a:srgbClr>
                </a:outerShdw>
              </a:effectLst>
              <a:latin typeface="等线" panose="02010600030101010101" charset="-122"/>
              <a:ea typeface="等线" panose="02010600030101010101" charset="-122"/>
              <a:cs typeface="等线" panose="02010600030101010101" charset="-122"/>
            </a:endParaRPr>
          </a:p>
          <a:p>
            <a:pPr marL="0" indent="457200" fontAlgn="auto">
              <a:spcBef>
                <a:spcPts val="0"/>
              </a:spcBef>
              <a:buNone/>
            </a:pPr>
            <a:endParaRPr lang="en-US" altLang="zh-CN" sz="2000" i="1">
              <a:solidFill>
                <a:schemeClr val="accent1"/>
              </a:solidFill>
              <a:effectLst>
                <a:outerShdw blurRad="38100" dist="25400" dir="5400000" algn="ctr" rotWithShape="0">
                  <a:srgbClr val="6E747A">
                    <a:alpha val="43000"/>
                  </a:srgbClr>
                </a:outerShdw>
              </a:effectLst>
              <a:latin typeface="等线" panose="02010600030101010101" charset="-122"/>
              <a:ea typeface="等线" panose="02010600030101010101" charset="-122"/>
              <a:cs typeface="等线" panose="02010600030101010101" charset="-122"/>
            </a:endParaRPr>
          </a:p>
          <a:p>
            <a:pPr marL="342900" indent="-342900" fontAlgn="auto">
              <a:spcBef>
                <a:spcPts val="0"/>
              </a:spcBef>
            </a:pPr>
            <a:r>
              <a:rPr lang="en-US" altLang="zh-CN" sz="2000">
                <a:solidFill>
                  <a:srgbClr val="034EA2"/>
                </a:solidFill>
                <a:effectLst/>
                <a:latin typeface="等线" panose="02010600030101010101" charset="-122"/>
                <a:ea typeface="等线" panose="02010600030101010101" charset="-122"/>
                <a:cs typeface="等线" panose="02010600030101010101" charset="-122"/>
              </a:rPr>
              <a:t>pointOne.setX(30)；</a:t>
            </a:r>
            <a:r>
              <a:rPr lang="zh-CN" altLang="en-US" sz="2000">
                <a:latin typeface="等线" panose="02010600030101010101" charset="-122"/>
                <a:ea typeface="等线" panose="02010600030101010101" charset="-122"/>
                <a:cs typeface="等线" panose="02010600030101010101" charset="-122"/>
              </a:rPr>
              <a:t>翻译为：</a:t>
            </a:r>
            <a:r>
              <a:rPr lang="en-US" altLang="zh-CN" sz="2000">
                <a:solidFill>
                  <a:srgbClr val="034EA2"/>
                </a:solidFill>
                <a:effectLst/>
                <a:latin typeface="等线" panose="02010600030101010101" charset="-122"/>
                <a:ea typeface="等线" panose="02010600030101010101" charset="-122"/>
                <a:cs typeface="等线" panose="02010600030101010101" charset="-122"/>
              </a:rPr>
              <a:t>setX(pointOne , 30);</a:t>
            </a:r>
            <a:endParaRPr lang="zh-CN" altLang="en-US" sz="2000">
              <a:solidFill>
                <a:srgbClr val="034EA2"/>
              </a:solidFill>
              <a:effectLst/>
              <a:latin typeface="等线" panose="02010600030101010101" charset="-122"/>
              <a:ea typeface="等线" panose="02010600030101010101" charset="-122"/>
              <a:cs typeface="等线" panose="02010600030101010101" charset="-122"/>
            </a:endParaRPr>
          </a:p>
          <a:p>
            <a:pPr marL="342900" indent="-342900" fontAlgn="auto">
              <a:spcBef>
                <a:spcPts val="0"/>
              </a:spcBef>
            </a:pPr>
            <a:r>
              <a:rPr lang="en-US" altLang="zh-CN" sz="2000">
                <a:solidFill>
                  <a:srgbClr val="034EA2"/>
                </a:solidFill>
                <a:effectLst/>
                <a:latin typeface="等线" panose="02010600030101010101" charset="-122"/>
                <a:ea typeface="等线" panose="02010600030101010101" charset="-122"/>
                <a:cs typeface="等线" panose="02010600030101010101" charset="-122"/>
              </a:rPr>
              <a:t>pointTwo.setX(50)；</a:t>
            </a:r>
            <a:r>
              <a:rPr lang="zh-CN" altLang="en-US" sz="2000">
                <a:latin typeface="等线" panose="02010600030101010101" charset="-122"/>
                <a:ea typeface="等线" panose="02010600030101010101" charset="-122"/>
                <a:cs typeface="等线" panose="02010600030101010101" charset="-122"/>
              </a:rPr>
              <a:t>翻译为：</a:t>
            </a:r>
            <a:r>
              <a:rPr lang="en-US" altLang="zh-CN" sz="2000">
                <a:solidFill>
                  <a:srgbClr val="034EA2"/>
                </a:solidFill>
                <a:effectLst/>
                <a:latin typeface="等线" panose="02010600030101010101" charset="-122"/>
                <a:ea typeface="等线" panose="02010600030101010101" charset="-122"/>
                <a:cs typeface="等线" panose="02010600030101010101" charset="-122"/>
              </a:rPr>
              <a:t>setX(pointTwo , 50);</a:t>
            </a:r>
          </a:p>
        </p:txBody>
      </p:sp>
      <p:sp>
        <p:nvSpPr>
          <p:cNvPr id="3" name="标题 2"/>
          <p:cNvSpPr>
            <a:spLocks noGrp="1"/>
          </p:cNvSpPr>
          <p:nvPr>
            <p:ph type="title"/>
          </p:nvPr>
        </p:nvSpPr>
        <p:spPr/>
        <p:txBody>
          <a:bodyPr/>
          <a:lstStyle/>
          <a:p>
            <a:r>
              <a:rPr lang="en-US" altLang="zh-CN">
                <a:sym typeface="+mn-ea"/>
              </a:rPr>
              <a:t>2.1.4 </a:t>
            </a:r>
            <a:r>
              <a:rPr lang="zh-CN" altLang="en-US">
                <a:sym typeface="+mn-ea"/>
              </a:rPr>
              <a:t>实例</a:t>
            </a:r>
            <a:r>
              <a:rPr lang="en-US" altLang="zh-CN">
                <a:sym typeface="+mn-ea"/>
              </a:rPr>
              <a:t>/</a:t>
            </a:r>
            <a:r>
              <a:rPr lang="zh-CN" altLang="en-US">
                <a:sym typeface="+mn-ea"/>
              </a:rPr>
              <a:t>静态成员变量、方法</a:t>
            </a:r>
            <a:r>
              <a:rPr lang="en-US" altLang="zh-CN">
                <a:sym typeface="+mn-ea"/>
              </a:rPr>
              <a:t> </a:t>
            </a:r>
            <a:r>
              <a:rPr lang="en-US" altLang="zh-CN" sz="2400">
                <a:sym typeface="+mn-ea"/>
              </a:rPr>
              <a:t>5/7</a:t>
            </a:r>
          </a:p>
        </p:txBody>
      </p:sp>
      <p:sp>
        <p:nvSpPr>
          <p:cNvPr id="72706" name="AutoShape 2"/>
          <p:cNvSpPr/>
          <p:nvPr>
            <p:custDataLst>
              <p:tags r:id="rId1"/>
            </p:custDataLst>
          </p:nvPr>
        </p:nvSpPr>
        <p:spPr>
          <a:xfrm>
            <a:off x="1913255" y="1820545"/>
            <a:ext cx="5318760" cy="1327785"/>
          </a:xfrm>
          <a:prstGeom prst="flowChartAlternateProcess">
            <a:avLst/>
          </a:prstGeom>
          <a:solidFill>
            <a:schemeClr val="bg1"/>
          </a:solidFill>
          <a:ln w="9525" cap="flat" cmpd="sng">
            <a:solidFill>
              <a:srgbClr val="034EA2"/>
            </a:solidFill>
            <a:prstDash val="dash"/>
            <a:miter/>
            <a:headEnd type="none" w="med" len="med"/>
            <a:tailEnd type="none" w="med" len="med"/>
          </a:ln>
        </p:spPr>
        <p:txBody>
          <a:bodyPr wrap="none" anchor="ctr" anchorCtr="0"/>
          <a:lstStyle/>
          <a:p>
            <a:pPr marL="0" indent="0" algn="l" fontAlgn="auto">
              <a:spcBef>
                <a:spcPts val="0"/>
              </a:spcBef>
              <a:buNone/>
            </a:pPr>
            <a:r>
              <a:rPr lang="en-US" altLang="zh-CN" sz="2000" b="1">
                <a:solidFill>
                  <a:srgbClr val="034EA2"/>
                </a:solidFill>
                <a:effectLst/>
                <a:latin typeface="等线" panose="02010600030101010101" charset="-122"/>
                <a:ea typeface="等线" panose="02010600030101010101" charset="-122"/>
                <a:cs typeface="等线" panose="02010600030101010101" charset="-122"/>
                <a:sym typeface="+mn-ea"/>
              </a:rPr>
              <a:t>public void  </a:t>
            </a:r>
            <a:r>
              <a:rPr lang="en-US" altLang="zh-CN" sz="2000" b="1">
                <a:solidFill>
                  <a:schemeClr val="tx1"/>
                </a:solidFill>
                <a:effectLst/>
                <a:latin typeface="等线" panose="02010600030101010101" charset="-122"/>
                <a:ea typeface="等线" panose="02010600030101010101" charset="-122"/>
                <a:cs typeface="等线" panose="02010600030101010101" charset="-122"/>
                <a:sym typeface="+mn-ea"/>
              </a:rPr>
              <a:t>setX(int  newX)  {</a:t>
            </a:r>
            <a:endParaRPr lang="en-US" altLang="zh-CN" sz="2000" b="1">
              <a:solidFill>
                <a:schemeClr val="tx1"/>
              </a:solidFill>
              <a:effectLst/>
              <a:latin typeface="等线" panose="02010600030101010101" charset="-122"/>
              <a:ea typeface="等线" panose="02010600030101010101" charset="-122"/>
              <a:cs typeface="等线" panose="02010600030101010101" charset="-122"/>
            </a:endParaRPr>
          </a:p>
          <a:p>
            <a:pPr marL="0" lvl="1" indent="457200" algn="l" fontAlgn="auto">
              <a:spcBef>
                <a:spcPts val="0"/>
              </a:spcBef>
              <a:buNone/>
            </a:pPr>
            <a:r>
              <a:rPr lang="en-US" altLang="zh-CN" sz="2000" b="1">
                <a:solidFill>
                  <a:schemeClr val="tx1"/>
                </a:solidFill>
                <a:effectLst/>
                <a:latin typeface="等线" panose="02010600030101010101" charset="-122"/>
                <a:ea typeface="等线" panose="02010600030101010101" charset="-122"/>
                <a:cs typeface="等线" panose="02010600030101010101" charset="-122"/>
                <a:sym typeface="+mn-ea"/>
              </a:rPr>
              <a:t>x = newX;</a:t>
            </a:r>
            <a:endParaRPr lang="en-US" altLang="zh-CN" sz="2000" b="1">
              <a:solidFill>
                <a:schemeClr val="tx1"/>
              </a:solidFill>
              <a:effectLst/>
              <a:latin typeface="等线" panose="02010600030101010101" charset="-122"/>
              <a:ea typeface="等线" panose="02010600030101010101" charset="-122"/>
              <a:cs typeface="等线" panose="02010600030101010101" charset="-122"/>
            </a:endParaRPr>
          </a:p>
          <a:p>
            <a:pPr marL="0" indent="0" algn="l" fontAlgn="auto">
              <a:spcBef>
                <a:spcPts val="0"/>
              </a:spcBef>
              <a:buNone/>
            </a:pPr>
            <a:r>
              <a:rPr lang="en-US" altLang="zh-CN" sz="2000" b="1">
                <a:solidFill>
                  <a:schemeClr val="tx1"/>
                </a:solidFill>
                <a:effectLst/>
                <a:latin typeface="等线" panose="02010600030101010101" charset="-122"/>
                <a:ea typeface="等线" panose="02010600030101010101" charset="-122"/>
                <a:cs typeface="等线" panose="02010600030101010101" charset="-122"/>
                <a:sym typeface="+mn-ea"/>
              </a:rPr>
              <a:t>}</a:t>
            </a:r>
            <a:r>
              <a:rPr lang="en-US" altLang="zh-CN" sz="2000" i="1">
                <a:solidFill>
                  <a:schemeClr val="accent1"/>
                </a:solidFill>
                <a:effectLst/>
                <a:latin typeface="等线" panose="02010600030101010101" charset="-122"/>
                <a:ea typeface="等线" panose="02010600030101010101" charset="-122"/>
                <a:cs typeface="等线" panose="02010600030101010101" charset="-122"/>
                <a:sym typeface="+mn-ea"/>
              </a:rPr>
              <a:t>	</a:t>
            </a:r>
            <a:r>
              <a:rPr lang="en-US" altLang="zh-CN" sz="2000">
                <a:solidFill>
                  <a:srgbClr val="034EA2"/>
                </a:solidFill>
                <a:effectLst/>
                <a:sym typeface="+mn-ea"/>
              </a:rPr>
              <a:t>	</a:t>
            </a:r>
            <a:endParaRPr lang="zh-CN" altLang="en-US" sz="2000" dirty="0">
              <a:latin typeface="Times New Roman" panose="02020603050405020304" pitchFamily="18" charset="0"/>
            </a:endParaRPr>
          </a:p>
        </p:txBody>
      </p:sp>
      <p:sp>
        <p:nvSpPr>
          <p:cNvPr id="7" name="AutoShape 2"/>
          <p:cNvSpPr/>
          <p:nvPr>
            <p:custDataLst>
              <p:tags r:id="rId2"/>
            </p:custDataLst>
          </p:nvPr>
        </p:nvSpPr>
        <p:spPr>
          <a:xfrm>
            <a:off x="1912620" y="3643630"/>
            <a:ext cx="5319395" cy="1327785"/>
          </a:xfrm>
          <a:prstGeom prst="flowChartAlternateProcess">
            <a:avLst/>
          </a:prstGeom>
          <a:solidFill>
            <a:schemeClr val="bg1"/>
          </a:solidFill>
          <a:ln w="9525" cap="flat" cmpd="sng">
            <a:solidFill>
              <a:srgbClr val="034EA2"/>
            </a:solidFill>
            <a:prstDash val="dash"/>
            <a:miter/>
            <a:headEnd type="none" w="med" len="med"/>
            <a:tailEnd type="none" w="med" len="med"/>
          </a:ln>
        </p:spPr>
        <p:txBody>
          <a:bodyPr wrap="none" anchor="ctr" anchorCtr="0"/>
          <a:lstStyle/>
          <a:p>
            <a:pPr marL="0" lvl="1" indent="0" algn="l" fontAlgn="auto">
              <a:spcBef>
                <a:spcPts val="0"/>
              </a:spcBef>
              <a:buNone/>
            </a:pPr>
            <a:r>
              <a:rPr lang="en-US" altLang="zh-CN" sz="2000" b="1">
                <a:solidFill>
                  <a:srgbClr val="034EA2"/>
                </a:solidFill>
                <a:effectLst/>
                <a:latin typeface="等线" panose="02010600030101010101" charset="-122"/>
                <a:ea typeface="等线" panose="02010600030101010101" charset="-122"/>
                <a:cs typeface="等线" panose="02010600030101010101" charset="-122"/>
                <a:sym typeface="+mn-ea"/>
              </a:rPr>
              <a:t>public void  </a:t>
            </a:r>
            <a:r>
              <a:rPr lang="en-US" altLang="zh-CN" sz="2000" b="1">
                <a:solidFill>
                  <a:schemeClr val="tx1"/>
                </a:solidFill>
                <a:effectLst/>
                <a:latin typeface="等线" panose="02010600030101010101" charset="-122"/>
                <a:ea typeface="等线" panose="02010600030101010101" charset="-122"/>
                <a:cs typeface="等线" panose="02010600030101010101" charset="-122"/>
                <a:sym typeface="+mn-ea"/>
              </a:rPr>
              <a:t>setX(Point2D  </a:t>
            </a:r>
            <a:r>
              <a:rPr lang="en-US" altLang="zh-CN" sz="2000" b="1">
                <a:solidFill>
                  <a:schemeClr val="accent2"/>
                </a:solidFill>
                <a:effectLst/>
                <a:latin typeface="等线" panose="02010600030101010101" charset="-122"/>
                <a:ea typeface="等线" panose="02010600030101010101" charset="-122"/>
                <a:cs typeface="等线" panose="02010600030101010101" charset="-122"/>
                <a:sym typeface="+mn-ea"/>
              </a:rPr>
              <a:t>this</a:t>
            </a:r>
            <a:r>
              <a:rPr lang="en-US" altLang="zh-CN" sz="2000" b="1">
                <a:solidFill>
                  <a:schemeClr val="tx1"/>
                </a:solidFill>
                <a:effectLst/>
                <a:latin typeface="等线" panose="02010600030101010101" charset="-122"/>
                <a:ea typeface="等线" panose="02010600030101010101" charset="-122"/>
                <a:cs typeface="等线" panose="02010600030101010101" charset="-122"/>
                <a:sym typeface="+mn-ea"/>
              </a:rPr>
              <a:t>, int  newX)  {</a:t>
            </a:r>
            <a:endParaRPr lang="en-US" altLang="zh-CN" sz="2000" b="1">
              <a:solidFill>
                <a:schemeClr val="tx1"/>
              </a:solidFill>
              <a:effectLst/>
              <a:latin typeface="等线" panose="02010600030101010101" charset="-122"/>
              <a:ea typeface="等线" panose="02010600030101010101" charset="-122"/>
              <a:cs typeface="等线" panose="02010600030101010101" charset="-122"/>
            </a:endParaRPr>
          </a:p>
          <a:p>
            <a:pPr marL="0" lvl="1" indent="457200" algn="l" fontAlgn="auto">
              <a:spcBef>
                <a:spcPts val="0"/>
              </a:spcBef>
              <a:buNone/>
            </a:pPr>
            <a:r>
              <a:rPr lang="en-US" altLang="zh-CN" sz="2000" b="1">
                <a:solidFill>
                  <a:schemeClr val="accent2"/>
                </a:solidFill>
                <a:effectLst/>
                <a:latin typeface="等线" panose="02010600030101010101" charset="-122"/>
                <a:ea typeface="等线" panose="02010600030101010101" charset="-122"/>
                <a:cs typeface="等线" panose="02010600030101010101" charset="-122"/>
                <a:sym typeface="+mn-ea"/>
              </a:rPr>
              <a:t>this</a:t>
            </a:r>
            <a:r>
              <a:rPr lang="en-US" altLang="zh-CN" sz="2000" b="1">
                <a:solidFill>
                  <a:schemeClr val="tx1"/>
                </a:solidFill>
                <a:effectLst/>
                <a:latin typeface="等线" panose="02010600030101010101" charset="-122"/>
                <a:ea typeface="等线" panose="02010600030101010101" charset="-122"/>
                <a:cs typeface="等线" panose="02010600030101010101" charset="-122"/>
                <a:sym typeface="+mn-ea"/>
              </a:rPr>
              <a:t>.x = newX;</a:t>
            </a:r>
          </a:p>
          <a:p>
            <a:pPr marL="0" lvl="0" indent="0" algn="l" fontAlgn="auto">
              <a:spcBef>
                <a:spcPts val="0"/>
              </a:spcBef>
              <a:buNone/>
            </a:pPr>
            <a:r>
              <a:rPr lang="en-US" altLang="zh-CN" sz="2000" b="1">
                <a:solidFill>
                  <a:schemeClr val="tx1"/>
                </a:solidFill>
                <a:effectLst/>
                <a:latin typeface="等线" panose="02010600030101010101" charset="-122"/>
                <a:ea typeface="等线" panose="02010600030101010101" charset="-122"/>
                <a:cs typeface="等线" panose="02010600030101010101" charset="-122"/>
                <a:sym typeface="+mn-ea"/>
              </a:rPr>
              <a:t>}</a:t>
            </a:r>
          </a:p>
        </p:txBody>
      </p:sp>
      <p:sp>
        <p:nvSpPr>
          <p:cNvPr id="8" name="下箭头 7"/>
          <p:cNvSpPr/>
          <p:nvPr/>
        </p:nvSpPr>
        <p:spPr>
          <a:xfrm>
            <a:off x="4488815" y="3148330"/>
            <a:ext cx="203200" cy="4953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3107055" y="3185795"/>
            <a:ext cx="1713230" cy="345440"/>
          </a:xfrm>
          <a:prstGeom prst="rect">
            <a:avLst/>
          </a:prstGeom>
          <a:noFill/>
        </p:spPr>
        <p:txBody>
          <a:bodyPr wrap="square" rtlCol="0">
            <a:noAutofit/>
          </a:bodyPr>
          <a:lstStyle/>
          <a:p>
            <a:pPr marL="0" lvl="1" algn="l"/>
            <a:r>
              <a:rPr lang="zh-CN" altLang="en-US" sz="2000" b="1">
                <a:latin typeface="等线" panose="02010600030101010101" charset="-122"/>
                <a:ea typeface="等线" panose="02010600030101010101" charset="-122"/>
                <a:cs typeface="等线" panose="02010600030101010101" charset="-122"/>
                <a:sym typeface="+mn-ea"/>
              </a:rPr>
              <a:t>编译器翻译</a:t>
            </a:r>
            <a:endParaRPr lang="zh-CN" altLang="en-US" sz="3200" b="1" dirty="0">
              <a:solidFill>
                <a:schemeClr val="tx1">
                  <a:lumMod val="65000"/>
                  <a:lumOff val="35000"/>
                </a:schemeClr>
              </a:solidFill>
            </a:endParaRPr>
          </a:p>
        </p:txBody>
      </p:sp>
      <p:sp>
        <p:nvSpPr>
          <p:cNvPr id="10" name="日期占位符 9"/>
          <p:cNvSpPr>
            <a:spLocks noGrp="1"/>
          </p:cNvSpPr>
          <p:nvPr>
            <p:ph type="dt" sz="half" idx="10"/>
            <p:custDataLst>
              <p:tags r:id="rId3"/>
            </p:custDataLst>
          </p:nvPr>
        </p:nvSpPr>
        <p:spPr/>
        <p:txBody>
          <a:bodyPr/>
          <a:lstStyle/>
          <a:p>
            <a:fld id="{8BEB6EB5-CC0D-C94C-91B9-9EA1B45E848E}" type="datetime1">
              <a:rPr kumimoji="1" lang="zh-CN" altLang="en-US" smtClean="0"/>
              <a:t>2024/10/16</a:t>
            </a:fld>
            <a:endParaRPr kumimoji="1" lang="zh-CN" altLang="en-US" sz="900"/>
          </a:p>
        </p:txBody>
      </p:sp>
      <p:sp>
        <p:nvSpPr>
          <p:cNvPr id="11" name="页脚占位符 10"/>
          <p:cNvSpPr>
            <a:spLocks noGrp="1"/>
          </p:cNvSpPr>
          <p:nvPr>
            <p:ph type="ftr" sz="quarter" idx="11"/>
            <p:custDataLst>
              <p:tags r:id="rId4"/>
            </p:custDataLst>
          </p:nvPr>
        </p:nvSpPr>
        <p:spPr/>
        <p:txBody>
          <a:bodyPr/>
          <a:lstStyle/>
          <a:p>
            <a:r>
              <a:rPr kumimoji="1" lang="zh-CN" altLang="en-US" dirty="0"/>
              <a:t>西北工业大学软件学院</a:t>
            </a:r>
            <a:endParaRPr kumimoji="1" lang="zh-CN" altLang="en-US" sz="900" dirty="0"/>
          </a:p>
        </p:txBody>
      </p:sp>
      <p:sp>
        <p:nvSpPr>
          <p:cNvPr id="12" name="灯片编号占位符 11"/>
          <p:cNvSpPr>
            <a:spLocks noGrp="1"/>
          </p:cNvSpPr>
          <p:nvPr>
            <p:ph type="sldNum" sz="quarter" idx="12"/>
            <p:custDataLst>
              <p:tags r:id="rId5"/>
            </p:custDataLst>
          </p:nvPr>
        </p:nvSpPr>
        <p:spPr/>
        <p:txBody>
          <a:bodyPr/>
          <a:lstStyle/>
          <a:p>
            <a:fld id="{5A1A6423-77BD-D842-A714-25250E903C41}" type="slidenum">
              <a:rPr kumimoji="1" lang="zh-CN" altLang="en-US" smtClean="0"/>
              <a:t>47</a:t>
            </a:fld>
            <a:endParaRPr kumimoji="1" lang="zh-CN" altLang="en-US" sz="90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marL="0" indent="0">
              <a:lnSpc>
                <a:spcPct val="90000"/>
              </a:lnSpc>
              <a:buNone/>
            </a:pPr>
            <a:r>
              <a:rPr lang="zh-CN" altLang="en-US" sz="2800">
                <a:solidFill>
                  <a:srgbClr val="034EA2"/>
                </a:solidFill>
                <a:effectLst/>
                <a:sym typeface="+mn-ea"/>
              </a:rPr>
              <a:t>实例方法</a:t>
            </a:r>
            <a:endParaRPr lang="zh-CN" altLang="en-US" sz="2800">
              <a:solidFill>
                <a:srgbClr val="034EA2"/>
              </a:solidFill>
              <a:effectLst/>
            </a:endParaRPr>
          </a:p>
          <a:p>
            <a:pPr>
              <a:lnSpc>
                <a:spcPct val="110000"/>
              </a:lnSpc>
            </a:pPr>
            <a:r>
              <a:rPr lang="zh-CN" altLang="en-US" sz="2400">
                <a:latin typeface="等线" panose="02010600030101010101" charset="-122"/>
                <a:ea typeface="等线" panose="02010600030101010101" charset="-122"/>
                <a:cs typeface="等线" panose="02010600030101010101" charset="-122"/>
              </a:rPr>
              <a:t>每个实例方法内部，都有一个</a:t>
            </a:r>
            <a:r>
              <a:rPr lang="en-US" altLang="zh-CN" sz="2400">
                <a:solidFill>
                  <a:srgbClr val="034EA2"/>
                </a:solidFill>
                <a:effectLst/>
                <a:latin typeface="等线" panose="02010600030101010101" charset="-122"/>
                <a:ea typeface="等线" panose="02010600030101010101" charset="-122"/>
                <a:cs typeface="等线" panose="02010600030101010101" charset="-122"/>
              </a:rPr>
              <a:t>this</a:t>
            </a:r>
            <a:r>
              <a:rPr lang="zh-CN" altLang="en-US" sz="2400">
                <a:latin typeface="等线" panose="02010600030101010101" charset="-122"/>
                <a:ea typeface="等线" panose="02010600030101010101" charset="-122"/>
                <a:cs typeface="等线" panose="02010600030101010101" charset="-122"/>
              </a:rPr>
              <a:t>变量，指向调用该方法的具体对象，</a:t>
            </a:r>
            <a:r>
              <a:rPr lang="en-US" altLang="zh-CN" sz="2400">
                <a:solidFill>
                  <a:srgbClr val="034EA2"/>
                </a:solidFill>
                <a:latin typeface="等线" panose="02010600030101010101" charset="-122"/>
                <a:ea typeface="等线" panose="02010600030101010101" charset="-122"/>
                <a:cs typeface="等线" panose="02010600030101010101" charset="-122"/>
              </a:rPr>
              <a:t>this</a:t>
            </a:r>
            <a:r>
              <a:rPr lang="zh-CN" altLang="en-US" sz="2400">
                <a:latin typeface="等线" panose="02010600030101010101" charset="-122"/>
                <a:ea typeface="等线" panose="02010600030101010101" charset="-122"/>
                <a:cs typeface="等线" panose="02010600030101010101" charset="-122"/>
              </a:rPr>
              <a:t>变量允许相同的类实例方法为不同的对象工作</a:t>
            </a:r>
          </a:p>
        </p:txBody>
      </p:sp>
      <p:sp>
        <p:nvSpPr>
          <p:cNvPr id="3" name="标题 2"/>
          <p:cNvSpPr>
            <a:spLocks noGrp="1"/>
          </p:cNvSpPr>
          <p:nvPr>
            <p:ph type="title"/>
          </p:nvPr>
        </p:nvSpPr>
        <p:spPr/>
        <p:txBody>
          <a:bodyPr/>
          <a:lstStyle/>
          <a:p>
            <a:r>
              <a:rPr lang="en-US" altLang="zh-CN">
                <a:sym typeface="+mn-ea"/>
              </a:rPr>
              <a:t>2.1.4 </a:t>
            </a:r>
            <a:r>
              <a:rPr lang="zh-CN" altLang="en-US">
                <a:sym typeface="+mn-ea"/>
              </a:rPr>
              <a:t>实例</a:t>
            </a:r>
            <a:r>
              <a:rPr lang="en-US" altLang="zh-CN">
                <a:sym typeface="+mn-ea"/>
              </a:rPr>
              <a:t>/</a:t>
            </a:r>
            <a:r>
              <a:rPr lang="zh-CN" altLang="en-US">
                <a:sym typeface="+mn-ea"/>
              </a:rPr>
              <a:t>静态成员变量、方法</a:t>
            </a:r>
            <a:r>
              <a:rPr lang="en-US" altLang="zh-CN">
                <a:sym typeface="+mn-ea"/>
              </a:rPr>
              <a:t> </a:t>
            </a:r>
            <a:r>
              <a:rPr lang="en-US" altLang="zh-CN" sz="2400">
                <a:sym typeface="+mn-ea"/>
              </a:rPr>
              <a:t>6/7</a:t>
            </a:r>
          </a:p>
        </p:txBody>
      </p:sp>
      <p:pic>
        <p:nvPicPr>
          <p:cNvPr id="75784" name="Picture 2"/>
          <p:cNvPicPr>
            <a:picLocks noChangeAspect="1"/>
          </p:cNvPicPr>
          <p:nvPr>
            <p:custDataLst>
              <p:tags r:id="rId1"/>
            </p:custDataLst>
          </p:nvPr>
        </p:nvPicPr>
        <p:blipFill>
          <a:blip r:embed="rId6"/>
          <a:stretch>
            <a:fillRect/>
          </a:stretch>
        </p:blipFill>
        <p:spPr>
          <a:xfrm>
            <a:off x="1508760" y="2567305"/>
            <a:ext cx="5566410" cy="3656965"/>
          </a:xfrm>
          <a:prstGeom prst="rect">
            <a:avLst/>
          </a:prstGeom>
          <a:noFill/>
          <a:ln w="9525">
            <a:noFill/>
          </a:ln>
        </p:spPr>
      </p:pic>
      <p:sp>
        <p:nvSpPr>
          <p:cNvPr id="7" name="日期占位符 6"/>
          <p:cNvSpPr>
            <a:spLocks noGrp="1"/>
          </p:cNvSpPr>
          <p:nvPr>
            <p:ph type="dt" sz="half" idx="10"/>
            <p:custDataLst>
              <p:tags r:id="rId2"/>
            </p:custDataLst>
          </p:nvPr>
        </p:nvSpPr>
        <p:spPr/>
        <p:txBody>
          <a:bodyPr/>
          <a:lstStyle/>
          <a:p>
            <a:fld id="{8BEB6EB5-CC0D-C94C-91B9-9EA1B45E848E}" type="datetime1">
              <a:rPr kumimoji="1" lang="zh-CN" altLang="en-US" smtClean="0"/>
              <a:t>2024/10/16</a:t>
            </a:fld>
            <a:endParaRPr kumimoji="1" lang="zh-CN" altLang="en-US" sz="900"/>
          </a:p>
        </p:txBody>
      </p:sp>
      <p:sp>
        <p:nvSpPr>
          <p:cNvPr id="8" name="页脚占位符 7"/>
          <p:cNvSpPr>
            <a:spLocks noGrp="1"/>
          </p:cNvSpPr>
          <p:nvPr>
            <p:ph type="ftr" sz="quarter" idx="11"/>
            <p:custDataLst>
              <p:tags r:id="rId3"/>
            </p:custDataLst>
          </p:nvPr>
        </p:nvSpPr>
        <p:spPr/>
        <p:txBody>
          <a:bodyPr/>
          <a:lstStyle/>
          <a:p>
            <a:r>
              <a:rPr kumimoji="1" lang="zh-CN" altLang="en-US" dirty="0"/>
              <a:t>西北工业大学软件学院</a:t>
            </a:r>
            <a:endParaRPr kumimoji="1" lang="zh-CN" altLang="en-US" sz="900" dirty="0"/>
          </a:p>
        </p:txBody>
      </p:sp>
      <p:sp>
        <p:nvSpPr>
          <p:cNvPr id="9" name="灯片编号占位符 8"/>
          <p:cNvSpPr>
            <a:spLocks noGrp="1"/>
          </p:cNvSpPr>
          <p:nvPr>
            <p:ph type="sldNum" sz="quarter" idx="12"/>
            <p:custDataLst>
              <p:tags r:id="rId4"/>
            </p:custDataLst>
          </p:nvPr>
        </p:nvSpPr>
        <p:spPr/>
        <p:txBody>
          <a:bodyPr/>
          <a:lstStyle/>
          <a:p>
            <a:fld id="{5A1A6423-77BD-D842-A714-25250E903C41}" type="slidenum">
              <a:rPr kumimoji="1" lang="zh-CN" altLang="en-US" smtClean="0"/>
              <a:t>48</a:t>
            </a:fld>
            <a:endParaRPr kumimoji="1" lang="zh-CN" altLang="en-US" sz="90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fontScale="90000" lnSpcReduction="10000"/>
          </a:bodyPr>
          <a:lstStyle/>
          <a:p>
            <a:pPr marL="0" indent="0">
              <a:lnSpc>
                <a:spcPct val="130000"/>
              </a:lnSpc>
              <a:buNone/>
            </a:pPr>
            <a:r>
              <a:rPr lang="zh-CN" altLang="en-US" sz="3100">
                <a:solidFill>
                  <a:srgbClr val="034EA2"/>
                </a:solidFill>
                <a:effectLst/>
              </a:rPr>
              <a:t>静态方法 </a:t>
            </a:r>
            <a:r>
              <a:rPr lang="en-US" altLang="zh-CN" sz="2700">
                <a:solidFill>
                  <a:srgbClr val="034EA2"/>
                </a:solidFill>
                <a:effectLst/>
              </a:rPr>
              <a:t>(</a:t>
            </a:r>
            <a:r>
              <a:rPr lang="en-US" altLang="zh-CN" sz="2700">
                <a:solidFill>
                  <a:srgbClr val="034EA2"/>
                </a:solidFill>
                <a:sym typeface="+mn-ea"/>
              </a:rPr>
              <a:t>static method/</a:t>
            </a:r>
            <a:r>
              <a:rPr lang="en-US" altLang="zh-CN" sz="2700">
                <a:solidFill>
                  <a:srgbClr val="034EA2"/>
                </a:solidFill>
              </a:rPr>
              <a:t>class method)</a:t>
            </a:r>
          </a:p>
          <a:p>
            <a:r>
              <a:rPr lang="zh-CN" altLang="en-US" sz="2700"/>
              <a:t>类内加了</a:t>
            </a:r>
            <a:r>
              <a:rPr lang="zh-CN" altLang="en-US" sz="2700">
                <a:solidFill>
                  <a:srgbClr val="034EA2"/>
                </a:solidFill>
                <a:effectLst/>
              </a:rPr>
              <a:t>static</a:t>
            </a:r>
            <a:r>
              <a:rPr lang="zh-CN" altLang="en-US" sz="2700"/>
              <a:t>关键字的方法称为</a:t>
            </a:r>
            <a:r>
              <a:rPr lang="zh-CN" altLang="en-US" sz="2700">
                <a:solidFill>
                  <a:srgbClr val="034EA2"/>
                </a:solidFill>
              </a:rPr>
              <a:t>静态方法</a:t>
            </a:r>
            <a:r>
              <a:rPr lang="zh-CN" altLang="en-US" sz="2700"/>
              <a:t>或</a:t>
            </a:r>
            <a:r>
              <a:rPr lang="zh-CN" altLang="en-US" sz="2700">
                <a:solidFill>
                  <a:srgbClr val="034EA2"/>
                </a:solidFill>
              </a:rPr>
              <a:t>类方法：</a:t>
            </a:r>
            <a:endParaRPr lang="zh-CN" altLang="en-US" sz="2700"/>
          </a:p>
          <a:p>
            <a:pPr lvl="1"/>
            <a:r>
              <a:rPr lang="zh-CN" altLang="en-US" sz="2400" dirty="0">
                <a:sym typeface="+mn-ea"/>
              </a:rPr>
              <a:t>可通过</a:t>
            </a:r>
            <a:r>
              <a:rPr lang="en-US" altLang="zh-CN" sz="2400" dirty="0">
                <a:sym typeface="+mn-ea"/>
              </a:rPr>
              <a:t> </a:t>
            </a:r>
            <a:r>
              <a:rPr lang="zh-CN" altLang="en-US" sz="2400" dirty="0">
                <a:solidFill>
                  <a:srgbClr val="034EA2"/>
                </a:solidFill>
                <a:effectLst/>
                <a:sym typeface="+mn-ea"/>
              </a:rPr>
              <a:t>类名</a:t>
            </a:r>
            <a:r>
              <a:rPr lang="en-US" altLang="zh-CN" sz="2400" dirty="0">
                <a:solidFill>
                  <a:srgbClr val="034EA2"/>
                </a:solidFill>
                <a:effectLst/>
                <a:sym typeface="+mn-ea"/>
              </a:rPr>
              <a:t>.</a:t>
            </a:r>
            <a:r>
              <a:rPr lang="zh-CN" altLang="en-US" sz="2400" dirty="0">
                <a:solidFill>
                  <a:srgbClr val="034EA2"/>
                </a:solidFill>
                <a:effectLst/>
                <a:sym typeface="+mn-ea"/>
              </a:rPr>
              <a:t>静态方法名</a:t>
            </a:r>
            <a:r>
              <a:rPr lang="en-US" altLang="zh-CN" sz="2400" dirty="0">
                <a:solidFill>
                  <a:srgbClr val="034EA2"/>
                </a:solidFill>
                <a:effectLst/>
                <a:sym typeface="+mn-ea"/>
              </a:rPr>
              <a:t>(...) </a:t>
            </a:r>
            <a:r>
              <a:rPr lang="zh-CN" altLang="en-US" sz="2400" dirty="0">
                <a:sym typeface="+mn-ea"/>
              </a:rPr>
              <a:t>访问静态方法。</a:t>
            </a:r>
            <a:endParaRPr lang="en-US" altLang="zh-CN" sz="2700"/>
          </a:p>
          <a:p>
            <a:pPr lvl="1"/>
            <a:r>
              <a:rPr lang="zh-CN" altLang="en-US" sz="2700"/>
              <a:t>类的静态方法只能访问该类的</a:t>
            </a:r>
            <a:r>
              <a:rPr lang="zh-CN" altLang="en-US" sz="2700">
                <a:solidFill>
                  <a:srgbClr val="034DA0"/>
                </a:solidFill>
              </a:rPr>
              <a:t>静态变量</a:t>
            </a:r>
            <a:r>
              <a:rPr lang="zh-CN" altLang="en-US" sz="2700"/>
              <a:t>。</a:t>
            </a:r>
          </a:p>
          <a:p>
            <a:pPr lvl="1"/>
            <a:r>
              <a:rPr lang="zh-CN" altLang="en-US" sz="2700"/>
              <a:t>类的静态方法只能调用该类的</a:t>
            </a:r>
            <a:r>
              <a:rPr lang="zh-CN" altLang="en-US" sz="2700">
                <a:solidFill>
                  <a:srgbClr val="034DA0"/>
                </a:solidFill>
              </a:rPr>
              <a:t>静态方法</a:t>
            </a:r>
            <a:r>
              <a:rPr lang="zh-CN" altLang="en-US" sz="2700"/>
              <a:t>。</a:t>
            </a:r>
          </a:p>
          <a:p>
            <a:pPr lvl="1"/>
            <a:r>
              <a:rPr lang="zh-CN" altLang="en-US" sz="2700">
                <a:solidFill>
                  <a:srgbClr val="034DA0"/>
                </a:solidFill>
              </a:rPr>
              <a:t>构造方法</a:t>
            </a:r>
            <a:r>
              <a:rPr lang="zh-CN" altLang="en-US" sz="2700"/>
              <a:t>前不允许加</a:t>
            </a:r>
            <a:r>
              <a:rPr lang="en-US" altLang="zh-CN" sz="2700"/>
              <a:t>static</a:t>
            </a:r>
            <a:r>
              <a:rPr lang="zh-CN" altLang="en-US" sz="2700"/>
              <a:t>关键字。</a:t>
            </a:r>
          </a:p>
          <a:p>
            <a:pPr lvl="1"/>
            <a:r>
              <a:rPr lang="zh-CN" altLang="en-US" sz="2700">
                <a:latin typeface="等线" panose="02010600030101010101" charset="-122"/>
                <a:ea typeface="等线" panose="02010600030101010101" charset="-122"/>
                <a:cs typeface="等线" panose="02010600030101010101" charset="-122"/>
              </a:rPr>
              <a:t>静态方法</a:t>
            </a:r>
            <a:r>
              <a:rPr lang="en-US" altLang="zh-CN" sz="2700">
                <a:latin typeface="等线" panose="02010600030101010101" charset="-122"/>
                <a:ea typeface="等线" panose="02010600030101010101" charset="-122"/>
                <a:cs typeface="等线" panose="02010600030101010101" charset="-122"/>
              </a:rPr>
              <a:t>main()</a:t>
            </a:r>
            <a:r>
              <a:rPr lang="zh-CN" altLang="en-US" sz="2700">
                <a:latin typeface="等线" panose="02010600030101010101" charset="-122"/>
                <a:ea typeface="等线" panose="02010600030101010101" charset="-122"/>
                <a:cs typeface="等线" panose="02010600030101010101" charset="-122"/>
              </a:rPr>
              <a:t>，每个类都可以有</a:t>
            </a:r>
            <a:r>
              <a:rPr lang="en-US" altLang="zh-CN" sz="2700">
                <a:latin typeface="等线" panose="02010600030101010101" charset="-122"/>
                <a:ea typeface="等线" panose="02010600030101010101" charset="-122"/>
                <a:cs typeface="等线" panose="02010600030101010101" charset="-122"/>
              </a:rPr>
              <a:t>main()</a:t>
            </a:r>
            <a:r>
              <a:rPr lang="zh-CN" altLang="en-US" sz="2700">
                <a:latin typeface="等线" panose="02010600030101010101" charset="-122"/>
                <a:ea typeface="等线" panose="02010600030101010101" charset="-122"/>
                <a:cs typeface="等线" panose="02010600030101010101" charset="-122"/>
              </a:rPr>
              <a:t>方法，但运行时必须指定一个，作为程序的入口。</a:t>
            </a:r>
            <a:endParaRPr lang="zh-CN" altLang="en-US" sz="2200"/>
          </a:p>
        </p:txBody>
      </p:sp>
      <p:sp>
        <p:nvSpPr>
          <p:cNvPr id="3" name="标题 2"/>
          <p:cNvSpPr>
            <a:spLocks noGrp="1"/>
          </p:cNvSpPr>
          <p:nvPr>
            <p:ph type="title"/>
          </p:nvPr>
        </p:nvSpPr>
        <p:spPr/>
        <p:txBody>
          <a:bodyPr/>
          <a:lstStyle/>
          <a:p>
            <a:r>
              <a:rPr lang="en-US" altLang="zh-CN">
                <a:sym typeface="+mn-ea"/>
              </a:rPr>
              <a:t>2.1.4 </a:t>
            </a:r>
            <a:r>
              <a:rPr lang="zh-CN" altLang="en-US">
                <a:sym typeface="+mn-ea"/>
              </a:rPr>
              <a:t>实例</a:t>
            </a:r>
            <a:r>
              <a:rPr lang="en-US" altLang="zh-CN">
                <a:sym typeface="+mn-ea"/>
              </a:rPr>
              <a:t>/</a:t>
            </a:r>
            <a:r>
              <a:rPr lang="zh-CN" altLang="en-US">
                <a:sym typeface="+mn-ea"/>
              </a:rPr>
              <a:t>静态成员变量、方法</a:t>
            </a:r>
            <a:r>
              <a:rPr lang="en-US" altLang="zh-CN">
                <a:sym typeface="+mn-ea"/>
              </a:rPr>
              <a:t> </a:t>
            </a:r>
            <a:r>
              <a:rPr lang="en-US" altLang="zh-CN" sz="2400">
                <a:sym typeface="+mn-ea"/>
              </a:rPr>
              <a:t>7/7</a:t>
            </a:r>
          </a:p>
        </p:txBody>
      </p:sp>
      <p:sp>
        <p:nvSpPr>
          <p:cNvPr id="7" name="日期占位符 6"/>
          <p:cNvSpPr>
            <a:spLocks noGrp="1"/>
          </p:cNvSpPr>
          <p:nvPr>
            <p:ph type="dt" sz="half" idx="10"/>
            <p:custDataLst>
              <p:tags r:id="rId1"/>
            </p:custDataLst>
          </p:nvPr>
        </p:nvSpPr>
        <p:spPr/>
        <p:txBody>
          <a:bodyPr/>
          <a:lstStyle/>
          <a:p>
            <a:fld id="{8BEB6EB5-CC0D-C94C-91B9-9EA1B45E848E}" type="datetime1">
              <a:rPr kumimoji="1" lang="zh-CN" altLang="en-US" smtClean="0"/>
              <a:t>2024/10/16</a:t>
            </a:fld>
            <a:endParaRPr kumimoji="1" lang="zh-CN" altLang="en-US" sz="900"/>
          </a:p>
        </p:txBody>
      </p:sp>
      <p:sp>
        <p:nvSpPr>
          <p:cNvPr id="8" name="页脚占位符 7"/>
          <p:cNvSpPr>
            <a:spLocks noGrp="1"/>
          </p:cNvSpPr>
          <p:nvPr>
            <p:ph type="ftr" sz="quarter" idx="11"/>
            <p:custDataLst>
              <p:tags r:id="rId2"/>
            </p:custDataLst>
          </p:nvPr>
        </p:nvSpPr>
        <p:spPr/>
        <p:txBody>
          <a:bodyPr/>
          <a:lstStyle/>
          <a:p>
            <a:r>
              <a:rPr kumimoji="1" lang="zh-CN" altLang="en-US" dirty="0"/>
              <a:t>西北工业大学软件学院</a:t>
            </a:r>
            <a:endParaRPr kumimoji="1" lang="zh-CN" altLang="en-US" sz="900" dirty="0"/>
          </a:p>
        </p:txBody>
      </p:sp>
      <p:sp>
        <p:nvSpPr>
          <p:cNvPr id="9" name="灯片编号占位符 8"/>
          <p:cNvSpPr>
            <a:spLocks noGrp="1"/>
          </p:cNvSpPr>
          <p:nvPr>
            <p:ph type="sldNum" sz="quarter" idx="12"/>
            <p:custDataLst>
              <p:tags r:id="rId3"/>
            </p:custDataLst>
          </p:nvPr>
        </p:nvSpPr>
        <p:spPr/>
        <p:txBody>
          <a:bodyPr/>
          <a:lstStyle/>
          <a:p>
            <a:fld id="{5A1A6423-77BD-D842-A714-25250E903C41}" type="slidenum">
              <a:rPr kumimoji="1" lang="zh-CN" altLang="en-US" smtClean="0"/>
              <a:t>49</a:t>
            </a:fld>
            <a:endParaRPr kumimoji="1" lang="zh-CN" altLang="en-US" sz="9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a:sym typeface="+mn-ea"/>
              </a:rPr>
              <a:t>2.1.1 Java</a:t>
            </a:r>
            <a:r>
              <a:rPr lang="zh-CN" altLang="en-US">
                <a:sym typeface="+mn-ea"/>
              </a:rPr>
              <a:t>语言概述</a:t>
            </a:r>
            <a:r>
              <a:rPr lang="en-US" altLang="zh-CN">
                <a:sym typeface="+mn-ea"/>
              </a:rPr>
              <a:t> </a:t>
            </a:r>
            <a:r>
              <a:rPr lang="en-US" altLang="zh-CN" sz="2400">
                <a:sym typeface="+mn-ea"/>
              </a:rPr>
              <a:t>2/10</a:t>
            </a:r>
          </a:p>
        </p:txBody>
      </p:sp>
      <p:sp>
        <p:nvSpPr>
          <p:cNvPr id="4" name="日期占位符 3"/>
          <p:cNvSpPr>
            <a:spLocks noGrp="1"/>
          </p:cNvSpPr>
          <p:nvPr>
            <p:ph type="dt" sz="half" idx="10"/>
          </p:nvPr>
        </p:nvSpPr>
        <p:spPr/>
        <p:txBody>
          <a:bodyPr/>
          <a:lstStyle/>
          <a:p>
            <a:fld id="{8BEB6EB5-CC0D-C94C-91B9-9EA1B45E848E}" type="datetime1">
              <a:rPr kumimoji="1" lang="zh-CN" altLang="en-US" smtClean="0"/>
              <a:t>2024/10/16</a:t>
            </a:fld>
            <a:endParaRPr kumimoji="1" lang="zh-CN" altLang="en-US" sz="900"/>
          </a:p>
        </p:txBody>
      </p:sp>
      <p:sp>
        <p:nvSpPr>
          <p:cNvPr id="5" name="页脚占位符 4"/>
          <p:cNvSpPr>
            <a:spLocks noGrp="1"/>
          </p:cNvSpPr>
          <p:nvPr>
            <p:ph type="ftr" sz="quarter" idx="11"/>
          </p:nvPr>
        </p:nvSpPr>
        <p:spPr/>
        <p:txBody>
          <a:bodyPr/>
          <a:lstStyle/>
          <a:p>
            <a:r>
              <a:rPr kumimoji="1" lang="zh-CN" altLang="en-US" dirty="0"/>
              <a:t>西北工业大学软件学院</a:t>
            </a:r>
            <a:endParaRPr kumimoji="1" lang="zh-CN" altLang="en-US" sz="900" dirty="0"/>
          </a:p>
        </p:txBody>
      </p:sp>
      <p:sp>
        <p:nvSpPr>
          <p:cNvPr id="6" name="灯片编号占位符 5"/>
          <p:cNvSpPr>
            <a:spLocks noGrp="1"/>
          </p:cNvSpPr>
          <p:nvPr>
            <p:ph type="sldNum" sz="quarter" idx="12"/>
          </p:nvPr>
        </p:nvSpPr>
        <p:spPr/>
        <p:txBody>
          <a:bodyPr/>
          <a:lstStyle/>
          <a:p>
            <a:fld id="{5A1A6423-77BD-D842-A714-25250E903C41}" type="slidenum">
              <a:rPr kumimoji="1" lang="zh-CN" altLang="en-US" smtClean="0"/>
              <a:t>5</a:t>
            </a:fld>
            <a:endParaRPr kumimoji="1" lang="zh-CN" altLang="en-US" sz="900"/>
          </a:p>
        </p:txBody>
      </p:sp>
      <p:sp>
        <p:nvSpPr>
          <p:cNvPr id="20" name="圆角矩形 19"/>
          <p:cNvSpPr/>
          <p:nvPr>
            <p:custDataLst>
              <p:tags r:id="rId1"/>
            </p:custDataLst>
          </p:nvPr>
        </p:nvSpPr>
        <p:spPr>
          <a:xfrm>
            <a:off x="4691813" y="1326060"/>
            <a:ext cx="76186" cy="4932000"/>
          </a:xfrm>
          <a:prstGeom prst="roundRect">
            <a:avLst/>
          </a:prstGeom>
          <a:solidFill>
            <a:srgbClr val="B2B2B2"/>
          </a:solidFill>
          <a:ln>
            <a:noFill/>
          </a:ln>
        </p:spPr>
        <p:style>
          <a:lnRef idx="2">
            <a:srgbClr val="FC6C5C">
              <a:shade val="50000"/>
            </a:srgbClr>
          </a:lnRef>
          <a:fillRef idx="1">
            <a:srgbClr val="FC6C5C"/>
          </a:fillRef>
          <a:effectRef idx="0">
            <a:srgbClr val="FC6C5C"/>
          </a:effectRef>
          <a:fontRef idx="minor">
            <a:sysClr val="window" lastClr="FFFFFF"/>
          </a:fontRef>
        </p:style>
        <p:txBody>
          <a:bodyPr rtlCol="0" anchor="ctr"/>
          <a:lstStyle/>
          <a:p>
            <a:pPr algn="ctr"/>
            <a:endParaRPr lang="zh-CN" altLang="en-US" sz="1600" b="1">
              <a:latin typeface="等线" panose="02010600030101010101" charset="-122"/>
              <a:ea typeface="等线" panose="02010600030101010101" charset="-122"/>
            </a:endParaRPr>
          </a:p>
        </p:txBody>
      </p:sp>
      <p:grpSp>
        <p:nvGrpSpPr>
          <p:cNvPr id="22" name="组合 21"/>
          <p:cNvGrpSpPr/>
          <p:nvPr>
            <p:custDataLst>
              <p:tags r:id="rId2"/>
            </p:custDataLst>
          </p:nvPr>
        </p:nvGrpSpPr>
        <p:grpSpPr>
          <a:xfrm>
            <a:off x="2812211" y="1461499"/>
            <a:ext cx="5992026" cy="634456"/>
            <a:chOff x="2661081" y="1630409"/>
            <a:chExt cx="5992026" cy="634456"/>
          </a:xfrm>
        </p:grpSpPr>
        <p:sp>
          <p:nvSpPr>
            <p:cNvPr id="24" name="椭圆 23"/>
            <p:cNvSpPr/>
            <p:nvPr>
              <p:custDataLst>
                <p:tags r:id="rId38"/>
              </p:custDataLst>
            </p:nvPr>
          </p:nvSpPr>
          <p:spPr>
            <a:xfrm>
              <a:off x="4366938" y="1746419"/>
              <a:ext cx="423677" cy="423677"/>
            </a:xfrm>
            <a:prstGeom prst="ellipse">
              <a:avLst/>
            </a:prstGeom>
            <a:solidFill>
              <a:srgbClr val="FC6C5C"/>
            </a:solidFill>
            <a:ln w="38100">
              <a:noFill/>
            </a:ln>
            <a:effectLst>
              <a:outerShdw blurRad="12700" dist="12700" dir="2700000" algn="tl" rotWithShape="0">
                <a:prstClr val="black">
                  <a:alpha val="40000"/>
                </a:prstClr>
              </a:outerShdw>
            </a:effectLst>
          </p:spPr>
          <p:style>
            <a:lnRef idx="2">
              <a:srgbClr val="FC6C5C">
                <a:shade val="50000"/>
              </a:srgbClr>
            </a:lnRef>
            <a:fillRef idx="1">
              <a:srgbClr val="FC6C5C"/>
            </a:fillRef>
            <a:effectRef idx="0">
              <a:srgbClr val="FC6C5C"/>
            </a:effectRef>
            <a:fontRef idx="minor">
              <a:sysClr val="window" lastClr="FFFFFF"/>
            </a:fontRef>
          </p:style>
          <p:txBody>
            <a:bodyPr rtlCol="0" anchor="ctr"/>
            <a:lstStyle/>
            <a:p>
              <a:pPr algn="ctr"/>
              <a:endParaRPr lang="zh-CN" altLang="en-US" sz="1600" b="1">
                <a:latin typeface="等线" panose="02010600030101010101" charset="-122"/>
                <a:ea typeface="等线" panose="02010600030101010101" charset="-122"/>
              </a:endParaRPr>
            </a:p>
          </p:txBody>
        </p:sp>
        <p:sp>
          <p:nvSpPr>
            <p:cNvPr id="25" name="任意多边形 24"/>
            <p:cNvSpPr/>
            <p:nvPr>
              <p:custDataLst>
                <p:tags r:id="rId39"/>
              </p:custDataLst>
            </p:nvPr>
          </p:nvSpPr>
          <p:spPr>
            <a:xfrm>
              <a:off x="2661081" y="1630409"/>
              <a:ext cx="1449421" cy="634456"/>
            </a:xfrm>
            <a:custGeom>
              <a:avLst/>
              <a:gdLst>
                <a:gd name="connsiteX0" fmla="*/ 60128 w 1651000"/>
                <a:gd name="connsiteY0" fmla="*/ 0 h 722694"/>
                <a:gd name="connsiteX1" fmla="*/ 1463872 w 1651000"/>
                <a:gd name="connsiteY1" fmla="*/ 0 h 722694"/>
                <a:gd name="connsiteX2" fmla="*/ 1524000 w 1651000"/>
                <a:gd name="connsiteY2" fmla="*/ 60128 h 722694"/>
                <a:gd name="connsiteX3" fmla="*/ 1524000 w 1651000"/>
                <a:gd name="connsiteY3" fmla="*/ 247477 h 722694"/>
                <a:gd name="connsiteX4" fmla="*/ 1651000 w 1651000"/>
                <a:gd name="connsiteY4" fmla="*/ 361348 h 722694"/>
                <a:gd name="connsiteX5" fmla="*/ 1524000 w 1651000"/>
                <a:gd name="connsiteY5" fmla="*/ 475220 h 722694"/>
                <a:gd name="connsiteX6" fmla="*/ 1524000 w 1651000"/>
                <a:gd name="connsiteY6" fmla="*/ 662566 h 722694"/>
                <a:gd name="connsiteX7" fmla="*/ 1463872 w 1651000"/>
                <a:gd name="connsiteY7" fmla="*/ 722694 h 722694"/>
                <a:gd name="connsiteX8" fmla="*/ 60128 w 1651000"/>
                <a:gd name="connsiteY8" fmla="*/ 722694 h 722694"/>
                <a:gd name="connsiteX9" fmla="*/ 0 w 1651000"/>
                <a:gd name="connsiteY9" fmla="*/ 662566 h 722694"/>
                <a:gd name="connsiteX10" fmla="*/ 0 w 1651000"/>
                <a:gd name="connsiteY10" fmla="*/ 60128 h 722694"/>
                <a:gd name="connsiteX11" fmla="*/ 60128 w 1651000"/>
                <a:gd name="connsiteY11" fmla="*/ 0 h 722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1000" h="722694">
                  <a:moveTo>
                    <a:pt x="60128" y="0"/>
                  </a:moveTo>
                  <a:lnTo>
                    <a:pt x="1463872" y="0"/>
                  </a:lnTo>
                  <a:cubicBezTo>
                    <a:pt x="1497080" y="0"/>
                    <a:pt x="1524000" y="26920"/>
                    <a:pt x="1524000" y="60128"/>
                  </a:cubicBezTo>
                  <a:lnTo>
                    <a:pt x="1524000" y="247477"/>
                  </a:lnTo>
                  <a:lnTo>
                    <a:pt x="1651000" y="361348"/>
                  </a:lnTo>
                  <a:lnTo>
                    <a:pt x="1524000" y="475220"/>
                  </a:lnTo>
                  <a:lnTo>
                    <a:pt x="1524000" y="662566"/>
                  </a:lnTo>
                  <a:cubicBezTo>
                    <a:pt x="1524000" y="695774"/>
                    <a:pt x="1497080" y="722694"/>
                    <a:pt x="1463872" y="722694"/>
                  </a:cubicBezTo>
                  <a:lnTo>
                    <a:pt x="60128" y="722694"/>
                  </a:lnTo>
                  <a:cubicBezTo>
                    <a:pt x="26920" y="722694"/>
                    <a:pt x="0" y="695774"/>
                    <a:pt x="0" y="662566"/>
                  </a:cubicBezTo>
                  <a:lnTo>
                    <a:pt x="0" y="60128"/>
                  </a:lnTo>
                  <a:cubicBezTo>
                    <a:pt x="0" y="26920"/>
                    <a:pt x="26920" y="0"/>
                    <a:pt x="60128" y="0"/>
                  </a:cubicBezTo>
                  <a:close/>
                </a:path>
              </a:pathLst>
            </a:custGeom>
            <a:gradFill flip="none" rotWithShape="1">
              <a:gsLst>
                <a:gs pos="0">
                  <a:srgbClr val="FC6C5C">
                    <a:lumMod val="40000"/>
                    <a:lumOff val="60000"/>
                  </a:srgbClr>
                </a:gs>
                <a:gs pos="100000">
                  <a:srgbClr val="FC6C5C">
                    <a:lumMod val="20000"/>
                    <a:lumOff val="80000"/>
                  </a:srgbClr>
                </a:gs>
              </a:gsLst>
              <a:lin ang="0" scaled="0"/>
              <a:tileRect/>
            </a:gradFill>
            <a:ln>
              <a:noFill/>
            </a:ln>
            <a:effectLst>
              <a:outerShdw blurRad="50800" dist="38100" dir="5400000" algn="t" rotWithShape="0">
                <a:prstClr val="black">
                  <a:alpha val="40000"/>
                </a:prstClr>
              </a:outerShdw>
            </a:effectLst>
          </p:spPr>
          <p:style>
            <a:lnRef idx="2">
              <a:srgbClr val="FC6C5C">
                <a:shade val="50000"/>
              </a:srgbClr>
            </a:lnRef>
            <a:fillRef idx="1">
              <a:srgbClr val="FC6C5C"/>
            </a:fillRef>
            <a:effectRef idx="0">
              <a:srgbClr val="FC6C5C"/>
            </a:effectRef>
            <a:fontRef idx="minor">
              <a:sysClr val="window" lastClr="FFFFFF"/>
            </a:fontRef>
          </p:style>
          <p:txBody>
            <a:bodyPr lIns="180000" tIns="0" rIns="0" bIns="0" rtlCol="0" anchor="ctr">
              <a:normAutofit/>
            </a:bodyPr>
            <a:lstStyle/>
            <a:p>
              <a:pPr algn="ctr">
                <a:lnSpc>
                  <a:spcPct val="96000"/>
                </a:lnSpc>
              </a:pPr>
              <a:r>
                <a:rPr lang="en-US" altLang="zh-CN" b="1" dirty="0">
                  <a:solidFill>
                    <a:srgbClr val="333333"/>
                  </a:solidFill>
                  <a:latin typeface="等线" panose="02010600030101010101" charset="-122"/>
                  <a:ea typeface="等线" panose="02010600030101010101" charset="-122"/>
                  <a:cs typeface="+mn-ea"/>
                </a:rPr>
                <a:t>1995.05</a:t>
              </a:r>
            </a:p>
          </p:txBody>
        </p:sp>
        <p:sp>
          <p:nvSpPr>
            <p:cNvPr id="26" name="任意多边形 25"/>
            <p:cNvSpPr/>
            <p:nvPr>
              <p:custDataLst>
                <p:tags r:id="rId40"/>
              </p:custDataLst>
            </p:nvPr>
          </p:nvSpPr>
          <p:spPr>
            <a:xfrm>
              <a:off x="2661081" y="1630409"/>
              <a:ext cx="250861" cy="634456"/>
            </a:xfrm>
            <a:custGeom>
              <a:avLst/>
              <a:gdLst>
                <a:gd name="connsiteX0" fmla="*/ 60128 w 285750"/>
                <a:gd name="connsiteY0" fmla="*/ 0 h 722694"/>
                <a:gd name="connsiteX1" fmla="*/ 285750 w 285750"/>
                <a:gd name="connsiteY1" fmla="*/ 0 h 722694"/>
                <a:gd name="connsiteX2" fmla="*/ 285750 w 285750"/>
                <a:gd name="connsiteY2" fmla="*/ 722694 h 722694"/>
                <a:gd name="connsiteX3" fmla="*/ 60128 w 285750"/>
                <a:gd name="connsiteY3" fmla="*/ 722694 h 722694"/>
                <a:gd name="connsiteX4" fmla="*/ 0 w 285750"/>
                <a:gd name="connsiteY4" fmla="*/ 662566 h 722694"/>
                <a:gd name="connsiteX5" fmla="*/ 0 w 285750"/>
                <a:gd name="connsiteY5" fmla="*/ 60128 h 722694"/>
                <a:gd name="connsiteX6" fmla="*/ 60128 w 285750"/>
                <a:gd name="connsiteY6" fmla="*/ 0 h 722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5750" h="722694">
                  <a:moveTo>
                    <a:pt x="60128" y="0"/>
                  </a:moveTo>
                  <a:lnTo>
                    <a:pt x="285750" y="0"/>
                  </a:lnTo>
                  <a:lnTo>
                    <a:pt x="285750" y="722694"/>
                  </a:lnTo>
                  <a:lnTo>
                    <a:pt x="60128" y="722694"/>
                  </a:lnTo>
                  <a:cubicBezTo>
                    <a:pt x="26920" y="722694"/>
                    <a:pt x="0" y="695774"/>
                    <a:pt x="0" y="662566"/>
                  </a:cubicBezTo>
                  <a:lnTo>
                    <a:pt x="0" y="60128"/>
                  </a:lnTo>
                  <a:cubicBezTo>
                    <a:pt x="0" y="26920"/>
                    <a:pt x="26920" y="0"/>
                    <a:pt x="60128" y="0"/>
                  </a:cubicBezTo>
                  <a:close/>
                </a:path>
              </a:pathLst>
            </a:custGeom>
            <a:solidFill>
              <a:srgbClr val="FC6C5C"/>
            </a:solidFill>
            <a:ln>
              <a:noFill/>
            </a:ln>
          </p:spPr>
          <p:style>
            <a:lnRef idx="2">
              <a:srgbClr val="FC6C5C">
                <a:shade val="50000"/>
              </a:srgbClr>
            </a:lnRef>
            <a:fillRef idx="1">
              <a:srgbClr val="FC6C5C"/>
            </a:fillRef>
            <a:effectRef idx="0">
              <a:srgbClr val="FC6C5C"/>
            </a:effectRef>
            <a:fontRef idx="minor">
              <a:sysClr val="window" lastClr="FFFFFF"/>
            </a:fontRef>
          </p:style>
          <p:txBody>
            <a:bodyPr rtlCol="0" anchor="ctr"/>
            <a:lstStyle/>
            <a:p>
              <a:pPr algn="ctr"/>
              <a:endParaRPr lang="zh-CN" altLang="en-US" sz="1600" b="1">
                <a:latin typeface="等线" panose="02010600030101010101" charset="-122"/>
                <a:ea typeface="等线" panose="02010600030101010101" charset="-122"/>
              </a:endParaRPr>
            </a:p>
          </p:txBody>
        </p:sp>
        <p:sp>
          <p:nvSpPr>
            <p:cNvPr id="32" name="文本框 31"/>
            <p:cNvSpPr txBox="1"/>
            <p:nvPr>
              <p:custDataLst>
                <p:tags r:id="rId41"/>
              </p:custDataLst>
            </p:nvPr>
          </p:nvSpPr>
          <p:spPr>
            <a:xfrm>
              <a:off x="6749199" y="1680563"/>
              <a:ext cx="1903908" cy="553998"/>
            </a:xfrm>
            <a:prstGeom prst="rect">
              <a:avLst/>
            </a:prstGeom>
            <a:noFill/>
          </p:spPr>
          <p:txBody>
            <a:bodyPr wrap="square" lIns="0" tIns="0" rIns="0" bIns="0" rtlCol="0" anchor="ctr" anchorCtr="0">
              <a:normAutofit/>
            </a:bodyPr>
            <a:lstStyle/>
            <a:p>
              <a:r>
                <a:rPr lang="en-US" altLang="zh-CN" b="1" dirty="0">
                  <a:solidFill>
                    <a:sysClr val="windowText" lastClr="000000">
                      <a:lumMod val="65000"/>
                      <a:lumOff val="35000"/>
                    </a:sysClr>
                  </a:solidFill>
                  <a:latin typeface="等线" panose="02010600030101010101" charset="-122"/>
                  <a:ea typeface="等线" panose="02010600030101010101" charset="-122"/>
                  <a:cs typeface="等线" panose="02010600030101010101" charset="-122"/>
                </a:rPr>
                <a:t>Java语言诞生</a:t>
              </a:r>
            </a:p>
          </p:txBody>
        </p:sp>
        <p:sp>
          <p:nvSpPr>
            <p:cNvPr id="33" name="椭圆 32"/>
            <p:cNvSpPr/>
            <p:nvPr>
              <p:custDataLst>
                <p:tags r:id="rId42"/>
              </p:custDataLst>
            </p:nvPr>
          </p:nvSpPr>
          <p:spPr>
            <a:xfrm>
              <a:off x="4417807" y="1797288"/>
              <a:ext cx="321938" cy="321938"/>
            </a:xfrm>
            <a:prstGeom prst="ellipse">
              <a:avLst/>
            </a:prstGeom>
            <a:solidFill>
              <a:srgbClr val="FFFFFF"/>
            </a:solidFill>
            <a:ln w="38100">
              <a:noFill/>
            </a:ln>
            <a:effectLst>
              <a:outerShdw blurRad="12700" sx="102000" sy="102000" algn="ctr" rotWithShape="0">
                <a:prstClr val="black">
                  <a:alpha val="40000"/>
                </a:prstClr>
              </a:outerShdw>
            </a:effectLst>
          </p:spPr>
          <p:style>
            <a:lnRef idx="2">
              <a:srgbClr val="FC6C5C">
                <a:shade val="50000"/>
              </a:srgbClr>
            </a:lnRef>
            <a:fillRef idx="1">
              <a:srgbClr val="FC6C5C"/>
            </a:fillRef>
            <a:effectRef idx="0">
              <a:srgbClr val="FC6C5C"/>
            </a:effectRef>
            <a:fontRef idx="minor">
              <a:sysClr val="window" lastClr="FFFFFF"/>
            </a:fontRef>
          </p:style>
          <p:txBody>
            <a:bodyPr lIns="0" tIns="0" rIns="0" bIns="0" rtlCol="0" anchor="ctr">
              <a:noAutofit/>
            </a:bodyPr>
            <a:lstStyle/>
            <a:p>
              <a:pPr algn="ctr"/>
              <a:r>
                <a:rPr lang="en-US" altLang="zh-CN" sz="1600" b="1">
                  <a:solidFill>
                    <a:srgbClr val="333333"/>
                  </a:solidFill>
                  <a:latin typeface="等线" panose="02010600030101010101" charset="-122"/>
                  <a:ea typeface="等线" panose="02010600030101010101" charset="-122"/>
                </a:rPr>
                <a:t>1</a:t>
              </a:r>
            </a:p>
          </p:txBody>
        </p:sp>
        <p:cxnSp>
          <p:nvCxnSpPr>
            <p:cNvPr id="34" name="直接连接符 33"/>
            <p:cNvCxnSpPr/>
            <p:nvPr>
              <p:custDataLst>
                <p:tags r:id="rId43"/>
              </p:custDataLst>
            </p:nvPr>
          </p:nvCxnSpPr>
          <p:spPr>
            <a:xfrm>
              <a:off x="4905829" y="1944914"/>
              <a:ext cx="1712685" cy="0"/>
            </a:xfrm>
            <a:prstGeom prst="line">
              <a:avLst/>
            </a:prstGeom>
            <a:ln>
              <a:solidFill>
                <a:srgbClr val="B2B2B2"/>
              </a:solidFill>
              <a:prstDash val="dash"/>
              <a:headEnd type="none"/>
              <a:tailEnd type="triangle"/>
            </a:ln>
          </p:spPr>
          <p:style>
            <a:lnRef idx="1">
              <a:srgbClr val="FC6C5C"/>
            </a:lnRef>
            <a:fillRef idx="0">
              <a:srgbClr val="FC6C5C"/>
            </a:fillRef>
            <a:effectRef idx="0">
              <a:srgbClr val="FC6C5C"/>
            </a:effectRef>
            <a:fontRef idx="minor">
              <a:sysClr val="windowText" lastClr="000000"/>
            </a:fontRef>
          </p:style>
        </p:cxnSp>
      </p:grpSp>
      <p:grpSp>
        <p:nvGrpSpPr>
          <p:cNvPr id="35" name="组合 34"/>
          <p:cNvGrpSpPr/>
          <p:nvPr>
            <p:custDataLst>
              <p:tags r:id="rId3"/>
            </p:custDataLst>
          </p:nvPr>
        </p:nvGrpSpPr>
        <p:grpSpPr>
          <a:xfrm>
            <a:off x="2812211" y="3055549"/>
            <a:ext cx="5992026" cy="634456"/>
            <a:chOff x="2661081" y="3224459"/>
            <a:chExt cx="5992026" cy="634456"/>
          </a:xfrm>
        </p:grpSpPr>
        <p:sp>
          <p:nvSpPr>
            <p:cNvPr id="42" name="椭圆 41"/>
            <p:cNvSpPr/>
            <p:nvPr>
              <p:custDataLst>
                <p:tags r:id="rId32"/>
              </p:custDataLst>
            </p:nvPr>
          </p:nvSpPr>
          <p:spPr>
            <a:xfrm>
              <a:off x="4366938" y="3340469"/>
              <a:ext cx="423677" cy="423677"/>
            </a:xfrm>
            <a:prstGeom prst="ellipse">
              <a:avLst/>
            </a:prstGeom>
            <a:solidFill>
              <a:srgbClr val="FC6C5C"/>
            </a:solidFill>
            <a:ln w="38100">
              <a:noFill/>
            </a:ln>
            <a:effectLst>
              <a:outerShdw blurRad="12700" dist="12700" dir="2700000" algn="tl" rotWithShape="0">
                <a:prstClr val="black">
                  <a:alpha val="40000"/>
                </a:prstClr>
              </a:outerShdw>
            </a:effectLst>
          </p:spPr>
          <p:style>
            <a:lnRef idx="2">
              <a:srgbClr val="FC6C5C">
                <a:shade val="50000"/>
              </a:srgbClr>
            </a:lnRef>
            <a:fillRef idx="1">
              <a:srgbClr val="FC6C5C"/>
            </a:fillRef>
            <a:effectRef idx="0">
              <a:srgbClr val="FC6C5C"/>
            </a:effectRef>
            <a:fontRef idx="minor">
              <a:sysClr val="window" lastClr="FFFFFF"/>
            </a:fontRef>
          </p:style>
          <p:txBody>
            <a:bodyPr rtlCol="0" anchor="ctr"/>
            <a:lstStyle/>
            <a:p>
              <a:pPr algn="ctr"/>
              <a:endParaRPr lang="zh-CN" altLang="en-US" sz="1600" b="1">
                <a:latin typeface="等线" panose="02010600030101010101" charset="-122"/>
                <a:ea typeface="等线" panose="02010600030101010101" charset="-122"/>
              </a:endParaRPr>
            </a:p>
          </p:txBody>
        </p:sp>
        <p:sp>
          <p:nvSpPr>
            <p:cNvPr id="45" name="任意多边形 44"/>
            <p:cNvSpPr/>
            <p:nvPr>
              <p:custDataLst>
                <p:tags r:id="rId33"/>
              </p:custDataLst>
            </p:nvPr>
          </p:nvSpPr>
          <p:spPr>
            <a:xfrm>
              <a:off x="2661081" y="3224459"/>
              <a:ext cx="1449421" cy="634456"/>
            </a:xfrm>
            <a:custGeom>
              <a:avLst/>
              <a:gdLst>
                <a:gd name="connsiteX0" fmla="*/ 60128 w 1651000"/>
                <a:gd name="connsiteY0" fmla="*/ 0 h 722694"/>
                <a:gd name="connsiteX1" fmla="*/ 1463872 w 1651000"/>
                <a:gd name="connsiteY1" fmla="*/ 0 h 722694"/>
                <a:gd name="connsiteX2" fmla="*/ 1524000 w 1651000"/>
                <a:gd name="connsiteY2" fmla="*/ 60128 h 722694"/>
                <a:gd name="connsiteX3" fmla="*/ 1524000 w 1651000"/>
                <a:gd name="connsiteY3" fmla="*/ 247477 h 722694"/>
                <a:gd name="connsiteX4" fmla="*/ 1651000 w 1651000"/>
                <a:gd name="connsiteY4" fmla="*/ 361348 h 722694"/>
                <a:gd name="connsiteX5" fmla="*/ 1524000 w 1651000"/>
                <a:gd name="connsiteY5" fmla="*/ 475220 h 722694"/>
                <a:gd name="connsiteX6" fmla="*/ 1524000 w 1651000"/>
                <a:gd name="connsiteY6" fmla="*/ 662566 h 722694"/>
                <a:gd name="connsiteX7" fmla="*/ 1463872 w 1651000"/>
                <a:gd name="connsiteY7" fmla="*/ 722694 h 722694"/>
                <a:gd name="connsiteX8" fmla="*/ 60128 w 1651000"/>
                <a:gd name="connsiteY8" fmla="*/ 722694 h 722694"/>
                <a:gd name="connsiteX9" fmla="*/ 0 w 1651000"/>
                <a:gd name="connsiteY9" fmla="*/ 662566 h 722694"/>
                <a:gd name="connsiteX10" fmla="*/ 0 w 1651000"/>
                <a:gd name="connsiteY10" fmla="*/ 60128 h 722694"/>
                <a:gd name="connsiteX11" fmla="*/ 60128 w 1651000"/>
                <a:gd name="connsiteY11" fmla="*/ 0 h 722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1000" h="722694">
                  <a:moveTo>
                    <a:pt x="60128" y="0"/>
                  </a:moveTo>
                  <a:lnTo>
                    <a:pt x="1463872" y="0"/>
                  </a:lnTo>
                  <a:cubicBezTo>
                    <a:pt x="1497080" y="0"/>
                    <a:pt x="1524000" y="26920"/>
                    <a:pt x="1524000" y="60128"/>
                  </a:cubicBezTo>
                  <a:lnTo>
                    <a:pt x="1524000" y="247477"/>
                  </a:lnTo>
                  <a:lnTo>
                    <a:pt x="1651000" y="361348"/>
                  </a:lnTo>
                  <a:lnTo>
                    <a:pt x="1524000" y="475220"/>
                  </a:lnTo>
                  <a:lnTo>
                    <a:pt x="1524000" y="662566"/>
                  </a:lnTo>
                  <a:cubicBezTo>
                    <a:pt x="1524000" y="695774"/>
                    <a:pt x="1497080" y="722694"/>
                    <a:pt x="1463872" y="722694"/>
                  </a:cubicBezTo>
                  <a:lnTo>
                    <a:pt x="60128" y="722694"/>
                  </a:lnTo>
                  <a:cubicBezTo>
                    <a:pt x="26920" y="722694"/>
                    <a:pt x="0" y="695774"/>
                    <a:pt x="0" y="662566"/>
                  </a:cubicBezTo>
                  <a:lnTo>
                    <a:pt x="0" y="60128"/>
                  </a:lnTo>
                  <a:cubicBezTo>
                    <a:pt x="0" y="26920"/>
                    <a:pt x="26920" y="0"/>
                    <a:pt x="60128" y="0"/>
                  </a:cubicBezTo>
                  <a:close/>
                </a:path>
              </a:pathLst>
            </a:custGeom>
            <a:gradFill flip="none" rotWithShape="1">
              <a:gsLst>
                <a:gs pos="0">
                  <a:srgbClr val="FC6C5C">
                    <a:lumMod val="40000"/>
                    <a:lumOff val="60000"/>
                  </a:srgbClr>
                </a:gs>
                <a:gs pos="100000">
                  <a:srgbClr val="FC6C5C">
                    <a:lumMod val="20000"/>
                    <a:lumOff val="80000"/>
                  </a:srgbClr>
                </a:gs>
              </a:gsLst>
              <a:lin ang="0" scaled="0"/>
              <a:tileRect/>
            </a:gradFill>
            <a:ln>
              <a:noFill/>
            </a:ln>
            <a:effectLst>
              <a:outerShdw blurRad="50800" dist="38100" dir="5400000" algn="t" rotWithShape="0">
                <a:prstClr val="black">
                  <a:alpha val="40000"/>
                </a:prstClr>
              </a:outerShdw>
            </a:effectLst>
          </p:spPr>
          <p:style>
            <a:lnRef idx="2">
              <a:srgbClr val="FC6C5C">
                <a:shade val="50000"/>
              </a:srgbClr>
            </a:lnRef>
            <a:fillRef idx="1">
              <a:srgbClr val="FC6C5C"/>
            </a:fillRef>
            <a:effectRef idx="0">
              <a:srgbClr val="FC6C5C"/>
            </a:effectRef>
            <a:fontRef idx="minor">
              <a:sysClr val="window" lastClr="FFFFFF"/>
            </a:fontRef>
          </p:style>
          <p:txBody>
            <a:bodyPr lIns="180000" tIns="0" rIns="0" bIns="0" rtlCol="0" anchor="ctr">
              <a:normAutofit/>
            </a:bodyPr>
            <a:lstStyle/>
            <a:p>
              <a:pPr algn="ctr">
                <a:lnSpc>
                  <a:spcPct val="96000"/>
                </a:lnSpc>
              </a:pPr>
              <a:r>
                <a:rPr lang="en-US" altLang="zh-CN" b="1" dirty="0">
                  <a:solidFill>
                    <a:srgbClr val="333333"/>
                  </a:solidFill>
                  <a:latin typeface="等线" panose="02010600030101010101" charset="-122"/>
                  <a:ea typeface="等线" panose="02010600030101010101" charset="-122"/>
                  <a:cs typeface="+mn-ea"/>
                </a:rPr>
                <a:t>1998.12</a:t>
              </a:r>
            </a:p>
          </p:txBody>
        </p:sp>
        <p:sp>
          <p:nvSpPr>
            <p:cNvPr id="46" name="任意多边形 45"/>
            <p:cNvSpPr/>
            <p:nvPr>
              <p:custDataLst>
                <p:tags r:id="rId34"/>
              </p:custDataLst>
            </p:nvPr>
          </p:nvSpPr>
          <p:spPr>
            <a:xfrm>
              <a:off x="2661081" y="3224459"/>
              <a:ext cx="250861" cy="634456"/>
            </a:xfrm>
            <a:custGeom>
              <a:avLst/>
              <a:gdLst>
                <a:gd name="connsiteX0" fmla="*/ 60128 w 285750"/>
                <a:gd name="connsiteY0" fmla="*/ 0 h 722694"/>
                <a:gd name="connsiteX1" fmla="*/ 285750 w 285750"/>
                <a:gd name="connsiteY1" fmla="*/ 0 h 722694"/>
                <a:gd name="connsiteX2" fmla="*/ 285750 w 285750"/>
                <a:gd name="connsiteY2" fmla="*/ 722694 h 722694"/>
                <a:gd name="connsiteX3" fmla="*/ 60128 w 285750"/>
                <a:gd name="connsiteY3" fmla="*/ 722694 h 722694"/>
                <a:gd name="connsiteX4" fmla="*/ 0 w 285750"/>
                <a:gd name="connsiteY4" fmla="*/ 662566 h 722694"/>
                <a:gd name="connsiteX5" fmla="*/ 0 w 285750"/>
                <a:gd name="connsiteY5" fmla="*/ 60128 h 722694"/>
                <a:gd name="connsiteX6" fmla="*/ 60128 w 285750"/>
                <a:gd name="connsiteY6" fmla="*/ 0 h 722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5750" h="722694">
                  <a:moveTo>
                    <a:pt x="60128" y="0"/>
                  </a:moveTo>
                  <a:lnTo>
                    <a:pt x="285750" y="0"/>
                  </a:lnTo>
                  <a:lnTo>
                    <a:pt x="285750" y="722694"/>
                  </a:lnTo>
                  <a:lnTo>
                    <a:pt x="60128" y="722694"/>
                  </a:lnTo>
                  <a:cubicBezTo>
                    <a:pt x="26920" y="722694"/>
                    <a:pt x="0" y="695774"/>
                    <a:pt x="0" y="662566"/>
                  </a:cubicBezTo>
                  <a:lnTo>
                    <a:pt x="0" y="60128"/>
                  </a:lnTo>
                  <a:cubicBezTo>
                    <a:pt x="0" y="26920"/>
                    <a:pt x="26920" y="0"/>
                    <a:pt x="60128" y="0"/>
                  </a:cubicBezTo>
                  <a:close/>
                </a:path>
              </a:pathLst>
            </a:custGeom>
            <a:solidFill>
              <a:srgbClr val="FC6C5C"/>
            </a:solidFill>
            <a:ln>
              <a:noFill/>
            </a:ln>
          </p:spPr>
          <p:style>
            <a:lnRef idx="2">
              <a:srgbClr val="FC6C5C">
                <a:shade val="50000"/>
              </a:srgbClr>
            </a:lnRef>
            <a:fillRef idx="1">
              <a:srgbClr val="FC6C5C"/>
            </a:fillRef>
            <a:effectRef idx="0">
              <a:srgbClr val="FC6C5C"/>
            </a:effectRef>
            <a:fontRef idx="minor">
              <a:sysClr val="window" lastClr="FFFFFF"/>
            </a:fontRef>
          </p:style>
          <p:txBody>
            <a:bodyPr rtlCol="0" anchor="ctr"/>
            <a:lstStyle/>
            <a:p>
              <a:pPr algn="ctr"/>
              <a:endParaRPr lang="zh-CN" altLang="en-US" sz="1600" b="1">
                <a:latin typeface="等线" panose="02010600030101010101" charset="-122"/>
                <a:ea typeface="等线" panose="02010600030101010101" charset="-122"/>
              </a:endParaRPr>
            </a:p>
          </p:txBody>
        </p:sp>
        <p:sp>
          <p:nvSpPr>
            <p:cNvPr id="52" name="文本框 51"/>
            <p:cNvSpPr txBox="1"/>
            <p:nvPr>
              <p:custDataLst>
                <p:tags r:id="rId35"/>
              </p:custDataLst>
            </p:nvPr>
          </p:nvSpPr>
          <p:spPr>
            <a:xfrm>
              <a:off x="6749199" y="3274613"/>
              <a:ext cx="1903908" cy="553998"/>
            </a:xfrm>
            <a:prstGeom prst="rect">
              <a:avLst/>
            </a:prstGeom>
            <a:noFill/>
          </p:spPr>
          <p:txBody>
            <a:bodyPr wrap="square" lIns="0" tIns="0" rIns="0" bIns="0" rtlCol="0" anchor="ctr" anchorCtr="0">
              <a:normAutofit/>
            </a:bodyPr>
            <a:lstStyle/>
            <a:p>
              <a:r>
                <a:rPr lang="en-US" altLang="zh-CN" b="1" dirty="0">
                  <a:solidFill>
                    <a:sysClr val="windowText" lastClr="000000">
                      <a:lumMod val="65000"/>
                      <a:lumOff val="35000"/>
                    </a:sysClr>
                  </a:solidFill>
                  <a:latin typeface="等线" panose="02010600030101010101" charset="-122"/>
                  <a:ea typeface="等线" panose="02010600030101010101" charset="-122"/>
                  <a:cs typeface="等线" panose="02010600030101010101" charset="-122"/>
                </a:rPr>
                <a:t>JDK 1.2</a:t>
              </a:r>
              <a:r>
                <a:rPr lang="zh-CN" altLang="en-US" b="1" dirty="0">
                  <a:solidFill>
                    <a:sysClr val="windowText" lastClr="000000">
                      <a:lumMod val="65000"/>
                      <a:lumOff val="35000"/>
                    </a:sysClr>
                  </a:solidFill>
                  <a:latin typeface="等线" panose="02010600030101010101" charset="-122"/>
                  <a:ea typeface="等线" panose="02010600030101010101" charset="-122"/>
                  <a:cs typeface="等线" panose="02010600030101010101" charset="-122"/>
                </a:rPr>
                <a:t>发布</a:t>
              </a:r>
            </a:p>
            <a:p>
              <a:r>
                <a:rPr lang="zh-CN" altLang="en-US" b="1" dirty="0">
                  <a:solidFill>
                    <a:srgbClr val="034EA2"/>
                  </a:solidFill>
                  <a:latin typeface="等线" panose="02010600030101010101" charset="-122"/>
                  <a:ea typeface="等线" panose="02010600030101010101" charset="-122"/>
                  <a:cs typeface="等线" panose="02010600030101010101" charset="-122"/>
                </a:rPr>
                <a:t>J2SE</a:t>
              </a:r>
              <a:r>
                <a:rPr lang="zh-CN" altLang="en-US" b="1" dirty="0">
                  <a:solidFill>
                    <a:sysClr val="windowText" lastClr="000000">
                      <a:lumMod val="65000"/>
                      <a:lumOff val="35000"/>
                    </a:sysClr>
                  </a:solidFill>
                  <a:latin typeface="等线" panose="02010600030101010101" charset="-122"/>
                  <a:ea typeface="等线" panose="02010600030101010101" charset="-122"/>
                  <a:cs typeface="等线" panose="02010600030101010101" charset="-122"/>
                </a:rPr>
                <a:t>/J2EE/J2ME</a:t>
              </a:r>
            </a:p>
          </p:txBody>
        </p:sp>
        <p:sp>
          <p:nvSpPr>
            <p:cNvPr id="58" name="椭圆 57"/>
            <p:cNvSpPr/>
            <p:nvPr>
              <p:custDataLst>
                <p:tags r:id="rId36"/>
              </p:custDataLst>
            </p:nvPr>
          </p:nvSpPr>
          <p:spPr>
            <a:xfrm>
              <a:off x="4417807" y="3391338"/>
              <a:ext cx="321938" cy="321938"/>
            </a:xfrm>
            <a:prstGeom prst="ellipse">
              <a:avLst/>
            </a:prstGeom>
            <a:solidFill>
              <a:srgbClr val="FFFFFF"/>
            </a:solidFill>
            <a:ln w="38100">
              <a:noFill/>
            </a:ln>
            <a:effectLst>
              <a:outerShdw blurRad="12700" sx="102000" sy="102000" algn="ctr" rotWithShape="0">
                <a:prstClr val="black">
                  <a:alpha val="40000"/>
                </a:prstClr>
              </a:outerShdw>
            </a:effectLst>
          </p:spPr>
          <p:style>
            <a:lnRef idx="2">
              <a:srgbClr val="FC6C5C">
                <a:shade val="50000"/>
              </a:srgbClr>
            </a:lnRef>
            <a:fillRef idx="1">
              <a:srgbClr val="FC6C5C"/>
            </a:fillRef>
            <a:effectRef idx="0">
              <a:srgbClr val="FC6C5C"/>
            </a:effectRef>
            <a:fontRef idx="minor">
              <a:sysClr val="window" lastClr="FFFFFF"/>
            </a:fontRef>
          </p:style>
          <p:txBody>
            <a:bodyPr lIns="0" tIns="0" rIns="0" bIns="0" rtlCol="0" anchor="ctr">
              <a:noAutofit/>
            </a:bodyPr>
            <a:lstStyle/>
            <a:p>
              <a:pPr algn="ctr"/>
              <a:r>
                <a:rPr lang="en-US" altLang="zh-CN" sz="1600" b="1">
                  <a:solidFill>
                    <a:srgbClr val="333333"/>
                  </a:solidFill>
                  <a:latin typeface="等线" panose="02010600030101010101" charset="-122"/>
                  <a:ea typeface="等线" panose="02010600030101010101" charset="-122"/>
                </a:rPr>
                <a:t>3</a:t>
              </a:r>
            </a:p>
          </p:txBody>
        </p:sp>
        <p:cxnSp>
          <p:nvCxnSpPr>
            <p:cNvPr id="66" name="直接连接符 65"/>
            <p:cNvCxnSpPr/>
            <p:nvPr>
              <p:custDataLst>
                <p:tags r:id="rId37"/>
              </p:custDataLst>
            </p:nvPr>
          </p:nvCxnSpPr>
          <p:spPr>
            <a:xfrm>
              <a:off x="4905829" y="3541485"/>
              <a:ext cx="1712685" cy="0"/>
            </a:xfrm>
            <a:prstGeom prst="line">
              <a:avLst/>
            </a:prstGeom>
            <a:ln>
              <a:solidFill>
                <a:srgbClr val="B2B2B2"/>
              </a:solidFill>
              <a:prstDash val="dash"/>
              <a:headEnd type="none"/>
              <a:tailEnd type="triangle"/>
            </a:ln>
          </p:spPr>
          <p:style>
            <a:lnRef idx="1">
              <a:srgbClr val="FC6C5C"/>
            </a:lnRef>
            <a:fillRef idx="0">
              <a:srgbClr val="FC6C5C"/>
            </a:fillRef>
            <a:effectRef idx="0">
              <a:srgbClr val="FC6C5C"/>
            </a:effectRef>
            <a:fontRef idx="minor">
              <a:sysClr val="windowText" lastClr="000000"/>
            </a:fontRef>
          </p:style>
        </p:cxnSp>
      </p:grpSp>
      <p:grpSp>
        <p:nvGrpSpPr>
          <p:cNvPr id="67" name="组合 66"/>
          <p:cNvGrpSpPr/>
          <p:nvPr>
            <p:custDataLst>
              <p:tags r:id="rId4"/>
            </p:custDataLst>
          </p:nvPr>
        </p:nvGrpSpPr>
        <p:grpSpPr>
          <a:xfrm>
            <a:off x="2812211" y="4649599"/>
            <a:ext cx="6080760" cy="634456"/>
            <a:chOff x="2661081" y="4818509"/>
            <a:chExt cx="6080760" cy="634456"/>
          </a:xfrm>
        </p:grpSpPr>
        <p:sp>
          <p:nvSpPr>
            <p:cNvPr id="68" name="椭圆 67"/>
            <p:cNvSpPr/>
            <p:nvPr>
              <p:custDataLst>
                <p:tags r:id="rId26"/>
              </p:custDataLst>
            </p:nvPr>
          </p:nvSpPr>
          <p:spPr>
            <a:xfrm>
              <a:off x="4366938" y="4934519"/>
              <a:ext cx="423677" cy="423677"/>
            </a:xfrm>
            <a:prstGeom prst="ellipse">
              <a:avLst/>
            </a:prstGeom>
            <a:solidFill>
              <a:srgbClr val="FC6C5C"/>
            </a:solidFill>
            <a:ln w="38100">
              <a:noFill/>
            </a:ln>
            <a:effectLst>
              <a:outerShdw blurRad="12700" dist="12700" dir="2700000" algn="tl" rotWithShape="0">
                <a:prstClr val="black">
                  <a:alpha val="40000"/>
                </a:prstClr>
              </a:outerShdw>
            </a:effectLst>
          </p:spPr>
          <p:style>
            <a:lnRef idx="2">
              <a:srgbClr val="FC6C5C">
                <a:shade val="50000"/>
              </a:srgbClr>
            </a:lnRef>
            <a:fillRef idx="1">
              <a:srgbClr val="FC6C5C"/>
            </a:fillRef>
            <a:effectRef idx="0">
              <a:srgbClr val="FC6C5C"/>
            </a:effectRef>
            <a:fontRef idx="minor">
              <a:sysClr val="window" lastClr="FFFFFF"/>
            </a:fontRef>
          </p:style>
          <p:txBody>
            <a:bodyPr rtlCol="0" anchor="ctr"/>
            <a:lstStyle/>
            <a:p>
              <a:pPr algn="ctr"/>
              <a:endParaRPr lang="zh-CN" altLang="en-US" sz="1600" b="1">
                <a:latin typeface="等线" panose="02010600030101010101" charset="-122"/>
                <a:ea typeface="等线" panose="02010600030101010101" charset="-122"/>
              </a:endParaRPr>
            </a:p>
          </p:txBody>
        </p:sp>
        <p:sp>
          <p:nvSpPr>
            <p:cNvPr id="69" name="任意多边形 68"/>
            <p:cNvSpPr/>
            <p:nvPr>
              <p:custDataLst>
                <p:tags r:id="rId27"/>
              </p:custDataLst>
            </p:nvPr>
          </p:nvSpPr>
          <p:spPr>
            <a:xfrm>
              <a:off x="2661081" y="4818509"/>
              <a:ext cx="1449421" cy="634456"/>
            </a:xfrm>
            <a:custGeom>
              <a:avLst/>
              <a:gdLst>
                <a:gd name="connsiteX0" fmla="*/ 60128 w 1651000"/>
                <a:gd name="connsiteY0" fmla="*/ 0 h 722694"/>
                <a:gd name="connsiteX1" fmla="*/ 1463872 w 1651000"/>
                <a:gd name="connsiteY1" fmla="*/ 0 h 722694"/>
                <a:gd name="connsiteX2" fmla="*/ 1524000 w 1651000"/>
                <a:gd name="connsiteY2" fmla="*/ 60128 h 722694"/>
                <a:gd name="connsiteX3" fmla="*/ 1524000 w 1651000"/>
                <a:gd name="connsiteY3" fmla="*/ 247477 h 722694"/>
                <a:gd name="connsiteX4" fmla="*/ 1651000 w 1651000"/>
                <a:gd name="connsiteY4" fmla="*/ 361348 h 722694"/>
                <a:gd name="connsiteX5" fmla="*/ 1524000 w 1651000"/>
                <a:gd name="connsiteY5" fmla="*/ 475220 h 722694"/>
                <a:gd name="connsiteX6" fmla="*/ 1524000 w 1651000"/>
                <a:gd name="connsiteY6" fmla="*/ 662566 h 722694"/>
                <a:gd name="connsiteX7" fmla="*/ 1463872 w 1651000"/>
                <a:gd name="connsiteY7" fmla="*/ 722694 h 722694"/>
                <a:gd name="connsiteX8" fmla="*/ 60128 w 1651000"/>
                <a:gd name="connsiteY8" fmla="*/ 722694 h 722694"/>
                <a:gd name="connsiteX9" fmla="*/ 0 w 1651000"/>
                <a:gd name="connsiteY9" fmla="*/ 662566 h 722694"/>
                <a:gd name="connsiteX10" fmla="*/ 0 w 1651000"/>
                <a:gd name="connsiteY10" fmla="*/ 60128 h 722694"/>
                <a:gd name="connsiteX11" fmla="*/ 60128 w 1651000"/>
                <a:gd name="connsiteY11" fmla="*/ 0 h 722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1000" h="722694">
                  <a:moveTo>
                    <a:pt x="60128" y="0"/>
                  </a:moveTo>
                  <a:lnTo>
                    <a:pt x="1463872" y="0"/>
                  </a:lnTo>
                  <a:cubicBezTo>
                    <a:pt x="1497080" y="0"/>
                    <a:pt x="1524000" y="26920"/>
                    <a:pt x="1524000" y="60128"/>
                  </a:cubicBezTo>
                  <a:lnTo>
                    <a:pt x="1524000" y="247477"/>
                  </a:lnTo>
                  <a:lnTo>
                    <a:pt x="1651000" y="361348"/>
                  </a:lnTo>
                  <a:lnTo>
                    <a:pt x="1524000" y="475220"/>
                  </a:lnTo>
                  <a:lnTo>
                    <a:pt x="1524000" y="662566"/>
                  </a:lnTo>
                  <a:cubicBezTo>
                    <a:pt x="1524000" y="695774"/>
                    <a:pt x="1497080" y="722694"/>
                    <a:pt x="1463872" y="722694"/>
                  </a:cubicBezTo>
                  <a:lnTo>
                    <a:pt x="60128" y="722694"/>
                  </a:lnTo>
                  <a:cubicBezTo>
                    <a:pt x="26920" y="722694"/>
                    <a:pt x="0" y="695774"/>
                    <a:pt x="0" y="662566"/>
                  </a:cubicBezTo>
                  <a:lnTo>
                    <a:pt x="0" y="60128"/>
                  </a:lnTo>
                  <a:cubicBezTo>
                    <a:pt x="0" y="26920"/>
                    <a:pt x="26920" y="0"/>
                    <a:pt x="60128" y="0"/>
                  </a:cubicBezTo>
                  <a:close/>
                </a:path>
              </a:pathLst>
            </a:custGeom>
            <a:gradFill flip="none" rotWithShape="1">
              <a:gsLst>
                <a:gs pos="0">
                  <a:srgbClr val="FC6C5C">
                    <a:lumMod val="40000"/>
                    <a:lumOff val="60000"/>
                  </a:srgbClr>
                </a:gs>
                <a:gs pos="100000">
                  <a:srgbClr val="FC6C5C">
                    <a:lumMod val="20000"/>
                    <a:lumOff val="80000"/>
                  </a:srgbClr>
                </a:gs>
              </a:gsLst>
              <a:lin ang="0" scaled="0"/>
              <a:tileRect/>
            </a:gradFill>
            <a:ln>
              <a:noFill/>
            </a:ln>
            <a:effectLst>
              <a:outerShdw blurRad="50800" dist="38100" dir="5400000" algn="t" rotWithShape="0">
                <a:prstClr val="black">
                  <a:alpha val="40000"/>
                </a:prstClr>
              </a:outerShdw>
            </a:effectLst>
          </p:spPr>
          <p:style>
            <a:lnRef idx="2">
              <a:srgbClr val="FC6C5C">
                <a:shade val="50000"/>
              </a:srgbClr>
            </a:lnRef>
            <a:fillRef idx="1">
              <a:srgbClr val="FC6C5C"/>
            </a:fillRef>
            <a:effectRef idx="0">
              <a:srgbClr val="FC6C5C"/>
            </a:effectRef>
            <a:fontRef idx="minor">
              <a:sysClr val="window" lastClr="FFFFFF"/>
            </a:fontRef>
          </p:style>
          <p:txBody>
            <a:bodyPr lIns="180000" tIns="0" rIns="0" bIns="0" rtlCol="0" anchor="ctr">
              <a:normAutofit/>
            </a:bodyPr>
            <a:lstStyle/>
            <a:p>
              <a:pPr algn="ctr">
                <a:lnSpc>
                  <a:spcPct val="96000"/>
                </a:lnSpc>
              </a:pPr>
              <a:r>
                <a:rPr lang="en-US" altLang="zh-CN" b="1" dirty="0">
                  <a:solidFill>
                    <a:srgbClr val="333333"/>
                  </a:solidFill>
                  <a:latin typeface="等线" panose="02010600030101010101" charset="-122"/>
                  <a:ea typeface="等线" panose="02010600030101010101" charset="-122"/>
                  <a:cs typeface="+mn-ea"/>
                </a:rPr>
                <a:t>2009.04</a:t>
              </a:r>
            </a:p>
          </p:txBody>
        </p:sp>
        <p:sp>
          <p:nvSpPr>
            <p:cNvPr id="70" name="任意多边形 69"/>
            <p:cNvSpPr/>
            <p:nvPr>
              <p:custDataLst>
                <p:tags r:id="rId28"/>
              </p:custDataLst>
            </p:nvPr>
          </p:nvSpPr>
          <p:spPr>
            <a:xfrm>
              <a:off x="2661081" y="4818509"/>
              <a:ext cx="250861" cy="634456"/>
            </a:xfrm>
            <a:custGeom>
              <a:avLst/>
              <a:gdLst>
                <a:gd name="connsiteX0" fmla="*/ 60128 w 285750"/>
                <a:gd name="connsiteY0" fmla="*/ 0 h 722694"/>
                <a:gd name="connsiteX1" fmla="*/ 285750 w 285750"/>
                <a:gd name="connsiteY1" fmla="*/ 0 h 722694"/>
                <a:gd name="connsiteX2" fmla="*/ 285750 w 285750"/>
                <a:gd name="connsiteY2" fmla="*/ 722694 h 722694"/>
                <a:gd name="connsiteX3" fmla="*/ 60128 w 285750"/>
                <a:gd name="connsiteY3" fmla="*/ 722694 h 722694"/>
                <a:gd name="connsiteX4" fmla="*/ 0 w 285750"/>
                <a:gd name="connsiteY4" fmla="*/ 662566 h 722694"/>
                <a:gd name="connsiteX5" fmla="*/ 0 w 285750"/>
                <a:gd name="connsiteY5" fmla="*/ 60128 h 722694"/>
                <a:gd name="connsiteX6" fmla="*/ 60128 w 285750"/>
                <a:gd name="connsiteY6" fmla="*/ 0 h 722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5750" h="722694">
                  <a:moveTo>
                    <a:pt x="60128" y="0"/>
                  </a:moveTo>
                  <a:lnTo>
                    <a:pt x="285750" y="0"/>
                  </a:lnTo>
                  <a:lnTo>
                    <a:pt x="285750" y="722694"/>
                  </a:lnTo>
                  <a:lnTo>
                    <a:pt x="60128" y="722694"/>
                  </a:lnTo>
                  <a:cubicBezTo>
                    <a:pt x="26920" y="722694"/>
                    <a:pt x="0" y="695774"/>
                    <a:pt x="0" y="662566"/>
                  </a:cubicBezTo>
                  <a:lnTo>
                    <a:pt x="0" y="60128"/>
                  </a:lnTo>
                  <a:cubicBezTo>
                    <a:pt x="0" y="26920"/>
                    <a:pt x="26920" y="0"/>
                    <a:pt x="60128" y="0"/>
                  </a:cubicBezTo>
                  <a:close/>
                </a:path>
              </a:pathLst>
            </a:custGeom>
            <a:solidFill>
              <a:srgbClr val="FC6C5C"/>
            </a:solidFill>
            <a:ln>
              <a:noFill/>
            </a:ln>
          </p:spPr>
          <p:style>
            <a:lnRef idx="2">
              <a:srgbClr val="FC6C5C">
                <a:shade val="50000"/>
              </a:srgbClr>
            </a:lnRef>
            <a:fillRef idx="1">
              <a:srgbClr val="FC6C5C"/>
            </a:fillRef>
            <a:effectRef idx="0">
              <a:srgbClr val="FC6C5C"/>
            </a:effectRef>
            <a:fontRef idx="minor">
              <a:sysClr val="window" lastClr="FFFFFF"/>
            </a:fontRef>
          </p:style>
          <p:txBody>
            <a:bodyPr rtlCol="0" anchor="ctr"/>
            <a:lstStyle/>
            <a:p>
              <a:pPr algn="ctr"/>
              <a:endParaRPr lang="zh-CN" altLang="en-US" sz="1600" b="1">
                <a:latin typeface="等线" panose="02010600030101010101" charset="-122"/>
                <a:ea typeface="等线" panose="02010600030101010101" charset="-122"/>
              </a:endParaRPr>
            </a:p>
          </p:txBody>
        </p:sp>
        <p:sp>
          <p:nvSpPr>
            <p:cNvPr id="71" name="文本框 70"/>
            <p:cNvSpPr txBox="1"/>
            <p:nvPr>
              <p:custDataLst>
                <p:tags r:id="rId29"/>
              </p:custDataLst>
            </p:nvPr>
          </p:nvSpPr>
          <p:spPr>
            <a:xfrm>
              <a:off x="6749211" y="4868674"/>
              <a:ext cx="1992630" cy="553720"/>
            </a:xfrm>
            <a:prstGeom prst="rect">
              <a:avLst/>
            </a:prstGeom>
            <a:noFill/>
          </p:spPr>
          <p:txBody>
            <a:bodyPr wrap="square" lIns="0" tIns="0" rIns="0" bIns="0" rtlCol="0" anchor="ctr" anchorCtr="0">
              <a:normAutofit/>
            </a:bodyPr>
            <a:lstStyle/>
            <a:p>
              <a:r>
                <a:rPr lang="en-US" altLang="zh-CN" b="1" dirty="0">
                  <a:solidFill>
                    <a:sysClr val="windowText" lastClr="000000">
                      <a:lumMod val="65000"/>
                      <a:lumOff val="35000"/>
                    </a:sysClr>
                  </a:solidFill>
                  <a:latin typeface="等线" panose="02010600030101010101" charset="-122"/>
                  <a:ea typeface="等线" panose="02010600030101010101" charset="-122"/>
                  <a:cs typeface="等线" panose="02010600030101010101" charset="-122"/>
                </a:rPr>
                <a:t>Oracle收购Sun公司</a:t>
              </a:r>
            </a:p>
          </p:txBody>
        </p:sp>
        <p:sp>
          <p:nvSpPr>
            <p:cNvPr id="72" name="椭圆 71"/>
            <p:cNvSpPr/>
            <p:nvPr>
              <p:custDataLst>
                <p:tags r:id="rId30"/>
              </p:custDataLst>
            </p:nvPr>
          </p:nvSpPr>
          <p:spPr>
            <a:xfrm>
              <a:off x="4417807" y="4985388"/>
              <a:ext cx="321938" cy="321938"/>
            </a:xfrm>
            <a:prstGeom prst="ellipse">
              <a:avLst/>
            </a:prstGeom>
            <a:solidFill>
              <a:srgbClr val="FFFFFF"/>
            </a:solidFill>
            <a:ln w="38100">
              <a:noFill/>
            </a:ln>
            <a:effectLst>
              <a:outerShdw blurRad="12700" sx="102000" sy="102000" algn="ctr" rotWithShape="0">
                <a:prstClr val="black">
                  <a:alpha val="40000"/>
                </a:prstClr>
              </a:outerShdw>
            </a:effectLst>
          </p:spPr>
          <p:style>
            <a:lnRef idx="2">
              <a:srgbClr val="FC6C5C">
                <a:shade val="50000"/>
              </a:srgbClr>
            </a:lnRef>
            <a:fillRef idx="1">
              <a:srgbClr val="FC6C5C"/>
            </a:fillRef>
            <a:effectRef idx="0">
              <a:srgbClr val="FC6C5C"/>
            </a:effectRef>
            <a:fontRef idx="minor">
              <a:sysClr val="window" lastClr="FFFFFF"/>
            </a:fontRef>
          </p:style>
          <p:txBody>
            <a:bodyPr lIns="0" tIns="0" rIns="0" bIns="0" rtlCol="0" anchor="ctr">
              <a:noAutofit/>
            </a:bodyPr>
            <a:lstStyle/>
            <a:p>
              <a:pPr algn="ctr"/>
              <a:r>
                <a:rPr lang="en-US" altLang="zh-CN" sz="1600" b="1">
                  <a:solidFill>
                    <a:srgbClr val="333333"/>
                  </a:solidFill>
                  <a:latin typeface="等线" panose="02010600030101010101" charset="-122"/>
                  <a:ea typeface="等线" panose="02010600030101010101" charset="-122"/>
                </a:rPr>
                <a:t>5</a:t>
              </a:r>
            </a:p>
          </p:txBody>
        </p:sp>
        <p:cxnSp>
          <p:nvCxnSpPr>
            <p:cNvPr id="73" name="直接连接符 72"/>
            <p:cNvCxnSpPr/>
            <p:nvPr>
              <p:custDataLst>
                <p:tags r:id="rId31"/>
              </p:custDataLst>
            </p:nvPr>
          </p:nvCxnSpPr>
          <p:spPr>
            <a:xfrm>
              <a:off x="4905829" y="5138056"/>
              <a:ext cx="1712685" cy="0"/>
            </a:xfrm>
            <a:prstGeom prst="line">
              <a:avLst/>
            </a:prstGeom>
            <a:ln>
              <a:solidFill>
                <a:srgbClr val="B2B2B2"/>
              </a:solidFill>
              <a:prstDash val="dash"/>
              <a:headEnd type="none"/>
              <a:tailEnd type="triangle"/>
            </a:ln>
          </p:spPr>
          <p:style>
            <a:lnRef idx="1">
              <a:srgbClr val="FC6C5C"/>
            </a:lnRef>
            <a:fillRef idx="0">
              <a:srgbClr val="FC6C5C"/>
            </a:fillRef>
            <a:effectRef idx="0">
              <a:srgbClr val="FC6C5C"/>
            </a:effectRef>
            <a:fontRef idx="minor">
              <a:sysClr val="windowText" lastClr="000000"/>
            </a:fontRef>
          </p:style>
        </p:cxnSp>
      </p:grpSp>
      <p:grpSp>
        <p:nvGrpSpPr>
          <p:cNvPr id="74" name="组合 73"/>
          <p:cNvGrpSpPr/>
          <p:nvPr>
            <p:custDataLst>
              <p:tags r:id="rId5"/>
            </p:custDataLst>
          </p:nvPr>
        </p:nvGrpSpPr>
        <p:grpSpPr>
          <a:xfrm>
            <a:off x="269314" y="2258524"/>
            <a:ext cx="6384409" cy="634456"/>
            <a:chOff x="118184" y="2427434"/>
            <a:chExt cx="6384409" cy="634456"/>
          </a:xfrm>
        </p:grpSpPr>
        <p:sp>
          <p:nvSpPr>
            <p:cNvPr id="75" name="椭圆 74"/>
            <p:cNvSpPr/>
            <p:nvPr>
              <p:custDataLst>
                <p:tags r:id="rId20"/>
              </p:custDataLst>
            </p:nvPr>
          </p:nvSpPr>
          <p:spPr>
            <a:xfrm flipH="1">
              <a:off x="4373060" y="2543444"/>
              <a:ext cx="423677" cy="423677"/>
            </a:xfrm>
            <a:prstGeom prst="ellipse">
              <a:avLst/>
            </a:prstGeom>
            <a:solidFill>
              <a:srgbClr val="65BEBD"/>
            </a:solidFill>
            <a:ln w="38100">
              <a:noFill/>
            </a:ln>
            <a:effectLst>
              <a:outerShdw blurRad="12700" dist="12700" dir="2700000" algn="tl" rotWithShape="0">
                <a:prstClr val="black">
                  <a:alpha val="40000"/>
                </a:prstClr>
              </a:outerShdw>
            </a:effectLst>
          </p:spPr>
          <p:style>
            <a:lnRef idx="2">
              <a:srgbClr val="FC6C5C">
                <a:shade val="50000"/>
              </a:srgbClr>
            </a:lnRef>
            <a:fillRef idx="1">
              <a:srgbClr val="FC6C5C"/>
            </a:fillRef>
            <a:effectRef idx="0">
              <a:srgbClr val="FC6C5C"/>
            </a:effectRef>
            <a:fontRef idx="minor">
              <a:sysClr val="window" lastClr="FFFFFF"/>
            </a:fontRef>
          </p:style>
          <p:txBody>
            <a:bodyPr rtlCol="0" anchor="ctr"/>
            <a:lstStyle/>
            <a:p>
              <a:pPr algn="ctr"/>
              <a:endParaRPr lang="zh-CN" altLang="en-US" sz="1600" b="1">
                <a:latin typeface="等线" panose="02010600030101010101" charset="-122"/>
                <a:ea typeface="等线" panose="02010600030101010101" charset="-122"/>
              </a:endParaRPr>
            </a:p>
          </p:txBody>
        </p:sp>
        <p:sp>
          <p:nvSpPr>
            <p:cNvPr id="76" name="任意多边形 75"/>
            <p:cNvSpPr/>
            <p:nvPr>
              <p:custDataLst>
                <p:tags r:id="rId21"/>
              </p:custDataLst>
            </p:nvPr>
          </p:nvSpPr>
          <p:spPr>
            <a:xfrm flipH="1">
              <a:off x="5053172" y="2427434"/>
              <a:ext cx="1449421" cy="634456"/>
            </a:xfrm>
            <a:custGeom>
              <a:avLst/>
              <a:gdLst>
                <a:gd name="connsiteX0" fmla="*/ 60128 w 1651000"/>
                <a:gd name="connsiteY0" fmla="*/ 0 h 722694"/>
                <a:gd name="connsiteX1" fmla="*/ 1463872 w 1651000"/>
                <a:gd name="connsiteY1" fmla="*/ 0 h 722694"/>
                <a:gd name="connsiteX2" fmla="*/ 1524000 w 1651000"/>
                <a:gd name="connsiteY2" fmla="*/ 60128 h 722694"/>
                <a:gd name="connsiteX3" fmla="*/ 1524000 w 1651000"/>
                <a:gd name="connsiteY3" fmla="*/ 247477 h 722694"/>
                <a:gd name="connsiteX4" fmla="*/ 1651000 w 1651000"/>
                <a:gd name="connsiteY4" fmla="*/ 361348 h 722694"/>
                <a:gd name="connsiteX5" fmla="*/ 1524000 w 1651000"/>
                <a:gd name="connsiteY5" fmla="*/ 475220 h 722694"/>
                <a:gd name="connsiteX6" fmla="*/ 1524000 w 1651000"/>
                <a:gd name="connsiteY6" fmla="*/ 662566 h 722694"/>
                <a:gd name="connsiteX7" fmla="*/ 1463872 w 1651000"/>
                <a:gd name="connsiteY7" fmla="*/ 722694 h 722694"/>
                <a:gd name="connsiteX8" fmla="*/ 60128 w 1651000"/>
                <a:gd name="connsiteY8" fmla="*/ 722694 h 722694"/>
                <a:gd name="connsiteX9" fmla="*/ 0 w 1651000"/>
                <a:gd name="connsiteY9" fmla="*/ 662566 h 722694"/>
                <a:gd name="connsiteX10" fmla="*/ 0 w 1651000"/>
                <a:gd name="connsiteY10" fmla="*/ 60128 h 722694"/>
                <a:gd name="connsiteX11" fmla="*/ 60128 w 1651000"/>
                <a:gd name="connsiteY11" fmla="*/ 0 h 722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1000" h="722694">
                  <a:moveTo>
                    <a:pt x="60128" y="0"/>
                  </a:moveTo>
                  <a:lnTo>
                    <a:pt x="1463872" y="0"/>
                  </a:lnTo>
                  <a:cubicBezTo>
                    <a:pt x="1497080" y="0"/>
                    <a:pt x="1524000" y="26920"/>
                    <a:pt x="1524000" y="60128"/>
                  </a:cubicBezTo>
                  <a:lnTo>
                    <a:pt x="1524000" y="247477"/>
                  </a:lnTo>
                  <a:lnTo>
                    <a:pt x="1651000" y="361348"/>
                  </a:lnTo>
                  <a:lnTo>
                    <a:pt x="1524000" y="475220"/>
                  </a:lnTo>
                  <a:lnTo>
                    <a:pt x="1524000" y="662566"/>
                  </a:lnTo>
                  <a:cubicBezTo>
                    <a:pt x="1524000" y="695774"/>
                    <a:pt x="1497080" y="722694"/>
                    <a:pt x="1463872" y="722694"/>
                  </a:cubicBezTo>
                  <a:lnTo>
                    <a:pt x="60128" y="722694"/>
                  </a:lnTo>
                  <a:cubicBezTo>
                    <a:pt x="26920" y="722694"/>
                    <a:pt x="0" y="695774"/>
                    <a:pt x="0" y="662566"/>
                  </a:cubicBezTo>
                  <a:lnTo>
                    <a:pt x="0" y="60128"/>
                  </a:lnTo>
                  <a:cubicBezTo>
                    <a:pt x="0" y="26920"/>
                    <a:pt x="26920" y="0"/>
                    <a:pt x="60128" y="0"/>
                  </a:cubicBezTo>
                  <a:close/>
                </a:path>
              </a:pathLst>
            </a:custGeom>
            <a:gradFill flip="none" rotWithShape="1">
              <a:gsLst>
                <a:gs pos="0">
                  <a:srgbClr val="65BEBD">
                    <a:lumMod val="40000"/>
                    <a:lumOff val="60000"/>
                  </a:srgbClr>
                </a:gs>
                <a:gs pos="100000">
                  <a:srgbClr val="65BEBD">
                    <a:lumMod val="20000"/>
                    <a:lumOff val="80000"/>
                  </a:srgbClr>
                </a:gs>
              </a:gsLst>
              <a:lin ang="0" scaled="0"/>
              <a:tileRect/>
            </a:gradFill>
            <a:ln>
              <a:noFill/>
            </a:ln>
            <a:effectLst>
              <a:outerShdw blurRad="50800" dist="38100" dir="5400000" algn="t" rotWithShape="0">
                <a:prstClr val="black">
                  <a:alpha val="40000"/>
                </a:prstClr>
              </a:outerShdw>
            </a:effectLst>
          </p:spPr>
          <p:style>
            <a:lnRef idx="2">
              <a:srgbClr val="FC6C5C">
                <a:shade val="50000"/>
              </a:srgbClr>
            </a:lnRef>
            <a:fillRef idx="1">
              <a:srgbClr val="FC6C5C"/>
            </a:fillRef>
            <a:effectRef idx="0">
              <a:srgbClr val="FC6C5C"/>
            </a:effectRef>
            <a:fontRef idx="minor">
              <a:sysClr val="window" lastClr="FFFFFF"/>
            </a:fontRef>
          </p:style>
          <p:txBody>
            <a:bodyPr lIns="0" tIns="0" rIns="36000" bIns="0" rtlCol="0" anchor="ctr">
              <a:normAutofit/>
            </a:bodyPr>
            <a:lstStyle/>
            <a:p>
              <a:pPr algn="ctr">
                <a:lnSpc>
                  <a:spcPct val="96000"/>
                </a:lnSpc>
              </a:pPr>
              <a:r>
                <a:rPr lang="en-US" altLang="zh-CN" b="1" dirty="0">
                  <a:solidFill>
                    <a:srgbClr val="333333"/>
                  </a:solidFill>
                  <a:latin typeface="等线" panose="02010600030101010101" charset="-122"/>
                  <a:ea typeface="等线" panose="02010600030101010101" charset="-122"/>
                  <a:cs typeface="+mn-ea"/>
                </a:rPr>
                <a:t>1996.01</a:t>
              </a:r>
            </a:p>
          </p:txBody>
        </p:sp>
        <p:sp>
          <p:nvSpPr>
            <p:cNvPr id="77" name="任意多边形 76"/>
            <p:cNvSpPr/>
            <p:nvPr>
              <p:custDataLst>
                <p:tags r:id="rId22"/>
              </p:custDataLst>
            </p:nvPr>
          </p:nvSpPr>
          <p:spPr>
            <a:xfrm flipH="1">
              <a:off x="6251732" y="2427434"/>
              <a:ext cx="250861" cy="634456"/>
            </a:xfrm>
            <a:custGeom>
              <a:avLst/>
              <a:gdLst>
                <a:gd name="connsiteX0" fmla="*/ 60128 w 285750"/>
                <a:gd name="connsiteY0" fmla="*/ 0 h 722694"/>
                <a:gd name="connsiteX1" fmla="*/ 285750 w 285750"/>
                <a:gd name="connsiteY1" fmla="*/ 0 h 722694"/>
                <a:gd name="connsiteX2" fmla="*/ 285750 w 285750"/>
                <a:gd name="connsiteY2" fmla="*/ 722694 h 722694"/>
                <a:gd name="connsiteX3" fmla="*/ 60128 w 285750"/>
                <a:gd name="connsiteY3" fmla="*/ 722694 h 722694"/>
                <a:gd name="connsiteX4" fmla="*/ 0 w 285750"/>
                <a:gd name="connsiteY4" fmla="*/ 662566 h 722694"/>
                <a:gd name="connsiteX5" fmla="*/ 0 w 285750"/>
                <a:gd name="connsiteY5" fmla="*/ 60128 h 722694"/>
                <a:gd name="connsiteX6" fmla="*/ 60128 w 285750"/>
                <a:gd name="connsiteY6" fmla="*/ 0 h 722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5750" h="722694">
                  <a:moveTo>
                    <a:pt x="60128" y="0"/>
                  </a:moveTo>
                  <a:lnTo>
                    <a:pt x="285750" y="0"/>
                  </a:lnTo>
                  <a:lnTo>
                    <a:pt x="285750" y="722694"/>
                  </a:lnTo>
                  <a:lnTo>
                    <a:pt x="60128" y="722694"/>
                  </a:lnTo>
                  <a:cubicBezTo>
                    <a:pt x="26920" y="722694"/>
                    <a:pt x="0" y="695774"/>
                    <a:pt x="0" y="662566"/>
                  </a:cubicBezTo>
                  <a:lnTo>
                    <a:pt x="0" y="60128"/>
                  </a:lnTo>
                  <a:cubicBezTo>
                    <a:pt x="0" y="26920"/>
                    <a:pt x="26920" y="0"/>
                    <a:pt x="60128" y="0"/>
                  </a:cubicBezTo>
                  <a:close/>
                </a:path>
              </a:pathLst>
            </a:custGeom>
            <a:solidFill>
              <a:srgbClr val="65BEBD"/>
            </a:solidFill>
            <a:ln>
              <a:noFill/>
            </a:ln>
          </p:spPr>
          <p:style>
            <a:lnRef idx="2">
              <a:srgbClr val="FC6C5C">
                <a:shade val="50000"/>
              </a:srgbClr>
            </a:lnRef>
            <a:fillRef idx="1">
              <a:srgbClr val="FC6C5C"/>
            </a:fillRef>
            <a:effectRef idx="0">
              <a:srgbClr val="FC6C5C"/>
            </a:effectRef>
            <a:fontRef idx="minor">
              <a:sysClr val="window" lastClr="FFFFFF"/>
            </a:fontRef>
          </p:style>
          <p:txBody>
            <a:bodyPr rtlCol="0" anchor="ctr"/>
            <a:lstStyle/>
            <a:p>
              <a:pPr algn="ctr"/>
              <a:endParaRPr lang="zh-CN" altLang="en-US" sz="1600" b="1">
                <a:latin typeface="等线" panose="02010600030101010101" charset="-122"/>
                <a:ea typeface="等线" panose="02010600030101010101" charset="-122"/>
              </a:endParaRPr>
            </a:p>
          </p:txBody>
        </p:sp>
        <p:sp>
          <p:nvSpPr>
            <p:cNvPr id="78" name="文本框 77"/>
            <p:cNvSpPr txBox="1"/>
            <p:nvPr>
              <p:custDataLst>
                <p:tags r:id="rId23"/>
              </p:custDataLst>
            </p:nvPr>
          </p:nvSpPr>
          <p:spPr>
            <a:xfrm flipH="1">
              <a:off x="118184" y="2477599"/>
              <a:ext cx="2368550" cy="553720"/>
            </a:xfrm>
            <a:prstGeom prst="rect">
              <a:avLst/>
            </a:prstGeom>
            <a:noFill/>
          </p:spPr>
          <p:txBody>
            <a:bodyPr wrap="square" lIns="0" tIns="0" rIns="0" bIns="0" rtlCol="0" anchor="ctr" anchorCtr="0"/>
            <a:lstStyle/>
            <a:p>
              <a:pPr algn="r"/>
              <a:r>
                <a:rPr lang="en-US" altLang="zh-CN" b="1" dirty="0">
                  <a:solidFill>
                    <a:sysClr val="windowText" lastClr="000000">
                      <a:lumMod val="65000"/>
                      <a:lumOff val="35000"/>
                    </a:sysClr>
                  </a:solidFill>
                  <a:latin typeface="等线" panose="02010600030101010101" charset="-122"/>
                  <a:ea typeface="等线" panose="02010600030101010101" charset="-122"/>
                  <a:cs typeface="等线" panose="02010600030101010101" charset="-122"/>
                </a:rPr>
                <a:t>JDK 1.0发布</a:t>
              </a:r>
            </a:p>
            <a:p>
              <a:pPr algn="r"/>
              <a:r>
                <a:rPr lang="en-US" altLang="zh-CN" b="1" dirty="0">
                  <a:solidFill>
                    <a:srgbClr val="034EA2"/>
                  </a:solidFill>
                  <a:latin typeface="等线" panose="02010600030101010101" charset="-122"/>
                  <a:ea typeface="等线" panose="02010600030101010101" charset="-122"/>
                  <a:cs typeface="等线" panose="02010600030101010101" charset="-122"/>
                </a:rPr>
                <a:t>JVM</a:t>
              </a:r>
              <a:r>
                <a:rPr lang="en-US" altLang="zh-CN" b="1" dirty="0">
                  <a:latin typeface="等线" panose="02010600030101010101" charset="-122"/>
                  <a:ea typeface="等线" panose="02010600030101010101" charset="-122"/>
                  <a:cs typeface="等线" panose="02010600030101010101" charset="-122"/>
                </a:rPr>
                <a:t>、</a:t>
              </a:r>
              <a:r>
                <a:rPr lang="en-US" altLang="zh-CN" b="1" dirty="0">
                  <a:solidFill>
                    <a:sysClr val="windowText" lastClr="000000">
                      <a:lumMod val="65000"/>
                      <a:lumOff val="35000"/>
                    </a:sysClr>
                  </a:solidFill>
                  <a:latin typeface="等线" panose="02010600030101010101" charset="-122"/>
                  <a:ea typeface="等线" panose="02010600030101010101" charset="-122"/>
                  <a:cs typeface="等线" panose="02010600030101010101" charset="-122"/>
                </a:rPr>
                <a:t>基础类库</a:t>
              </a:r>
            </a:p>
          </p:txBody>
        </p:sp>
        <p:sp>
          <p:nvSpPr>
            <p:cNvPr id="79" name="椭圆 78"/>
            <p:cNvSpPr/>
            <p:nvPr>
              <p:custDataLst>
                <p:tags r:id="rId24"/>
              </p:custDataLst>
            </p:nvPr>
          </p:nvSpPr>
          <p:spPr>
            <a:xfrm flipH="1">
              <a:off x="4423929" y="2594313"/>
              <a:ext cx="321938" cy="321938"/>
            </a:xfrm>
            <a:prstGeom prst="ellipse">
              <a:avLst/>
            </a:prstGeom>
            <a:solidFill>
              <a:srgbClr val="FFFFFF"/>
            </a:solidFill>
            <a:ln w="38100">
              <a:noFill/>
            </a:ln>
            <a:effectLst>
              <a:outerShdw blurRad="12700" sx="102000" sy="102000" algn="ctr" rotWithShape="0">
                <a:prstClr val="black">
                  <a:alpha val="40000"/>
                </a:prstClr>
              </a:outerShdw>
            </a:effectLst>
          </p:spPr>
          <p:style>
            <a:lnRef idx="2">
              <a:srgbClr val="FC6C5C">
                <a:shade val="50000"/>
              </a:srgbClr>
            </a:lnRef>
            <a:fillRef idx="1">
              <a:srgbClr val="FC6C5C"/>
            </a:fillRef>
            <a:effectRef idx="0">
              <a:srgbClr val="FC6C5C"/>
            </a:effectRef>
            <a:fontRef idx="minor">
              <a:sysClr val="window" lastClr="FFFFFF"/>
            </a:fontRef>
          </p:style>
          <p:txBody>
            <a:bodyPr lIns="0" tIns="0" rIns="0" bIns="0" rtlCol="0" anchor="ctr">
              <a:noAutofit/>
            </a:bodyPr>
            <a:lstStyle/>
            <a:p>
              <a:pPr algn="ctr"/>
              <a:r>
                <a:rPr lang="en-US" altLang="zh-CN" sz="1600" b="1">
                  <a:solidFill>
                    <a:srgbClr val="333333"/>
                  </a:solidFill>
                  <a:latin typeface="等线" panose="02010600030101010101" charset="-122"/>
                  <a:ea typeface="等线" panose="02010600030101010101" charset="-122"/>
                </a:rPr>
                <a:t>2</a:t>
              </a:r>
            </a:p>
          </p:txBody>
        </p:sp>
        <p:cxnSp>
          <p:nvCxnSpPr>
            <p:cNvPr id="80" name="直接连接符 79"/>
            <p:cNvCxnSpPr/>
            <p:nvPr>
              <p:custDataLst>
                <p:tags r:id="rId25"/>
              </p:custDataLst>
            </p:nvPr>
          </p:nvCxnSpPr>
          <p:spPr>
            <a:xfrm flipH="1">
              <a:off x="2540001" y="2757714"/>
              <a:ext cx="1712685" cy="0"/>
            </a:xfrm>
            <a:prstGeom prst="line">
              <a:avLst/>
            </a:prstGeom>
            <a:ln>
              <a:solidFill>
                <a:srgbClr val="B2B2B2"/>
              </a:solidFill>
              <a:prstDash val="dash"/>
              <a:headEnd type="none"/>
              <a:tailEnd type="triangle"/>
            </a:ln>
          </p:spPr>
          <p:style>
            <a:lnRef idx="1">
              <a:srgbClr val="FC6C5C"/>
            </a:lnRef>
            <a:fillRef idx="0">
              <a:srgbClr val="FC6C5C"/>
            </a:fillRef>
            <a:effectRef idx="0">
              <a:srgbClr val="FC6C5C"/>
            </a:effectRef>
            <a:fontRef idx="minor">
              <a:sysClr val="windowText" lastClr="000000"/>
            </a:fontRef>
          </p:style>
        </p:cxnSp>
      </p:grpSp>
      <p:grpSp>
        <p:nvGrpSpPr>
          <p:cNvPr id="81" name="组合 80"/>
          <p:cNvGrpSpPr/>
          <p:nvPr>
            <p:custDataLst>
              <p:tags r:id="rId6"/>
            </p:custDataLst>
          </p:nvPr>
        </p:nvGrpSpPr>
        <p:grpSpPr>
          <a:xfrm>
            <a:off x="269314" y="3852574"/>
            <a:ext cx="6384409" cy="634456"/>
            <a:chOff x="118184" y="4021484"/>
            <a:chExt cx="6384409" cy="634456"/>
          </a:xfrm>
        </p:grpSpPr>
        <p:sp>
          <p:nvSpPr>
            <p:cNvPr id="82" name="椭圆 81"/>
            <p:cNvSpPr/>
            <p:nvPr>
              <p:custDataLst>
                <p:tags r:id="rId14"/>
              </p:custDataLst>
            </p:nvPr>
          </p:nvSpPr>
          <p:spPr>
            <a:xfrm flipH="1">
              <a:off x="4373060" y="4137494"/>
              <a:ext cx="423677" cy="423677"/>
            </a:xfrm>
            <a:prstGeom prst="ellipse">
              <a:avLst/>
            </a:prstGeom>
            <a:solidFill>
              <a:srgbClr val="65BEBD"/>
            </a:solidFill>
            <a:ln w="38100">
              <a:noFill/>
            </a:ln>
            <a:effectLst>
              <a:outerShdw blurRad="12700" dist="12700" dir="2700000" algn="tl" rotWithShape="0">
                <a:prstClr val="black">
                  <a:alpha val="40000"/>
                </a:prstClr>
              </a:outerShdw>
            </a:effectLst>
          </p:spPr>
          <p:style>
            <a:lnRef idx="2">
              <a:srgbClr val="FC6C5C">
                <a:shade val="50000"/>
              </a:srgbClr>
            </a:lnRef>
            <a:fillRef idx="1">
              <a:srgbClr val="FC6C5C"/>
            </a:fillRef>
            <a:effectRef idx="0">
              <a:srgbClr val="FC6C5C"/>
            </a:effectRef>
            <a:fontRef idx="minor">
              <a:sysClr val="window" lastClr="FFFFFF"/>
            </a:fontRef>
          </p:style>
          <p:txBody>
            <a:bodyPr rtlCol="0" anchor="ctr"/>
            <a:lstStyle/>
            <a:p>
              <a:pPr algn="ctr"/>
              <a:endParaRPr lang="zh-CN" altLang="en-US" sz="1600" b="1">
                <a:latin typeface="等线" panose="02010600030101010101" charset="-122"/>
                <a:ea typeface="等线" panose="02010600030101010101" charset="-122"/>
              </a:endParaRPr>
            </a:p>
          </p:txBody>
        </p:sp>
        <p:sp>
          <p:nvSpPr>
            <p:cNvPr id="83" name="任意多边形 82"/>
            <p:cNvSpPr/>
            <p:nvPr>
              <p:custDataLst>
                <p:tags r:id="rId15"/>
              </p:custDataLst>
            </p:nvPr>
          </p:nvSpPr>
          <p:spPr>
            <a:xfrm flipH="1">
              <a:off x="5053172" y="4021484"/>
              <a:ext cx="1449421" cy="634456"/>
            </a:xfrm>
            <a:custGeom>
              <a:avLst/>
              <a:gdLst>
                <a:gd name="connsiteX0" fmla="*/ 60128 w 1651000"/>
                <a:gd name="connsiteY0" fmla="*/ 0 h 722694"/>
                <a:gd name="connsiteX1" fmla="*/ 1463872 w 1651000"/>
                <a:gd name="connsiteY1" fmla="*/ 0 h 722694"/>
                <a:gd name="connsiteX2" fmla="*/ 1524000 w 1651000"/>
                <a:gd name="connsiteY2" fmla="*/ 60128 h 722694"/>
                <a:gd name="connsiteX3" fmla="*/ 1524000 w 1651000"/>
                <a:gd name="connsiteY3" fmla="*/ 247477 h 722694"/>
                <a:gd name="connsiteX4" fmla="*/ 1651000 w 1651000"/>
                <a:gd name="connsiteY4" fmla="*/ 361348 h 722694"/>
                <a:gd name="connsiteX5" fmla="*/ 1524000 w 1651000"/>
                <a:gd name="connsiteY5" fmla="*/ 475220 h 722694"/>
                <a:gd name="connsiteX6" fmla="*/ 1524000 w 1651000"/>
                <a:gd name="connsiteY6" fmla="*/ 662566 h 722694"/>
                <a:gd name="connsiteX7" fmla="*/ 1463872 w 1651000"/>
                <a:gd name="connsiteY7" fmla="*/ 722694 h 722694"/>
                <a:gd name="connsiteX8" fmla="*/ 60128 w 1651000"/>
                <a:gd name="connsiteY8" fmla="*/ 722694 h 722694"/>
                <a:gd name="connsiteX9" fmla="*/ 0 w 1651000"/>
                <a:gd name="connsiteY9" fmla="*/ 662566 h 722694"/>
                <a:gd name="connsiteX10" fmla="*/ 0 w 1651000"/>
                <a:gd name="connsiteY10" fmla="*/ 60128 h 722694"/>
                <a:gd name="connsiteX11" fmla="*/ 60128 w 1651000"/>
                <a:gd name="connsiteY11" fmla="*/ 0 h 722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1000" h="722694">
                  <a:moveTo>
                    <a:pt x="60128" y="0"/>
                  </a:moveTo>
                  <a:lnTo>
                    <a:pt x="1463872" y="0"/>
                  </a:lnTo>
                  <a:cubicBezTo>
                    <a:pt x="1497080" y="0"/>
                    <a:pt x="1524000" y="26920"/>
                    <a:pt x="1524000" y="60128"/>
                  </a:cubicBezTo>
                  <a:lnTo>
                    <a:pt x="1524000" y="247477"/>
                  </a:lnTo>
                  <a:lnTo>
                    <a:pt x="1651000" y="361348"/>
                  </a:lnTo>
                  <a:lnTo>
                    <a:pt x="1524000" y="475220"/>
                  </a:lnTo>
                  <a:lnTo>
                    <a:pt x="1524000" y="662566"/>
                  </a:lnTo>
                  <a:cubicBezTo>
                    <a:pt x="1524000" y="695774"/>
                    <a:pt x="1497080" y="722694"/>
                    <a:pt x="1463872" y="722694"/>
                  </a:cubicBezTo>
                  <a:lnTo>
                    <a:pt x="60128" y="722694"/>
                  </a:lnTo>
                  <a:cubicBezTo>
                    <a:pt x="26920" y="722694"/>
                    <a:pt x="0" y="695774"/>
                    <a:pt x="0" y="662566"/>
                  </a:cubicBezTo>
                  <a:lnTo>
                    <a:pt x="0" y="60128"/>
                  </a:lnTo>
                  <a:cubicBezTo>
                    <a:pt x="0" y="26920"/>
                    <a:pt x="26920" y="0"/>
                    <a:pt x="60128" y="0"/>
                  </a:cubicBezTo>
                  <a:close/>
                </a:path>
              </a:pathLst>
            </a:custGeom>
            <a:gradFill flip="none" rotWithShape="1">
              <a:gsLst>
                <a:gs pos="0">
                  <a:srgbClr val="65BEBD">
                    <a:lumMod val="40000"/>
                    <a:lumOff val="60000"/>
                  </a:srgbClr>
                </a:gs>
                <a:gs pos="100000">
                  <a:srgbClr val="65BEBD">
                    <a:lumMod val="20000"/>
                    <a:lumOff val="80000"/>
                  </a:srgbClr>
                </a:gs>
              </a:gsLst>
              <a:lin ang="0" scaled="0"/>
              <a:tileRect/>
            </a:gradFill>
            <a:ln>
              <a:noFill/>
            </a:ln>
            <a:effectLst>
              <a:outerShdw blurRad="50800" dist="38100" dir="5400000" algn="t" rotWithShape="0">
                <a:prstClr val="black">
                  <a:alpha val="40000"/>
                </a:prstClr>
              </a:outerShdw>
            </a:effectLst>
          </p:spPr>
          <p:style>
            <a:lnRef idx="2">
              <a:srgbClr val="FC6C5C">
                <a:shade val="50000"/>
              </a:srgbClr>
            </a:lnRef>
            <a:fillRef idx="1">
              <a:srgbClr val="FC6C5C"/>
            </a:fillRef>
            <a:effectRef idx="0">
              <a:srgbClr val="FC6C5C"/>
            </a:effectRef>
            <a:fontRef idx="minor">
              <a:sysClr val="window" lastClr="FFFFFF"/>
            </a:fontRef>
          </p:style>
          <p:txBody>
            <a:bodyPr lIns="0" tIns="0" rIns="36000" bIns="0" rtlCol="0" anchor="ctr">
              <a:normAutofit/>
            </a:bodyPr>
            <a:lstStyle/>
            <a:p>
              <a:pPr algn="ctr">
                <a:lnSpc>
                  <a:spcPct val="96000"/>
                </a:lnSpc>
              </a:pPr>
              <a:r>
                <a:rPr lang="en-US" altLang="zh-CN" b="1" dirty="0">
                  <a:solidFill>
                    <a:srgbClr val="333333"/>
                  </a:solidFill>
                  <a:latin typeface="等线" panose="02010600030101010101" charset="-122"/>
                  <a:ea typeface="等线" panose="02010600030101010101" charset="-122"/>
                  <a:cs typeface="+mn-ea"/>
                </a:rPr>
                <a:t>2005.06</a:t>
              </a:r>
            </a:p>
          </p:txBody>
        </p:sp>
        <p:sp>
          <p:nvSpPr>
            <p:cNvPr id="84" name="任意多边形 83"/>
            <p:cNvSpPr/>
            <p:nvPr>
              <p:custDataLst>
                <p:tags r:id="rId16"/>
              </p:custDataLst>
            </p:nvPr>
          </p:nvSpPr>
          <p:spPr>
            <a:xfrm flipH="1">
              <a:off x="6251732" y="4021484"/>
              <a:ext cx="250861" cy="634456"/>
            </a:xfrm>
            <a:custGeom>
              <a:avLst/>
              <a:gdLst>
                <a:gd name="connsiteX0" fmla="*/ 60128 w 285750"/>
                <a:gd name="connsiteY0" fmla="*/ 0 h 722694"/>
                <a:gd name="connsiteX1" fmla="*/ 285750 w 285750"/>
                <a:gd name="connsiteY1" fmla="*/ 0 h 722694"/>
                <a:gd name="connsiteX2" fmla="*/ 285750 w 285750"/>
                <a:gd name="connsiteY2" fmla="*/ 722694 h 722694"/>
                <a:gd name="connsiteX3" fmla="*/ 60128 w 285750"/>
                <a:gd name="connsiteY3" fmla="*/ 722694 h 722694"/>
                <a:gd name="connsiteX4" fmla="*/ 0 w 285750"/>
                <a:gd name="connsiteY4" fmla="*/ 662566 h 722694"/>
                <a:gd name="connsiteX5" fmla="*/ 0 w 285750"/>
                <a:gd name="connsiteY5" fmla="*/ 60128 h 722694"/>
                <a:gd name="connsiteX6" fmla="*/ 60128 w 285750"/>
                <a:gd name="connsiteY6" fmla="*/ 0 h 722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5750" h="722694">
                  <a:moveTo>
                    <a:pt x="60128" y="0"/>
                  </a:moveTo>
                  <a:lnTo>
                    <a:pt x="285750" y="0"/>
                  </a:lnTo>
                  <a:lnTo>
                    <a:pt x="285750" y="722694"/>
                  </a:lnTo>
                  <a:lnTo>
                    <a:pt x="60128" y="722694"/>
                  </a:lnTo>
                  <a:cubicBezTo>
                    <a:pt x="26920" y="722694"/>
                    <a:pt x="0" y="695774"/>
                    <a:pt x="0" y="662566"/>
                  </a:cubicBezTo>
                  <a:lnTo>
                    <a:pt x="0" y="60128"/>
                  </a:lnTo>
                  <a:cubicBezTo>
                    <a:pt x="0" y="26920"/>
                    <a:pt x="26920" y="0"/>
                    <a:pt x="60128" y="0"/>
                  </a:cubicBezTo>
                  <a:close/>
                </a:path>
              </a:pathLst>
            </a:custGeom>
            <a:solidFill>
              <a:srgbClr val="65BEBD"/>
            </a:solidFill>
            <a:ln>
              <a:noFill/>
            </a:ln>
          </p:spPr>
          <p:style>
            <a:lnRef idx="2">
              <a:srgbClr val="FC6C5C">
                <a:shade val="50000"/>
              </a:srgbClr>
            </a:lnRef>
            <a:fillRef idx="1">
              <a:srgbClr val="FC6C5C"/>
            </a:fillRef>
            <a:effectRef idx="0">
              <a:srgbClr val="FC6C5C"/>
            </a:effectRef>
            <a:fontRef idx="minor">
              <a:sysClr val="window" lastClr="FFFFFF"/>
            </a:fontRef>
          </p:style>
          <p:txBody>
            <a:bodyPr rtlCol="0" anchor="ctr"/>
            <a:lstStyle/>
            <a:p>
              <a:pPr algn="ctr"/>
              <a:endParaRPr lang="zh-CN" altLang="en-US" sz="1600" b="1">
                <a:latin typeface="等线" panose="02010600030101010101" charset="-122"/>
                <a:ea typeface="等线" panose="02010600030101010101" charset="-122"/>
              </a:endParaRPr>
            </a:p>
          </p:txBody>
        </p:sp>
        <p:sp>
          <p:nvSpPr>
            <p:cNvPr id="85" name="文本框 84"/>
            <p:cNvSpPr txBox="1"/>
            <p:nvPr>
              <p:custDataLst>
                <p:tags r:id="rId17"/>
              </p:custDataLst>
            </p:nvPr>
          </p:nvSpPr>
          <p:spPr>
            <a:xfrm flipH="1">
              <a:off x="118184" y="4071649"/>
              <a:ext cx="2543175" cy="553720"/>
            </a:xfrm>
            <a:prstGeom prst="rect">
              <a:avLst/>
            </a:prstGeom>
            <a:noFill/>
          </p:spPr>
          <p:txBody>
            <a:bodyPr wrap="square" lIns="0" tIns="0" rIns="0" bIns="0" rtlCol="0" anchor="ctr" anchorCtr="0"/>
            <a:lstStyle/>
            <a:p>
              <a:pPr algn="r"/>
              <a:r>
                <a:rPr lang="en-US" altLang="zh-CN" b="1" dirty="0">
                  <a:solidFill>
                    <a:sysClr val="windowText" lastClr="000000">
                      <a:lumMod val="65000"/>
                      <a:lumOff val="35000"/>
                    </a:sysClr>
                  </a:solidFill>
                  <a:latin typeface="等线" panose="02010600030101010101" charset="-122"/>
                  <a:ea typeface="等线" panose="02010600030101010101" charset="-122"/>
                  <a:cs typeface="等线" panose="02010600030101010101" charset="-122"/>
                </a:rPr>
                <a:t>JavaOne大会召开</a:t>
              </a:r>
            </a:p>
            <a:p>
              <a:pPr algn="r"/>
              <a:r>
                <a:rPr lang="en-US" altLang="zh-CN" b="1" dirty="0">
                  <a:solidFill>
                    <a:srgbClr val="034EA2"/>
                  </a:solidFill>
                  <a:latin typeface="等线" panose="02010600030101010101" charset="-122"/>
                  <a:ea typeface="等线" panose="02010600030101010101" charset="-122"/>
                  <a:cs typeface="等线" panose="02010600030101010101" charset="-122"/>
                </a:rPr>
                <a:t>Java SE</a:t>
              </a:r>
              <a:r>
                <a:rPr lang="en-US" altLang="zh-CN" b="1" dirty="0">
                  <a:solidFill>
                    <a:sysClr val="windowText" lastClr="000000">
                      <a:lumMod val="65000"/>
                      <a:lumOff val="35000"/>
                    </a:sysClr>
                  </a:solidFill>
                  <a:latin typeface="等线" panose="02010600030101010101" charset="-122"/>
                  <a:ea typeface="等线" panose="02010600030101010101" charset="-122"/>
                  <a:cs typeface="等线" panose="02010600030101010101" charset="-122"/>
                </a:rPr>
                <a:t>/Java EE/Java ME</a:t>
              </a:r>
            </a:p>
          </p:txBody>
        </p:sp>
        <p:sp>
          <p:nvSpPr>
            <p:cNvPr id="86" name="椭圆 85"/>
            <p:cNvSpPr/>
            <p:nvPr>
              <p:custDataLst>
                <p:tags r:id="rId18"/>
              </p:custDataLst>
            </p:nvPr>
          </p:nvSpPr>
          <p:spPr>
            <a:xfrm flipH="1">
              <a:off x="4423929" y="4188363"/>
              <a:ext cx="321938" cy="321938"/>
            </a:xfrm>
            <a:prstGeom prst="ellipse">
              <a:avLst/>
            </a:prstGeom>
            <a:solidFill>
              <a:srgbClr val="FFFFFF"/>
            </a:solidFill>
            <a:ln w="38100">
              <a:noFill/>
            </a:ln>
            <a:effectLst>
              <a:outerShdw blurRad="12700" sx="102000" sy="102000" algn="ctr" rotWithShape="0">
                <a:prstClr val="black">
                  <a:alpha val="40000"/>
                </a:prstClr>
              </a:outerShdw>
            </a:effectLst>
          </p:spPr>
          <p:style>
            <a:lnRef idx="2">
              <a:srgbClr val="FC6C5C">
                <a:shade val="50000"/>
              </a:srgbClr>
            </a:lnRef>
            <a:fillRef idx="1">
              <a:srgbClr val="FC6C5C"/>
            </a:fillRef>
            <a:effectRef idx="0">
              <a:srgbClr val="FC6C5C"/>
            </a:effectRef>
            <a:fontRef idx="minor">
              <a:sysClr val="window" lastClr="FFFFFF"/>
            </a:fontRef>
          </p:style>
          <p:txBody>
            <a:bodyPr lIns="0" tIns="0" rIns="0" bIns="0" rtlCol="0" anchor="ctr">
              <a:noAutofit/>
            </a:bodyPr>
            <a:lstStyle/>
            <a:p>
              <a:pPr algn="ctr"/>
              <a:r>
                <a:rPr lang="en-US" altLang="zh-CN" sz="1600" b="1">
                  <a:solidFill>
                    <a:srgbClr val="333333"/>
                  </a:solidFill>
                  <a:latin typeface="等线" panose="02010600030101010101" charset="-122"/>
                  <a:ea typeface="等线" panose="02010600030101010101" charset="-122"/>
                </a:rPr>
                <a:t>4</a:t>
              </a:r>
            </a:p>
          </p:txBody>
        </p:sp>
        <p:cxnSp>
          <p:nvCxnSpPr>
            <p:cNvPr id="87" name="直接连接符 86"/>
            <p:cNvCxnSpPr/>
            <p:nvPr>
              <p:custDataLst>
                <p:tags r:id="rId19"/>
              </p:custDataLst>
            </p:nvPr>
          </p:nvCxnSpPr>
          <p:spPr>
            <a:xfrm flipH="1">
              <a:off x="2689316" y="4354285"/>
              <a:ext cx="1563370" cy="1270"/>
            </a:xfrm>
            <a:prstGeom prst="line">
              <a:avLst/>
            </a:prstGeom>
            <a:ln>
              <a:solidFill>
                <a:srgbClr val="B2B2B2"/>
              </a:solidFill>
              <a:prstDash val="dash"/>
              <a:headEnd type="none"/>
              <a:tailEnd type="triangle"/>
            </a:ln>
          </p:spPr>
          <p:style>
            <a:lnRef idx="1">
              <a:srgbClr val="FC6C5C"/>
            </a:lnRef>
            <a:fillRef idx="0">
              <a:srgbClr val="FC6C5C"/>
            </a:fillRef>
            <a:effectRef idx="0">
              <a:srgbClr val="FC6C5C"/>
            </a:effectRef>
            <a:fontRef idx="minor">
              <a:sysClr val="windowText" lastClr="000000"/>
            </a:fontRef>
          </p:style>
        </p:cxnSp>
      </p:grpSp>
      <p:grpSp>
        <p:nvGrpSpPr>
          <p:cNvPr id="88" name="组合 87"/>
          <p:cNvGrpSpPr/>
          <p:nvPr>
            <p:custDataLst>
              <p:tags r:id="rId7"/>
            </p:custDataLst>
          </p:nvPr>
        </p:nvGrpSpPr>
        <p:grpSpPr>
          <a:xfrm>
            <a:off x="334719" y="5446625"/>
            <a:ext cx="6319004" cy="634456"/>
            <a:chOff x="183589" y="5615535"/>
            <a:chExt cx="6319004" cy="634456"/>
          </a:xfrm>
        </p:grpSpPr>
        <p:sp>
          <p:nvSpPr>
            <p:cNvPr id="89" name="椭圆 88"/>
            <p:cNvSpPr/>
            <p:nvPr>
              <p:custDataLst>
                <p:tags r:id="rId8"/>
              </p:custDataLst>
            </p:nvPr>
          </p:nvSpPr>
          <p:spPr>
            <a:xfrm flipH="1">
              <a:off x="4373060" y="5731545"/>
              <a:ext cx="423677" cy="423677"/>
            </a:xfrm>
            <a:prstGeom prst="ellipse">
              <a:avLst/>
            </a:prstGeom>
            <a:solidFill>
              <a:srgbClr val="65BEBD"/>
            </a:solidFill>
            <a:ln w="38100">
              <a:noFill/>
            </a:ln>
            <a:effectLst>
              <a:outerShdw blurRad="12700" dist="12700" dir="2700000" algn="tl" rotWithShape="0">
                <a:prstClr val="black">
                  <a:alpha val="40000"/>
                </a:prstClr>
              </a:outerShdw>
            </a:effectLst>
          </p:spPr>
          <p:style>
            <a:lnRef idx="2">
              <a:srgbClr val="FC6C5C">
                <a:shade val="50000"/>
              </a:srgbClr>
            </a:lnRef>
            <a:fillRef idx="1">
              <a:srgbClr val="FC6C5C"/>
            </a:fillRef>
            <a:effectRef idx="0">
              <a:srgbClr val="FC6C5C"/>
            </a:effectRef>
            <a:fontRef idx="minor">
              <a:sysClr val="window" lastClr="FFFFFF"/>
            </a:fontRef>
          </p:style>
          <p:txBody>
            <a:bodyPr rtlCol="0" anchor="ctr"/>
            <a:lstStyle/>
            <a:p>
              <a:pPr algn="ctr"/>
              <a:endParaRPr lang="zh-CN" altLang="en-US" sz="1600" b="1">
                <a:latin typeface="等线" panose="02010600030101010101" charset="-122"/>
                <a:ea typeface="等线" panose="02010600030101010101" charset="-122"/>
              </a:endParaRPr>
            </a:p>
          </p:txBody>
        </p:sp>
        <p:sp>
          <p:nvSpPr>
            <p:cNvPr id="90" name="任意多边形 89"/>
            <p:cNvSpPr/>
            <p:nvPr>
              <p:custDataLst>
                <p:tags r:id="rId9"/>
              </p:custDataLst>
            </p:nvPr>
          </p:nvSpPr>
          <p:spPr>
            <a:xfrm flipH="1">
              <a:off x="5053172" y="5615535"/>
              <a:ext cx="1449421" cy="634456"/>
            </a:xfrm>
            <a:custGeom>
              <a:avLst/>
              <a:gdLst>
                <a:gd name="connsiteX0" fmla="*/ 60128 w 1651000"/>
                <a:gd name="connsiteY0" fmla="*/ 0 h 722694"/>
                <a:gd name="connsiteX1" fmla="*/ 1463872 w 1651000"/>
                <a:gd name="connsiteY1" fmla="*/ 0 h 722694"/>
                <a:gd name="connsiteX2" fmla="*/ 1524000 w 1651000"/>
                <a:gd name="connsiteY2" fmla="*/ 60128 h 722694"/>
                <a:gd name="connsiteX3" fmla="*/ 1524000 w 1651000"/>
                <a:gd name="connsiteY3" fmla="*/ 247477 h 722694"/>
                <a:gd name="connsiteX4" fmla="*/ 1651000 w 1651000"/>
                <a:gd name="connsiteY4" fmla="*/ 361348 h 722694"/>
                <a:gd name="connsiteX5" fmla="*/ 1524000 w 1651000"/>
                <a:gd name="connsiteY5" fmla="*/ 475220 h 722694"/>
                <a:gd name="connsiteX6" fmla="*/ 1524000 w 1651000"/>
                <a:gd name="connsiteY6" fmla="*/ 662566 h 722694"/>
                <a:gd name="connsiteX7" fmla="*/ 1463872 w 1651000"/>
                <a:gd name="connsiteY7" fmla="*/ 722694 h 722694"/>
                <a:gd name="connsiteX8" fmla="*/ 60128 w 1651000"/>
                <a:gd name="connsiteY8" fmla="*/ 722694 h 722694"/>
                <a:gd name="connsiteX9" fmla="*/ 0 w 1651000"/>
                <a:gd name="connsiteY9" fmla="*/ 662566 h 722694"/>
                <a:gd name="connsiteX10" fmla="*/ 0 w 1651000"/>
                <a:gd name="connsiteY10" fmla="*/ 60128 h 722694"/>
                <a:gd name="connsiteX11" fmla="*/ 60128 w 1651000"/>
                <a:gd name="connsiteY11" fmla="*/ 0 h 722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1000" h="722694">
                  <a:moveTo>
                    <a:pt x="60128" y="0"/>
                  </a:moveTo>
                  <a:lnTo>
                    <a:pt x="1463872" y="0"/>
                  </a:lnTo>
                  <a:cubicBezTo>
                    <a:pt x="1497080" y="0"/>
                    <a:pt x="1524000" y="26920"/>
                    <a:pt x="1524000" y="60128"/>
                  </a:cubicBezTo>
                  <a:lnTo>
                    <a:pt x="1524000" y="247477"/>
                  </a:lnTo>
                  <a:lnTo>
                    <a:pt x="1651000" y="361348"/>
                  </a:lnTo>
                  <a:lnTo>
                    <a:pt x="1524000" y="475220"/>
                  </a:lnTo>
                  <a:lnTo>
                    <a:pt x="1524000" y="662566"/>
                  </a:lnTo>
                  <a:cubicBezTo>
                    <a:pt x="1524000" y="695774"/>
                    <a:pt x="1497080" y="722694"/>
                    <a:pt x="1463872" y="722694"/>
                  </a:cubicBezTo>
                  <a:lnTo>
                    <a:pt x="60128" y="722694"/>
                  </a:lnTo>
                  <a:cubicBezTo>
                    <a:pt x="26920" y="722694"/>
                    <a:pt x="0" y="695774"/>
                    <a:pt x="0" y="662566"/>
                  </a:cubicBezTo>
                  <a:lnTo>
                    <a:pt x="0" y="60128"/>
                  </a:lnTo>
                  <a:cubicBezTo>
                    <a:pt x="0" y="26920"/>
                    <a:pt x="26920" y="0"/>
                    <a:pt x="60128" y="0"/>
                  </a:cubicBezTo>
                  <a:close/>
                </a:path>
              </a:pathLst>
            </a:custGeom>
            <a:gradFill flip="none" rotWithShape="1">
              <a:gsLst>
                <a:gs pos="0">
                  <a:srgbClr val="65BEBD">
                    <a:lumMod val="40000"/>
                    <a:lumOff val="60000"/>
                  </a:srgbClr>
                </a:gs>
                <a:gs pos="100000">
                  <a:srgbClr val="65BEBD">
                    <a:lumMod val="20000"/>
                    <a:lumOff val="80000"/>
                  </a:srgbClr>
                </a:gs>
              </a:gsLst>
              <a:lin ang="0" scaled="0"/>
              <a:tileRect/>
            </a:gradFill>
            <a:ln>
              <a:noFill/>
            </a:ln>
            <a:effectLst>
              <a:outerShdw blurRad="50800" dist="38100" dir="5400000" algn="t" rotWithShape="0">
                <a:prstClr val="black">
                  <a:alpha val="40000"/>
                </a:prstClr>
              </a:outerShdw>
            </a:effectLst>
          </p:spPr>
          <p:style>
            <a:lnRef idx="2">
              <a:srgbClr val="FC6C5C">
                <a:shade val="50000"/>
              </a:srgbClr>
            </a:lnRef>
            <a:fillRef idx="1">
              <a:srgbClr val="FC6C5C"/>
            </a:fillRef>
            <a:effectRef idx="0">
              <a:srgbClr val="FC6C5C"/>
            </a:effectRef>
            <a:fontRef idx="minor">
              <a:sysClr val="window" lastClr="FFFFFF"/>
            </a:fontRef>
          </p:style>
          <p:txBody>
            <a:bodyPr lIns="0" tIns="0" rIns="36000" bIns="0" rtlCol="0" anchor="ctr">
              <a:normAutofit/>
            </a:bodyPr>
            <a:lstStyle/>
            <a:p>
              <a:pPr algn="ctr">
                <a:lnSpc>
                  <a:spcPct val="96000"/>
                </a:lnSpc>
              </a:pPr>
              <a:r>
                <a:rPr lang="en-US" altLang="zh-CN" b="1" dirty="0">
                  <a:solidFill>
                    <a:srgbClr val="333333"/>
                  </a:solidFill>
                  <a:latin typeface="等线" panose="02010600030101010101" charset="-122"/>
                  <a:ea typeface="等线" panose="02010600030101010101" charset="-122"/>
                  <a:cs typeface="+mn-ea"/>
                </a:rPr>
                <a:t>2017.08</a:t>
              </a:r>
            </a:p>
          </p:txBody>
        </p:sp>
        <p:sp>
          <p:nvSpPr>
            <p:cNvPr id="91" name="任意多边形 90"/>
            <p:cNvSpPr/>
            <p:nvPr>
              <p:custDataLst>
                <p:tags r:id="rId10"/>
              </p:custDataLst>
            </p:nvPr>
          </p:nvSpPr>
          <p:spPr>
            <a:xfrm flipH="1">
              <a:off x="6251732" y="5615535"/>
              <a:ext cx="250861" cy="634456"/>
            </a:xfrm>
            <a:custGeom>
              <a:avLst/>
              <a:gdLst>
                <a:gd name="connsiteX0" fmla="*/ 60128 w 285750"/>
                <a:gd name="connsiteY0" fmla="*/ 0 h 722694"/>
                <a:gd name="connsiteX1" fmla="*/ 285750 w 285750"/>
                <a:gd name="connsiteY1" fmla="*/ 0 h 722694"/>
                <a:gd name="connsiteX2" fmla="*/ 285750 w 285750"/>
                <a:gd name="connsiteY2" fmla="*/ 722694 h 722694"/>
                <a:gd name="connsiteX3" fmla="*/ 60128 w 285750"/>
                <a:gd name="connsiteY3" fmla="*/ 722694 h 722694"/>
                <a:gd name="connsiteX4" fmla="*/ 0 w 285750"/>
                <a:gd name="connsiteY4" fmla="*/ 662566 h 722694"/>
                <a:gd name="connsiteX5" fmla="*/ 0 w 285750"/>
                <a:gd name="connsiteY5" fmla="*/ 60128 h 722694"/>
                <a:gd name="connsiteX6" fmla="*/ 60128 w 285750"/>
                <a:gd name="connsiteY6" fmla="*/ 0 h 722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5750" h="722694">
                  <a:moveTo>
                    <a:pt x="60128" y="0"/>
                  </a:moveTo>
                  <a:lnTo>
                    <a:pt x="285750" y="0"/>
                  </a:lnTo>
                  <a:lnTo>
                    <a:pt x="285750" y="722694"/>
                  </a:lnTo>
                  <a:lnTo>
                    <a:pt x="60128" y="722694"/>
                  </a:lnTo>
                  <a:cubicBezTo>
                    <a:pt x="26920" y="722694"/>
                    <a:pt x="0" y="695774"/>
                    <a:pt x="0" y="662566"/>
                  </a:cubicBezTo>
                  <a:lnTo>
                    <a:pt x="0" y="60128"/>
                  </a:lnTo>
                  <a:cubicBezTo>
                    <a:pt x="0" y="26920"/>
                    <a:pt x="26920" y="0"/>
                    <a:pt x="60128" y="0"/>
                  </a:cubicBezTo>
                  <a:close/>
                </a:path>
              </a:pathLst>
            </a:custGeom>
            <a:solidFill>
              <a:srgbClr val="65BEBD"/>
            </a:solidFill>
            <a:ln>
              <a:noFill/>
            </a:ln>
          </p:spPr>
          <p:style>
            <a:lnRef idx="2">
              <a:srgbClr val="FC6C5C">
                <a:shade val="50000"/>
              </a:srgbClr>
            </a:lnRef>
            <a:fillRef idx="1">
              <a:srgbClr val="FC6C5C"/>
            </a:fillRef>
            <a:effectRef idx="0">
              <a:srgbClr val="FC6C5C"/>
            </a:effectRef>
            <a:fontRef idx="minor">
              <a:sysClr val="window" lastClr="FFFFFF"/>
            </a:fontRef>
          </p:style>
          <p:txBody>
            <a:bodyPr rtlCol="0" anchor="ctr"/>
            <a:lstStyle/>
            <a:p>
              <a:pPr algn="ctr"/>
              <a:endParaRPr lang="zh-CN" altLang="en-US" sz="1600" b="1">
                <a:latin typeface="等线" panose="02010600030101010101" charset="-122"/>
                <a:ea typeface="等线" panose="02010600030101010101" charset="-122"/>
              </a:endParaRPr>
            </a:p>
          </p:txBody>
        </p:sp>
        <p:sp>
          <p:nvSpPr>
            <p:cNvPr id="92" name="文本框 91"/>
            <p:cNvSpPr txBox="1"/>
            <p:nvPr>
              <p:custDataLst>
                <p:tags r:id="rId11"/>
              </p:custDataLst>
            </p:nvPr>
          </p:nvSpPr>
          <p:spPr>
            <a:xfrm flipH="1">
              <a:off x="183589" y="5665700"/>
              <a:ext cx="2303145" cy="553720"/>
            </a:xfrm>
            <a:prstGeom prst="rect">
              <a:avLst/>
            </a:prstGeom>
            <a:noFill/>
          </p:spPr>
          <p:txBody>
            <a:bodyPr wrap="square" lIns="0" tIns="0" rIns="0" bIns="0" rtlCol="0" anchor="ctr" anchorCtr="0">
              <a:normAutofit/>
            </a:bodyPr>
            <a:lstStyle/>
            <a:p>
              <a:pPr algn="r"/>
              <a:r>
                <a:rPr lang="en-US" altLang="zh-CN" b="1" dirty="0">
                  <a:solidFill>
                    <a:sysClr val="windowText" lastClr="000000">
                      <a:lumMod val="65000"/>
                      <a:lumOff val="35000"/>
                    </a:sysClr>
                  </a:solidFill>
                  <a:latin typeface="等线" panose="02010600030101010101" charset="-122"/>
                  <a:ea typeface="等线" panose="02010600030101010101" charset="-122"/>
                  <a:cs typeface="等线" panose="02010600030101010101" charset="-122"/>
                </a:rPr>
                <a:t>Java EE 交给开源组织</a:t>
              </a:r>
            </a:p>
            <a:p>
              <a:pPr algn="r"/>
              <a:r>
                <a:rPr lang="zh-CN" altLang="en-US" b="1" dirty="0">
                  <a:solidFill>
                    <a:sysClr val="windowText" lastClr="000000">
                      <a:lumMod val="65000"/>
                      <a:lumOff val="35000"/>
                    </a:sysClr>
                  </a:solidFill>
                  <a:latin typeface="等线" panose="02010600030101010101" charset="-122"/>
                  <a:ea typeface="等线" panose="02010600030101010101" charset="-122"/>
                  <a:cs typeface="等线" panose="02010600030101010101" charset="-122"/>
                </a:rPr>
                <a:t>之后更名为</a:t>
              </a:r>
              <a:r>
                <a:rPr lang="zh-CN" altLang="en-US" b="1" dirty="0">
                  <a:solidFill>
                    <a:srgbClr val="034EA2"/>
                  </a:solidFill>
                  <a:latin typeface="等线" panose="02010600030101010101" charset="-122"/>
                  <a:ea typeface="等线" panose="02010600030101010101" charset="-122"/>
                  <a:cs typeface="等线" panose="02010600030101010101" charset="-122"/>
                </a:rPr>
                <a:t>Jakarta EE</a:t>
              </a:r>
            </a:p>
          </p:txBody>
        </p:sp>
        <p:sp>
          <p:nvSpPr>
            <p:cNvPr id="93" name="椭圆 92"/>
            <p:cNvSpPr/>
            <p:nvPr>
              <p:custDataLst>
                <p:tags r:id="rId12"/>
              </p:custDataLst>
            </p:nvPr>
          </p:nvSpPr>
          <p:spPr>
            <a:xfrm flipH="1">
              <a:off x="4423929" y="5782414"/>
              <a:ext cx="321938" cy="321938"/>
            </a:xfrm>
            <a:prstGeom prst="ellipse">
              <a:avLst/>
            </a:prstGeom>
            <a:solidFill>
              <a:srgbClr val="FFFFFF"/>
            </a:solidFill>
            <a:ln w="38100">
              <a:noFill/>
            </a:ln>
            <a:effectLst>
              <a:outerShdw blurRad="12700" sx="102000" sy="102000" algn="ctr" rotWithShape="0">
                <a:prstClr val="black">
                  <a:alpha val="40000"/>
                </a:prstClr>
              </a:outerShdw>
            </a:effectLst>
          </p:spPr>
          <p:style>
            <a:lnRef idx="2">
              <a:srgbClr val="FC6C5C">
                <a:shade val="50000"/>
              </a:srgbClr>
            </a:lnRef>
            <a:fillRef idx="1">
              <a:srgbClr val="FC6C5C"/>
            </a:fillRef>
            <a:effectRef idx="0">
              <a:srgbClr val="FC6C5C"/>
            </a:effectRef>
            <a:fontRef idx="minor">
              <a:sysClr val="window" lastClr="FFFFFF"/>
            </a:fontRef>
          </p:style>
          <p:txBody>
            <a:bodyPr lIns="0" tIns="0" rIns="0" bIns="0" rtlCol="0" anchor="ctr">
              <a:noAutofit/>
            </a:bodyPr>
            <a:lstStyle/>
            <a:p>
              <a:pPr algn="ctr"/>
              <a:r>
                <a:rPr lang="en-US" altLang="zh-CN" sz="1600" b="1">
                  <a:solidFill>
                    <a:srgbClr val="333333"/>
                  </a:solidFill>
                  <a:latin typeface="等线" panose="02010600030101010101" charset="-122"/>
                  <a:ea typeface="等线" panose="02010600030101010101" charset="-122"/>
                </a:rPr>
                <a:t>6</a:t>
              </a:r>
            </a:p>
          </p:txBody>
        </p:sp>
        <p:cxnSp>
          <p:nvCxnSpPr>
            <p:cNvPr id="94" name="直接连接符 93"/>
            <p:cNvCxnSpPr/>
            <p:nvPr>
              <p:custDataLst>
                <p:tags r:id="rId13"/>
              </p:custDataLst>
            </p:nvPr>
          </p:nvCxnSpPr>
          <p:spPr>
            <a:xfrm flipH="1">
              <a:off x="2540001" y="5950856"/>
              <a:ext cx="1712685" cy="0"/>
            </a:xfrm>
            <a:prstGeom prst="line">
              <a:avLst/>
            </a:prstGeom>
            <a:ln>
              <a:solidFill>
                <a:srgbClr val="B2B2B2"/>
              </a:solidFill>
              <a:prstDash val="dash"/>
              <a:headEnd type="none"/>
              <a:tailEnd type="triangle"/>
            </a:ln>
          </p:spPr>
          <p:style>
            <a:lnRef idx="1">
              <a:srgbClr val="FC6C5C"/>
            </a:lnRef>
            <a:fillRef idx="0">
              <a:srgbClr val="FC6C5C"/>
            </a:fillRef>
            <a:effectRef idx="0">
              <a:srgbClr val="FC6C5C"/>
            </a:effectRef>
            <a:fontRef idx="minor">
              <a:sysClr val="windowText" lastClr="000000"/>
            </a:fontRef>
          </p:style>
        </p:cxnSp>
      </p:grpSp>
      <p:sp>
        <p:nvSpPr>
          <p:cNvPr id="2" name="文本框 1"/>
          <p:cNvSpPr txBox="1"/>
          <p:nvPr/>
        </p:nvSpPr>
        <p:spPr>
          <a:xfrm>
            <a:off x="269240" y="1208405"/>
            <a:ext cx="3048000" cy="914400"/>
          </a:xfrm>
          <a:prstGeom prst="rect">
            <a:avLst/>
          </a:prstGeom>
          <a:noFill/>
        </p:spPr>
        <p:txBody>
          <a:bodyPr wrap="square" rtlCol="0">
            <a:noAutofit/>
          </a:bodyPr>
          <a:lstStyle/>
          <a:p>
            <a:pPr algn="l">
              <a:lnSpc>
                <a:spcPct val="140000"/>
              </a:lnSpc>
              <a:spcBef>
                <a:spcPts val="1000"/>
              </a:spcBef>
              <a:buClr>
                <a:srgbClr val="034EA2"/>
              </a:buClr>
              <a:buSzTx/>
            </a:pPr>
            <a:r>
              <a:rPr lang="en-US" altLang="zh-CN" sz="2800" b="1">
                <a:solidFill>
                  <a:srgbClr val="034EA2"/>
                </a:solidFill>
              </a:rPr>
              <a:t>Java发展历程</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marL="0" indent="0">
              <a:buNone/>
            </a:pPr>
            <a:r>
              <a:rPr lang="zh-CN" altLang="en-US" sz="2800">
                <a:solidFill>
                  <a:srgbClr val="034EA2"/>
                </a:solidFill>
              </a:rPr>
              <a:t>访问控制</a:t>
            </a:r>
            <a:endParaRPr lang="en-US" altLang="zh-CN" sz="2800" dirty="0">
              <a:sym typeface="+mn-ea"/>
            </a:endParaRPr>
          </a:p>
          <a:p>
            <a:r>
              <a:rPr lang="en-US" altLang="zh-CN" sz="2800" dirty="0">
                <a:sym typeface="+mn-ea"/>
              </a:rPr>
              <a:t>Java</a:t>
            </a:r>
            <a:r>
              <a:rPr lang="zh-CN" altLang="en-US" sz="2800" dirty="0">
                <a:sym typeface="+mn-ea"/>
              </a:rPr>
              <a:t>对象是</a:t>
            </a:r>
            <a:r>
              <a:rPr lang="en-US" altLang="zh-CN" sz="2800" dirty="0">
                <a:sym typeface="+mn-ea"/>
              </a:rPr>
              <a:t>Java</a:t>
            </a:r>
            <a:r>
              <a:rPr lang="zh-CN" altLang="en-US" sz="2800" dirty="0">
                <a:sym typeface="+mn-ea"/>
              </a:rPr>
              <a:t>封装性的一个方面，封装性的另一方面体现为对</a:t>
            </a:r>
            <a:r>
              <a:rPr lang="en-US" altLang="zh-CN" sz="2800" dirty="0">
                <a:sym typeface="+mn-ea"/>
              </a:rPr>
              <a:t>Java </a:t>
            </a:r>
            <a:r>
              <a:rPr lang="zh-CN" altLang="en-US" sz="2800" dirty="0">
                <a:sym typeface="+mn-ea"/>
              </a:rPr>
              <a:t>类和其成员的访问权限限制。</a:t>
            </a:r>
          </a:p>
          <a:p>
            <a:r>
              <a:rPr lang="en-US" altLang="zh-CN" sz="2800" dirty="0">
                <a:sym typeface="+mn-ea"/>
              </a:rPr>
              <a:t>Java</a:t>
            </a:r>
            <a:r>
              <a:rPr lang="zh-CN" altLang="en-US" sz="2800" dirty="0">
                <a:sym typeface="+mn-ea"/>
              </a:rPr>
              <a:t>的访问权限限制包括</a:t>
            </a:r>
            <a:r>
              <a:rPr lang="zh-CN" altLang="en-US" sz="2800" dirty="0">
                <a:solidFill>
                  <a:srgbClr val="034EA2"/>
                </a:solidFill>
                <a:effectLst/>
                <a:sym typeface="+mn-ea"/>
              </a:rPr>
              <a:t>包、类的访问权限</a:t>
            </a:r>
            <a:r>
              <a:rPr lang="zh-CN" altLang="en-US" sz="2800" dirty="0">
                <a:sym typeface="+mn-ea"/>
              </a:rPr>
              <a:t>以及</a:t>
            </a:r>
            <a:r>
              <a:rPr lang="zh-CN" altLang="en-US" sz="2800" dirty="0">
                <a:solidFill>
                  <a:srgbClr val="034EA2"/>
                </a:solidFill>
                <a:effectLst/>
                <a:sym typeface="+mn-ea"/>
              </a:rPr>
              <a:t>类成员的访问权限</a:t>
            </a:r>
            <a:r>
              <a:rPr lang="zh-CN" altLang="en-US" sz="2800" dirty="0">
                <a:sym typeface="+mn-ea"/>
              </a:rPr>
              <a:t>三个部分</a:t>
            </a:r>
            <a:r>
              <a:rPr lang="en-US" altLang="zh-CN" sz="2800" dirty="0">
                <a:sym typeface="+mn-ea"/>
              </a:rPr>
              <a:t>——</a:t>
            </a:r>
            <a:r>
              <a:rPr lang="zh-CN" altLang="en-US" sz="2800" dirty="0">
                <a:sym typeface="+mn-ea"/>
              </a:rPr>
              <a:t>使用</a:t>
            </a:r>
            <a:r>
              <a:rPr lang="en-US" altLang="zh-CN" sz="2800" dirty="0">
                <a:sym typeface="+mn-ea"/>
              </a:rPr>
              <a:t>Java</a:t>
            </a:r>
            <a:r>
              <a:rPr lang="zh-CN" altLang="en-US" sz="2800" dirty="0">
                <a:sym typeface="+mn-ea"/>
              </a:rPr>
              <a:t>类完成功能必备的基础知识。</a:t>
            </a:r>
            <a:endParaRPr lang="en-US" altLang="zh-CN" sz="2800" b="1" dirty="0"/>
          </a:p>
          <a:p>
            <a:endParaRPr lang="en-US" altLang="zh-CN" sz="2800" b="1" dirty="0"/>
          </a:p>
        </p:txBody>
      </p:sp>
      <p:sp>
        <p:nvSpPr>
          <p:cNvPr id="3" name="标题 2"/>
          <p:cNvSpPr>
            <a:spLocks noGrp="1"/>
          </p:cNvSpPr>
          <p:nvPr>
            <p:ph type="title"/>
          </p:nvPr>
        </p:nvSpPr>
        <p:spPr/>
        <p:txBody>
          <a:bodyPr/>
          <a:lstStyle/>
          <a:p>
            <a:r>
              <a:rPr lang="en-US" altLang="zh-CN"/>
              <a:t>2.1.5 Java</a:t>
            </a:r>
            <a:r>
              <a:rPr lang="zh-CN" altLang="en-US"/>
              <a:t>访问控制</a:t>
            </a:r>
            <a:r>
              <a:rPr lang="en-US" altLang="zh-CN"/>
              <a:t> </a:t>
            </a:r>
            <a:r>
              <a:rPr lang="en-US" altLang="zh-CN" sz="2400"/>
              <a:t>1/12</a:t>
            </a:r>
          </a:p>
        </p:txBody>
      </p:sp>
      <p:sp>
        <p:nvSpPr>
          <p:cNvPr id="4" name="日期占位符 3"/>
          <p:cNvSpPr>
            <a:spLocks noGrp="1"/>
          </p:cNvSpPr>
          <p:nvPr>
            <p:ph type="dt" sz="half" idx="10"/>
          </p:nvPr>
        </p:nvSpPr>
        <p:spPr/>
        <p:txBody>
          <a:bodyPr/>
          <a:lstStyle/>
          <a:p>
            <a:fld id="{8BEB6EB5-CC0D-C94C-91B9-9EA1B45E848E}" type="datetime1">
              <a:rPr kumimoji="1" lang="zh-CN" altLang="en-US" smtClean="0"/>
              <a:t>2024/10/16</a:t>
            </a:fld>
            <a:endParaRPr kumimoji="1" lang="zh-CN" altLang="en-US" sz="900"/>
          </a:p>
        </p:txBody>
      </p:sp>
      <p:sp>
        <p:nvSpPr>
          <p:cNvPr id="5" name="页脚占位符 4"/>
          <p:cNvSpPr>
            <a:spLocks noGrp="1"/>
          </p:cNvSpPr>
          <p:nvPr>
            <p:ph type="ftr" sz="quarter" idx="11"/>
          </p:nvPr>
        </p:nvSpPr>
        <p:spPr/>
        <p:txBody>
          <a:bodyPr/>
          <a:lstStyle/>
          <a:p>
            <a:r>
              <a:rPr kumimoji="1" lang="zh-CN" altLang="en-US" dirty="0"/>
              <a:t>西北工业大学软件学院</a:t>
            </a:r>
            <a:endParaRPr kumimoji="1" lang="zh-CN" altLang="en-US" sz="900" dirty="0"/>
          </a:p>
        </p:txBody>
      </p:sp>
      <p:sp>
        <p:nvSpPr>
          <p:cNvPr id="6" name="灯片编号占位符 5"/>
          <p:cNvSpPr>
            <a:spLocks noGrp="1"/>
          </p:cNvSpPr>
          <p:nvPr>
            <p:ph type="sldNum" sz="quarter" idx="12"/>
          </p:nvPr>
        </p:nvSpPr>
        <p:spPr/>
        <p:txBody>
          <a:bodyPr/>
          <a:lstStyle/>
          <a:p>
            <a:fld id="{5A1A6423-77BD-D842-A714-25250E903C41}" type="slidenum">
              <a:rPr kumimoji="1" lang="zh-CN" altLang="en-US" smtClean="0"/>
              <a:t>50</a:t>
            </a:fld>
            <a:endParaRPr kumimoji="1" lang="zh-CN" altLang="en-US" sz="90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fontScale="90000" lnSpcReduction="20000"/>
          </a:bodyPr>
          <a:lstStyle/>
          <a:p>
            <a:pPr marL="0" indent="0">
              <a:lnSpc>
                <a:spcPct val="130000"/>
              </a:lnSpc>
              <a:buNone/>
            </a:pPr>
            <a:r>
              <a:rPr lang="en-US" altLang="zh-CN" sz="3100">
                <a:solidFill>
                  <a:srgbClr val="034EA2"/>
                </a:solidFill>
                <a:effectLst/>
              </a:rPr>
              <a:t>Java</a:t>
            </a:r>
            <a:r>
              <a:rPr lang="zh-CN" altLang="en-US" sz="3100">
                <a:solidFill>
                  <a:srgbClr val="034EA2"/>
                </a:solidFill>
                <a:effectLst/>
              </a:rPr>
              <a:t>包</a:t>
            </a:r>
            <a:r>
              <a:rPr lang="zh-CN" altLang="en-US" sz="3100">
                <a:solidFill>
                  <a:srgbClr val="034EA2"/>
                </a:solidFill>
                <a:effectLst/>
                <a:sym typeface="+mn-ea"/>
              </a:rPr>
              <a:t>(</a:t>
            </a:r>
            <a:r>
              <a:rPr lang="en-US" altLang="zh-CN" sz="3100">
                <a:solidFill>
                  <a:srgbClr val="034EA2"/>
                </a:solidFill>
                <a:effectLst/>
                <a:sym typeface="+mn-ea"/>
              </a:rPr>
              <a:t>package)</a:t>
            </a:r>
            <a:endParaRPr lang="zh-CN" altLang="en-US" sz="3100">
              <a:solidFill>
                <a:srgbClr val="034EA2"/>
              </a:solidFill>
              <a:effectLst/>
            </a:endParaRPr>
          </a:p>
          <a:p>
            <a:pPr lvl="1"/>
            <a:r>
              <a:rPr lang="en-US" altLang="zh-CN" sz="2700"/>
              <a:t>Java</a:t>
            </a:r>
            <a:r>
              <a:rPr lang="zh-CN" altLang="en-US" sz="2700"/>
              <a:t>引入包来</a:t>
            </a:r>
            <a:r>
              <a:rPr lang="zh-CN" altLang="en-US" sz="2700">
                <a:solidFill>
                  <a:srgbClr val="034DA0"/>
                </a:solidFill>
              </a:rPr>
              <a:t>组织、管理</a:t>
            </a:r>
            <a:r>
              <a:rPr lang="zh-CN" altLang="en-US" sz="2700"/>
              <a:t>类，解决类命名冲突的问题；</a:t>
            </a:r>
          </a:p>
          <a:p>
            <a:pPr lvl="1"/>
            <a:r>
              <a:rPr lang="zh-CN" altLang="en-US" sz="2700"/>
              <a:t>包存放一个或多个相关类的集合</a:t>
            </a:r>
            <a:r>
              <a:rPr lang="en-US" altLang="zh-CN" sz="2700"/>
              <a:t>,</a:t>
            </a:r>
            <a:r>
              <a:rPr lang="zh-CN" altLang="en-US" sz="2700"/>
              <a:t>对应于文件系统的目录层次结构，它通过“.</a:t>
            </a:r>
            <a:r>
              <a:rPr lang="en-US" altLang="zh-CN" sz="2700"/>
              <a:t>”</a:t>
            </a:r>
            <a:r>
              <a:rPr lang="zh-CN" altLang="en-US" sz="2700"/>
              <a:t>来指明目录的层次，</a:t>
            </a:r>
          </a:p>
          <a:p>
            <a:pPr marL="457200" lvl="1" indent="457200">
              <a:buNone/>
            </a:pPr>
            <a:r>
              <a:rPr lang="zh-CN" altLang="en-US" sz="2700"/>
              <a:t>例如，包名为：</a:t>
            </a:r>
            <a:r>
              <a:rPr lang="en-US" altLang="zh-CN" sz="2700"/>
              <a:t>  </a:t>
            </a:r>
            <a:r>
              <a:rPr lang="en-US" altLang="zh-CN" sz="2700">
                <a:solidFill>
                  <a:srgbClr val="034EA2"/>
                </a:solidFill>
                <a:effectLst/>
              </a:rPr>
              <a:t>①java.io     	</a:t>
            </a:r>
            <a:r>
              <a:rPr lang="en-US" altLang="zh-CN" sz="2700">
                <a:solidFill>
                  <a:srgbClr val="034EA2"/>
                </a:solidFill>
                <a:effectLst/>
                <a:latin typeface="Calibri" panose="020F0502020204030204" charset="0"/>
              </a:rPr>
              <a:t>②</a:t>
            </a:r>
            <a:r>
              <a:rPr lang="en-US" altLang="zh-CN" sz="2700">
                <a:solidFill>
                  <a:srgbClr val="034EA2"/>
                </a:solidFill>
                <a:effectLst/>
              </a:rPr>
              <a:t>cn.edu.nwpu</a:t>
            </a:r>
            <a:r>
              <a:rPr lang="zh-CN" altLang="en-US" sz="2700">
                <a:solidFill>
                  <a:srgbClr val="034EA2"/>
                </a:solidFill>
              </a:rPr>
              <a:t>，</a:t>
            </a:r>
            <a:endParaRPr lang="zh-CN" altLang="en-US" sz="2700"/>
          </a:p>
          <a:p>
            <a:pPr marL="457200" lvl="1" indent="457200">
              <a:buNone/>
            </a:pPr>
            <a:r>
              <a:rPr lang="zh-CN" altLang="en-US" sz="2700"/>
              <a:t>其目录结构为： </a:t>
            </a:r>
            <a:r>
              <a:rPr lang="en-US" altLang="zh-CN" sz="2700">
                <a:solidFill>
                  <a:srgbClr val="034EA2"/>
                </a:solidFill>
              </a:rPr>
              <a:t> </a:t>
            </a:r>
            <a:r>
              <a:rPr lang="en-US" altLang="zh-CN" sz="2700">
                <a:solidFill>
                  <a:srgbClr val="034EA2"/>
                </a:solidFill>
                <a:effectLst/>
                <a:sym typeface="+mn-ea"/>
              </a:rPr>
              <a:t>①../java/io	</a:t>
            </a:r>
            <a:r>
              <a:rPr lang="en-US" altLang="zh-CN" sz="2700">
                <a:solidFill>
                  <a:srgbClr val="034EA2"/>
                </a:solidFill>
                <a:effectLst/>
                <a:latin typeface="Calibri" panose="020F0502020204030204" charset="0"/>
                <a:sym typeface="+mn-ea"/>
              </a:rPr>
              <a:t>②</a:t>
            </a:r>
            <a:r>
              <a:rPr lang="en-US" altLang="zh-CN" sz="2700">
                <a:solidFill>
                  <a:srgbClr val="034EA2"/>
                </a:solidFill>
                <a:effectLst/>
              </a:rPr>
              <a:t>…/cn/edu/nwpu</a:t>
            </a:r>
            <a:endParaRPr lang="zh-CN" altLang="en-US" sz="2700">
              <a:solidFill>
                <a:srgbClr val="034EA2"/>
              </a:solidFill>
            </a:endParaRPr>
          </a:p>
          <a:p>
            <a:pPr lvl="1"/>
            <a:r>
              <a:rPr lang="zh-CN" altLang="en-US" sz="2700"/>
              <a:t>类位于包中，即类位于相应的文件夹中</a:t>
            </a:r>
            <a:endParaRPr lang="en-US" altLang="zh-CN" sz="2700"/>
          </a:p>
          <a:p>
            <a:pPr lvl="1"/>
            <a:r>
              <a:rPr lang="en-US" altLang="zh-CN" sz="2700"/>
              <a:t>Java API</a:t>
            </a:r>
            <a:r>
              <a:rPr lang="zh-CN" altLang="en-US" sz="2700"/>
              <a:t>（</a:t>
            </a:r>
            <a:r>
              <a:rPr lang="en-US" altLang="zh-CN" sz="2700"/>
              <a:t>Application Programming Interface</a:t>
            </a:r>
            <a:r>
              <a:rPr lang="zh-CN" altLang="en-US" sz="2700"/>
              <a:t>）中的类就是以包的形式组织在一起的</a:t>
            </a:r>
            <a:endParaRPr lang="en-US" altLang="zh-CN"/>
          </a:p>
          <a:p>
            <a:endParaRPr lang="en-US" altLang="zh-CN"/>
          </a:p>
        </p:txBody>
      </p:sp>
      <p:sp>
        <p:nvSpPr>
          <p:cNvPr id="3" name="标题 2"/>
          <p:cNvSpPr>
            <a:spLocks noGrp="1"/>
          </p:cNvSpPr>
          <p:nvPr>
            <p:ph type="title"/>
          </p:nvPr>
        </p:nvSpPr>
        <p:spPr/>
        <p:txBody>
          <a:bodyPr/>
          <a:lstStyle/>
          <a:p>
            <a:r>
              <a:rPr lang="en-US" altLang="zh-CN">
                <a:sym typeface="+mn-ea"/>
              </a:rPr>
              <a:t>2.1.5 Java</a:t>
            </a:r>
            <a:r>
              <a:rPr lang="zh-CN" altLang="en-US">
                <a:sym typeface="+mn-ea"/>
              </a:rPr>
              <a:t>访问控制</a:t>
            </a:r>
            <a:r>
              <a:rPr lang="en-US" altLang="zh-CN">
                <a:sym typeface="+mn-ea"/>
              </a:rPr>
              <a:t> </a:t>
            </a:r>
            <a:r>
              <a:rPr lang="en-US" altLang="zh-CN" sz="2400">
                <a:sym typeface="+mn-ea"/>
              </a:rPr>
              <a:t>2/12</a:t>
            </a:r>
          </a:p>
        </p:txBody>
      </p:sp>
      <p:sp>
        <p:nvSpPr>
          <p:cNvPr id="7" name="日期占位符 6"/>
          <p:cNvSpPr>
            <a:spLocks noGrp="1"/>
          </p:cNvSpPr>
          <p:nvPr>
            <p:ph type="dt" sz="half" idx="10"/>
            <p:custDataLst>
              <p:tags r:id="rId1"/>
            </p:custDataLst>
          </p:nvPr>
        </p:nvSpPr>
        <p:spPr/>
        <p:txBody>
          <a:bodyPr/>
          <a:lstStyle/>
          <a:p>
            <a:fld id="{8BEB6EB5-CC0D-C94C-91B9-9EA1B45E848E}" type="datetime1">
              <a:rPr kumimoji="1" lang="zh-CN" altLang="en-US" smtClean="0"/>
              <a:t>2024/10/16</a:t>
            </a:fld>
            <a:endParaRPr kumimoji="1" lang="zh-CN" altLang="en-US" sz="900"/>
          </a:p>
        </p:txBody>
      </p:sp>
      <p:sp>
        <p:nvSpPr>
          <p:cNvPr id="8" name="页脚占位符 7"/>
          <p:cNvSpPr>
            <a:spLocks noGrp="1"/>
          </p:cNvSpPr>
          <p:nvPr>
            <p:ph type="ftr" sz="quarter" idx="11"/>
            <p:custDataLst>
              <p:tags r:id="rId2"/>
            </p:custDataLst>
          </p:nvPr>
        </p:nvSpPr>
        <p:spPr/>
        <p:txBody>
          <a:bodyPr/>
          <a:lstStyle/>
          <a:p>
            <a:r>
              <a:rPr kumimoji="1" lang="zh-CN" altLang="en-US" dirty="0"/>
              <a:t>西北工业大学软件学院</a:t>
            </a:r>
            <a:endParaRPr kumimoji="1" lang="zh-CN" altLang="en-US" sz="900" dirty="0"/>
          </a:p>
        </p:txBody>
      </p:sp>
      <p:sp>
        <p:nvSpPr>
          <p:cNvPr id="9" name="灯片编号占位符 8"/>
          <p:cNvSpPr>
            <a:spLocks noGrp="1"/>
          </p:cNvSpPr>
          <p:nvPr>
            <p:ph type="sldNum" sz="quarter" idx="12"/>
            <p:custDataLst>
              <p:tags r:id="rId3"/>
            </p:custDataLst>
          </p:nvPr>
        </p:nvSpPr>
        <p:spPr/>
        <p:txBody>
          <a:bodyPr/>
          <a:lstStyle/>
          <a:p>
            <a:fld id="{5A1A6423-77BD-D842-A714-25250E903C41}" type="slidenum">
              <a:rPr kumimoji="1" lang="zh-CN" altLang="en-US" smtClean="0"/>
              <a:t>51</a:t>
            </a:fld>
            <a:endParaRPr kumimoji="1" lang="zh-CN" altLang="en-US" sz="90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fontScale="90000"/>
          </a:bodyPr>
          <a:lstStyle/>
          <a:p>
            <a:pPr marL="0" indent="0">
              <a:lnSpc>
                <a:spcPct val="120000"/>
              </a:lnSpc>
              <a:buNone/>
            </a:pPr>
            <a:r>
              <a:rPr lang="en-US" altLang="zh-CN" sz="3100">
                <a:solidFill>
                  <a:srgbClr val="034EA2"/>
                </a:solidFill>
                <a:effectLst/>
                <a:sym typeface="+mn-ea"/>
              </a:rPr>
              <a:t>Java</a:t>
            </a:r>
            <a:r>
              <a:rPr lang="zh-CN" altLang="en-US" sz="3100">
                <a:solidFill>
                  <a:srgbClr val="034EA2"/>
                </a:solidFill>
                <a:effectLst/>
                <a:sym typeface="+mn-ea"/>
              </a:rPr>
              <a:t>包(</a:t>
            </a:r>
            <a:r>
              <a:rPr lang="en-US" altLang="zh-CN" sz="3100">
                <a:solidFill>
                  <a:srgbClr val="034EA2"/>
                </a:solidFill>
                <a:effectLst/>
                <a:sym typeface="+mn-ea"/>
              </a:rPr>
              <a:t>package)</a:t>
            </a:r>
            <a:endParaRPr lang="zh-CN" altLang="en-US" sz="3100">
              <a:solidFill>
                <a:srgbClr val="034EA2"/>
              </a:solidFill>
              <a:effectLst/>
            </a:endParaRPr>
          </a:p>
          <a:p>
            <a:pPr>
              <a:lnSpc>
                <a:spcPct val="140000"/>
              </a:lnSpc>
            </a:pPr>
            <a:r>
              <a:rPr lang="zh-CN" altLang="en-US" sz="2700"/>
              <a:t>例如：包</a:t>
            </a:r>
            <a:r>
              <a:rPr lang="en-US" altLang="zh-CN" sz="2700"/>
              <a:t>java.util</a:t>
            </a:r>
            <a:r>
              <a:rPr lang="zh-CN" altLang="en-US" sz="2700"/>
              <a:t>对应的目录结构？</a:t>
            </a:r>
          </a:p>
          <a:p>
            <a:pPr lvl="1">
              <a:lnSpc>
                <a:spcPct val="140000"/>
              </a:lnSpc>
            </a:pPr>
            <a:r>
              <a:rPr lang="zh-CN" altLang="en-US" sz="2200"/>
              <a:t>类</a:t>
            </a:r>
            <a:r>
              <a:rPr lang="en-US" altLang="zh-CN" sz="2200"/>
              <a:t>Date</a:t>
            </a:r>
            <a:r>
              <a:rPr lang="zh-CN" altLang="en-US" sz="2200"/>
              <a:t>位于</a:t>
            </a:r>
            <a:r>
              <a:rPr lang="en-US" altLang="zh-CN" sz="2200">
                <a:solidFill>
                  <a:srgbClr val="034EA2"/>
                </a:solidFill>
                <a:effectLst/>
              </a:rPr>
              <a:t>java.util</a:t>
            </a:r>
            <a:r>
              <a:rPr lang="zh-CN" altLang="en-US" sz="2200"/>
              <a:t>包中，它在哪个目录下？</a:t>
            </a:r>
          </a:p>
          <a:p>
            <a:pPr lvl="1">
              <a:lnSpc>
                <a:spcPct val="140000"/>
              </a:lnSpc>
            </a:pPr>
            <a:r>
              <a:rPr lang="zh-CN" altLang="en-US" sz="2200"/>
              <a:t>查看</a:t>
            </a:r>
            <a:r>
              <a:rPr lang="en-US" altLang="zh-CN" sz="2200"/>
              <a:t>Java</a:t>
            </a:r>
            <a:r>
              <a:rPr lang="zh-CN" altLang="en-US" sz="2200"/>
              <a:t>类库，理解包的概念  </a:t>
            </a:r>
            <a:r>
              <a:rPr lang="en-US" altLang="zh-CN" sz="2200">
                <a:solidFill>
                  <a:srgbClr val="034EA2"/>
                </a:solidFill>
              </a:rPr>
              <a:t>…/jre1.8.0/lib/rt.jar</a:t>
            </a:r>
            <a:endParaRPr lang="zh-CN" altLang="en-US" sz="2200"/>
          </a:p>
          <a:p>
            <a:pPr>
              <a:lnSpc>
                <a:spcPct val="140000"/>
              </a:lnSpc>
            </a:pPr>
            <a:r>
              <a:rPr lang="en-US" altLang="zh-CN" sz="2700"/>
              <a:t>Java</a:t>
            </a:r>
            <a:r>
              <a:rPr lang="zh-CN" altLang="en-US" sz="2700"/>
              <a:t>包中存放的是一个或多个相关类的集合，例如：</a:t>
            </a:r>
          </a:p>
          <a:p>
            <a:pPr lvl="1">
              <a:lnSpc>
                <a:spcPct val="140000"/>
              </a:lnSpc>
            </a:pPr>
            <a:r>
              <a:rPr lang="en-US" altLang="zh-CN" sz="2200">
                <a:solidFill>
                  <a:srgbClr val="034EA2"/>
                </a:solidFill>
                <a:effectLst/>
              </a:rPr>
              <a:t>java.lang</a:t>
            </a:r>
            <a:r>
              <a:rPr lang="zh-CN" altLang="en-US" sz="2200"/>
              <a:t>包是</a:t>
            </a:r>
            <a:r>
              <a:rPr lang="en-US" altLang="zh-CN" sz="2200"/>
              <a:t>J</a:t>
            </a:r>
            <a:r>
              <a:rPr lang="zh-CN" altLang="en-US" sz="2200"/>
              <a:t>ava语言的核心，包含</a:t>
            </a:r>
            <a:r>
              <a:rPr lang="en-US" altLang="zh-CN" sz="2200"/>
              <a:t>J</a:t>
            </a:r>
            <a:r>
              <a:rPr lang="zh-CN" altLang="en-US" sz="2200"/>
              <a:t>ava中的基础类，如</a:t>
            </a:r>
            <a:r>
              <a:rPr lang="en-US" altLang="zh-CN" sz="2200"/>
              <a:t>Object类、Class类、String类、基本类型的包装类等</a:t>
            </a:r>
            <a:r>
              <a:rPr lang="zh-CN" altLang="en-US" sz="2200"/>
              <a:t>。</a:t>
            </a:r>
            <a:endParaRPr lang="en-US" altLang="zh-CN" sz="2200"/>
          </a:p>
          <a:p>
            <a:pPr lvl="1">
              <a:lnSpc>
                <a:spcPct val="140000"/>
              </a:lnSpc>
            </a:pPr>
            <a:r>
              <a:rPr lang="zh-CN" altLang="en-US" sz="2200"/>
              <a:t>与输入和输出相关的类都放在</a:t>
            </a:r>
            <a:r>
              <a:rPr lang="en-US" altLang="zh-CN" sz="2200">
                <a:solidFill>
                  <a:srgbClr val="034EA2"/>
                </a:solidFill>
                <a:effectLst/>
              </a:rPr>
              <a:t>java.io</a:t>
            </a:r>
            <a:r>
              <a:rPr lang="zh-CN" altLang="en-US" sz="2200"/>
              <a:t>包中。</a:t>
            </a:r>
          </a:p>
          <a:p>
            <a:pPr lvl="1">
              <a:lnSpc>
                <a:spcPct val="140000"/>
              </a:lnSpc>
            </a:pPr>
            <a:r>
              <a:rPr lang="zh-CN" altLang="en-US" sz="2200"/>
              <a:t>与网络功能有关的类都放到</a:t>
            </a:r>
            <a:r>
              <a:rPr lang="en-US" altLang="zh-CN" sz="2200">
                <a:solidFill>
                  <a:srgbClr val="034EA2"/>
                </a:solidFill>
                <a:effectLst/>
              </a:rPr>
              <a:t>java.net</a:t>
            </a:r>
            <a:r>
              <a:rPr lang="zh-CN" altLang="en-US" sz="2200"/>
              <a:t>包中。</a:t>
            </a:r>
          </a:p>
          <a:p>
            <a:endParaRPr lang="zh-CN" altLang="en-US" sz="2200"/>
          </a:p>
        </p:txBody>
      </p:sp>
      <p:sp>
        <p:nvSpPr>
          <p:cNvPr id="3" name="标题 2"/>
          <p:cNvSpPr>
            <a:spLocks noGrp="1"/>
          </p:cNvSpPr>
          <p:nvPr>
            <p:ph type="title"/>
          </p:nvPr>
        </p:nvSpPr>
        <p:spPr/>
        <p:txBody>
          <a:bodyPr/>
          <a:lstStyle/>
          <a:p>
            <a:r>
              <a:rPr lang="en-US" altLang="zh-CN"/>
              <a:t>2.1.5 Java</a:t>
            </a:r>
            <a:r>
              <a:rPr lang="zh-CN" altLang="en-US"/>
              <a:t>访问控制</a:t>
            </a:r>
            <a:r>
              <a:rPr lang="en-US" altLang="zh-CN"/>
              <a:t> </a:t>
            </a:r>
            <a:r>
              <a:rPr lang="en-US" altLang="zh-CN" sz="2400">
                <a:sym typeface="+mn-ea"/>
              </a:rPr>
              <a:t>3/12</a:t>
            </a:r>
          </a:p>
        </p:txBody>
      </p:sp>
      <p:sp>
        <p:nvSpPr>
          <p:cNvPr id="7" name="日期占位符 6"/>
          <p:cNvSpPr>
            <a:spLocks noGrp="1"/>
          </p:cNvSpPr>
          <p:nvPr>
            <p:ph type="dt" sz="half" idx="10"/>
            <p:custDataLst>
              <p:tags r:id="rId1"/>
            </p:custDataLst>
          </p:nvPr>
        </p:nvSpPr>
        <p:spPr/>
        <p:txBody>
          <a:bodyPr/>
          <a:lstStyle/>
          <a:p>
            <a:fld id="{8BEB6EB5-CC0D-C94C-91B9-9EA1B45E848E}" type="datetime1">
              <a:rPr kumimoji="1" lang="zh-CN" altLang="en-US" smtClean="0"/>
              <a:t>2024/10/16</a:t>
            </a:fld>
            <a:endParaRPr kumimoji="1" lang="zh-CN" altLang="en-US" sz="900"/>
          </a:p>
        </p:txBody>
      </p:sp>
      <p:sp>
        <p:nvSpPr>
          <p:cNvPr id="8" name="页脚占位符 7"/>
          <p:cNvSpPr>
            <a:spLocks noGrp="1"/>
          </p:cNvSpPr>
          <p:nvPr>
            <p:ph type="ftr" sz="quarter" idx="11"/>
            <p:custDataLst>
              <p:tags r:id="rId2"/>
            </p:custDataLst>
          </p:nvPr>
        </p:nvSpPr>
        <p:spPr/>
        <p:txBody>
          <a:bodyPr/>
          <a:lstStyle/>
          <a:p>
            <a:r>
              <a:rPr kumimoji="1" lang="zh-CN" altLang="en-US" dirty="0"/>
              <a:t>西北工业大学软件学院</a:t>
            </a:r>
            <a:endParaRPr kumimoji="1" lang="zh-CN" altLang="en-US" sz="900" dirty="0"/>
          </a:p>
        </p:txBody>
      </p:sp>
      <p:sp>
        <p:nvSpPr>
          <p:cNvPr id="9" name="灯片编号占位符 8"/>
          <p:cNvSpPr>
            <a:spLocks noGrp="1"/>
          </p:cNvSpPr>
          <p:nvPr>
            <p:ph type="sldNum" sz="quarter" idx="12"/>
            <p:custDataLst>
              <p:tags r:id="rId3"/>
            </p:custDataLst>
          </p:nvPr>
        </p:nvSpPr>
        <p:spPr/>
        <p:txBody>
          <a:bodyPr/>
          <a:lstStyle/>
          <a:p>
            <a:fld id="{5A1A6423-77BD-D842-A714-25250E903C41}" type="slidenum">
              <a:rPr kumimoji="1" lang="zh-CN" altLang="en-US" smtClean="0"/>
              <a:t>52</a:t>
            </a:fld>
            <a:endParaRPr kumimoji="1" lang="zh-CN" altLang="en-US" sz="9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xEl>
                                              <p:pRg st="3" end="3"/>
                                            </p:txEl>
                                          </p:spTgt>
                                        </p:tgtEl>
                                        <p:attrNameLst>
                                          <p:attrName>style.visibility</p:attrName>
                                        </p:attrNameLst>
                                      </p:cBhvr>
                                      <p:to>
                                        <p:strVal val="visible"/>
                                      </p:to>
                                    </p:set>
                                    <p:animEffect transition="in" filter="dissolve">
                                      <p:cBhvr>
                                        <p:cTn id="7" dur="500"/>
                                        <p:tgtEl>
                                          <p:spTgt spid="2">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
                                            <p:txEl>
                                              <p:pRg st="4" end="4"/>
                                            </p:txEl>
                                          </p:spTgt>
                                        </p:tgtEl>
                                        <p:attrNameLst>
                                          <p:attrName>style.visibility</p:attrName>
                                        </p:attrNameLst>
                                      </p:cBhvr>
                                      <p:to>
                                        <p:strVal val="visible"/>
                                      </p:to>
                                    </p:set>
                                    <p:animEffect transition="in" filter="dissolve">
                                      <p:cBhvr>
                                        <p:cTn id="12" dur="500"/>
                                        <p:tgtEl>
                                          <p:spTgt spid="2">
                                            <p:txEl>
                                              <p:pRg st="4" end="4"/>
                                            </p:txEl>
                                          </p:spTgt>
                                        </p:tgtEl>
                                      </p:cBhvr>
                                    </p:animEffect>
                                  </p:childTnLst>
                                </p:cTn>
                              </p:par>
                              <p:par>
                                <p:cTn id="13" presetID="9" presetClass="entr" presetSubtype="0" fill="hold" nodeType="withEffect">
                                  <p:stCondLst>
                                    <p:cond delay="0"/>
                                  </p:stCondLst>
                                  <p:childTnLst>
                                    <p:set>
                                      <p:cBhvr>
                                        <p:cTn id="14" dur="1" fill="hold">
                                          <p:stCondLst>
                                            <p:cond delay="0"/>
                                          </p:stCondLst>
                                        </p:cTn>
                                        <p:tgtEl>
                                          <p:spTgt spid="2">
                                            <p:txEl>
                                              <p:pRg st="5" end="5"/>
                                            </p:txEl>
                                          </p:spTgt>
                                        </p:tgtEl>
                                        <p:attrNameLst>
                                          <p:attrName>style.visibility</p:attrName>
                                        </p:attrNameLst>
                                      </p:cBhvr>
                                      <p:to>
                                        <p:strVal val="visible"/>
                                      </p:to>
                                    </p:set>
                                    <p:animEffect transition="in" filter="dissolve">
                                      <p:cBhvr>
                                        <p:cTn id="15" dur="500"/>
                                        <p:tgtEl>
                                          <p:spTgt spid="2">
                                            <p:txEl>
                                              <p:pRg st="5" end="5"/>
                                            </p:txEl>
                                          </p:spTgt>
                                        </p:tgtEl>
                                      </p:cBhvr>
                                    </p:animEffect>
                                  </p:childTnLst>
                                </p:cTn>
                              </p:par>
                              <p:par>
                                <p:cTn id="16" presetID="9" presetClass="entr" presetSubtype="0" fill="hold" nodeType="withEffect">
                                  <p:stCondLst>
                                    <p:cond delay="0"/>
                                  </p:stCondLst>
                                  <p:childTnLst>
                                    <p:set>
                                      <p:cBhvr>
                                        <p:cTn id="17" dur="1" fill="hold">
                                          <p:stCondLst>
                                            <p:cond delay="0"/>
                                          </p:stCondLst>
                                        </p:cTn>
                                        <p:tgtEl>
                                          <p:spTgt spid="2">
                                            <p:txEl>
                                              <p:pRg st="6" end="6"/>
                                            </p:txEl>
                                          </p:spTgt>
                                        </p:tgtEl>
                                        <p:attrNameLst>
                                          <p:attrName>style.visibility</p:attrName>
                                        </p:attrNameLst>
                                      </p:cBhvr>
                                      <p:to>
                                        <p:strVal val="visible"/>
                                      </p:to>
                                    </p:set>
                                    <p:animEffect transition="in" filter="dissolve">
                                      <p:cBhvr>
                                        <p:cTn id="18" dur="500"/>
                                        <p:tgtEl>
                                          <p:spTgt spid="2">
                                            <p:txEl>
                                              <p:pRg st="6" end="6"/>
                                            </p:txEl>
                                          </p:spTgt>
                                        </p:tgtEl>
                                      </p:cBhvr>
                                    </p:animEffect>
                                  </p:childTnLst>
                                </p:cTn>
                              </p:par>
                              <p:par>
                                <p:cTn id="19" presetID="9" presetClass="entr" presetSubtype="0" fill="hold" nodeType="withEffect">
                                  <p:stCondLst>
                                    <p:cond delay="0"/>
                                  </p:stCondLst>
                                  <p:childTnLst>
                                    <p:set>
                                      <p:cBhvr>
                                        <p:cTn id="20" dur="1" fill="hold">
                                          <p:stCondLst>
                                            <p:cond delay="0"/>
                                          </p:stCondLst>
                                        </p:cTn>
                                        <p:tgtEl>
                                          <p:spTgt spid="2">
                                            <p:txEl>
                                              <p:pRg st="7" end="7"/>
                                            </p:txEl>
                                          </p:spTgt>
                                        </p:tgtEl>
                                        <p:attrNameLst>
                                          <p:attrName>style.visibility</p:attrName>
                                        </p:attrNameLst>
                                      </p:cBhvr>
                                      <p:to>
                                        <p:strVal val="visible"/>
                                      </p:to>
                                    </p:set>
                                    <p:animEffect transition="in" filter="dissolve">
                                      <p:cBhvr>
                                        <p:cTn id="21" dur="500"/>
                                        <p:tgtEl>
                                          <p:spTgt spid="2">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fontScale="70000"/>
          </a:bodyPr>
          <a:lstStyle/>
          <a:p>
            <a:pPr marL="0" indent="0" algn="l">
              <a:lnSpc>
                <a:spcPct val="120000"/>
              </a:lnSpc>
              <a:buSzTx/>
              <a:buNone/>
            </a:pPr>
            <a:r>
              <a:rPr lang="en-US" altLang="zh-CN" sz="4000">
                <a:solidFill>
                  <a:srgbClr val="034EA2"/>
                </a:solidFill>
                <a:effectLst/>
              </a:rPr>
              <a:t>再谈类的使用</a:t>
            </a:r>
          </a:p>
          <a:p>
            <a:pPr lvl="1"/>
            <a:r>
              <a:rPr lang="zh-CN" altLang="en-US" sz="3400"/>
              <a:t>类的全名</a:t>
            </a:r>
            <a:r>
              <a:rPr lang="en-US" altLang="zh-CN" sz="3400"/>
              <a:t> = </a:t>
            </a:r>
            <a:r>
              <a:rPr lang="zh-CN" altLang="en-US" sz="3400"/>
              <a:t>包名</a:t>
            </a:r>
            <a:r>
              <a:rPr lang="en-US" altLang="zh-CN" sz="3400"/>
              <a:t>.</a:t>
            </a:r>
            <a:r>
              <a:rPr lang="zh-CN" altLang="en-US" sz="3400"/>
              <a:t>类名</a:t>
            </a:r>
          </a:p>
          <a:p>
            <a:pPr lvl="1"/>
            <a:r>
              <a:rPr lang="en-US" altLang="zh-CN" sz="3400">
                <a:solidFill>
                  <a:srgbClr val="034EA2"/>
                </a:solidFill>
                <a:effectLst/>
              </a:rPr>
              <a:t>import</a:t>
            </a:r>
            <a:r>
              <a:rPr lang="zh-CN" altLang="en-US" sz="3400">
                <a:solidFill>
                  <a:schemeClr val="tx1"/>
                </a:solidFill>
                <a:effectLst/>
              </a:rPr>
              <a:t>语句</a:t>
            </a:r>
            <a:endParaRPr lang="zh-CN" altLang="en-US" sz="3400">
              <a:solidFill>
                <a:schemeClr val="tx1"/>
              </a:solidFill>
            </a:endParaRPr>
          </a:p>
          <a:p>
            <a:pPr marL="457200" indent="-457200">
              <a:buAutoNum type="arabicPeriod"/>
            </a:pPr>
            <a:r>
              <a:rPr lang="zh-CN" altLang="en-US" sz="3400"/>
              <a:t>通过类的全名来使用类，例如：</a:t>
            </a:r>
            <a:endParaRPr lang="en-US" altLang="zh-CN" sz="3400"/>
          </a:p>
          <a:p>
            <a:endParaRPr lang="en-US" altLang="zh-CN"/>
          </a:p>
          <a:p>
            <a:pPr lvl="1"/>
            <a:r>
              <a:rPr lang="zh-CN" altLang="en-US"/>
              <a:t>其中，</a:t>
            </a:r>
            <a:r>
              <a:rPr lang="en-US" altLang="zh-CN"/>
              <a:t>Date</a:t>
            </a:r>
            <a:r>
              <a:rPr lang="zh-CN" altLang="en-US"/>
              <a:t>是类的名字，</a:t>
            </a:r>
            <a:r>
              <a:rPr lang="en-US" altLang="zh-CN"/>
              <a:t>java.util</a:t>
            </a:r>
            <a:r>
              <a:rPr lang="zh-CN" altLang="en-US"/>
              <a:t>是类</a:t>
            </a:r>
            <a:r>
              <a:rPr lang="en-US" altLang="zh-CN"/>
              <a:t>Date</a:t>
            </a:r>
            <a:r>
              <a:rPr lang="zh-CN" altLang="en-US"/>
              <a:t>所属的包名， </a:t>
            </a:r>
            <a:r>
              <a:rPr lang="en-US" altLang="zh-CN"/>
              <a:t>java.util.Date</a:t>
            </a:r>
            <a:r>
              <a:rPr lang="zh-CN" altLang="en-US"/>
              <a:t>是类的全名</a:t>
            </a:r>
          </a:p>
          <a:p>
            <a:pPr lvl="1"/>
            <a:r>
              <a:rPr lang="zh-CN" altLang="en-US"/>
              <a:t>通过这种方式来唯一地标示一个类名</a:t>
            </a:r>
            <a:r>
              <a:rPr lang="en-US" altLang="en-US"/>
              <a:t>，</a:t>
            </a:r>
            <a:r>
              <a:rPr lang="zh-CN" altLang="en-US"/>
              <a:t>所以，包提供了一种命名机制和可见性限制机制</a:t>
            </a:r>
          </a:p>
          <a:p>
            <a:endParaRPr lang="zh-CN" altLang="en-US"/>
          </a:p>
        </p:txBody>
      </p:sp>
      <p:sp>
        <p:nvSpPr>
          <p:cNvPr id="3" name="标题 2"/>
          <p:cNvSpPr>
            <a:spLocks noGrp="1"/>
          </p:cNvSpPr>
          <p:nvPr>
            <p:ph type="title"/>
          </p:nvPr>
        </p:nvSpPr>
        <p:spPr/>
        <p:txBody>
          <a:bodyPr/>
          <a:lstStyle/>
          <a:p>
            <a:r>
              <a:rPr lang="en-US" altLang="zh-CN">
                <a:sym typeface="+mn-ea"/>
              </a:rPr>
              <a:t>2.1.5 Java</a:t>
            </a:r>
            <a:r>
              <a:rPr lang="zh-CN" altLang="en-US">
                <a:sym typeface="+mn-ea"/>
              </a:rPr>
              <a:t>访问控制</a:t>
            </a:r>
            <a:r>
              <a:rPr lang="en-US" altLang="zh-CN">
                <a:sym typeface="+mn-ea"/>
              </a:rPr>
              <a:t> </a:t>
            </a:r>
            <a:r>
              <a:rPr lang="en-US" altLang="zh-CN" sz="2400">
                <a:sym typeface="+mn-ea"/>
              </a:rPr>
              <a:t>4/12</a:t>
            </a:r>
          </a:p>
        </p:txBody>
      </p:sp>
      <p:sp>
        <p:nvSpPr>
          <p:cNvPr id="33801" name="AutoShape 9"/>
          <p:cNvSpPr/>
          <p:nvPr>
            <p:custDataLst>
              <p:tags r:id="rId1"/>
            </p:custDataLst>
          </p:nvPr>
        </p:nvSpPr>
        <p:spPr>
          <a:xfrm>
            <a:off x="1076325" y="3810000"/>
            <a:ext cx="6609715" cy="502920"/>
          </a:xfrm>
          <a:prstGeom prst="roundRect">
            <a:avLst>
              <a:gd name="adj" fmla="val 16667"/>
            </a:avLst>
          </a:prstGeom>
          <a:noFill/>
          <a:ln w="12700" cap="flat" cmpd="sng">
            <a:solidFill>
              <a:schemeClr val="hlink"/>
            </a:solidFill>
            <a:prstDash val="dash"/>
            <a:round/>
            <a:headEnd type="none" w="med" len="med"/>
            <a:tailEnd type="none" w="med" len="med"/>
          </a:ln>
        </p:spPr>
        <p:txBody>
          <a:bodyPr wrap="none" anchor="ctr" anchorCtr="0"/>
          <a:lstStyle/>
          <a:p>
            <a:pPr>
              <a:lnSpc>
                <a:spcPct val="90000"/>
              </a:lnSpc>
              <a:spcBef>
                <a:spcPct val="20000"/>
              </a:spcBef>
              <a:buClr>
                <a:schemeClr val="accent2"/>
              </a:buClr>
            </a:pPr>
            <a:r>
              <a:rPr lang="en-US" altLang="zh-CN" sz="2600" b="1" dirty="0">
                <a:solidFill>
                  <a:srgbClr val="034EA2"/>
                </a:solidFill>
                <a:effectLst/>
                <a:latin typeface="等线" panose="02010600030101010101" charset="-122"/>
                <a:ea typeface="等线" panose="02010600030101010101" charset="-122"/>
              </a:rPr>
              <a:t>java.util.Date day =  new java.util.Date();</a:t>
            </a:r>
          </a:p>
        </p:txBody>
      </p:sp>
      <p:sp>
        <p:nvSpPr>
          <p:cNvPr id="7" name="日期占位符 6"/>
          <p:cNvSpPr>
            <a:spLocks noGrp="1"/>
          </p:cNvSpPr>
          <p:nvPr>
            <p:ph type="dt" sz="half" idx="10"/>
            <p:custDataLst>
              <p:tags r:id="rId2"/>
            </p:custDataLst>
          </p:nvPr>
        </p:nvSpPr>
        <p:spPr/>
        <p:txBody>
          <a:bodyPr/>
          <a:lstStyle/>
          <a:p>
            <a:fld id="{8BEB6EB5-CC0D-C94C-91B9-9EA1B45E848E}" type="datetime1">
              <a:rPr kumimoji="1" lang="zh-CN" altLang="en-US" smtClean="0"/>
              <a:t>2024/10/16</a:t>
            </a:fld>
            <a:endParaRPr kumimoji="1" lang="zh-CN" altLang="en-US" sz="900"/>
          </a:p>
        </p:txBody>
      </p:sp>
      <p:sp>
        <p:nvSpPr>
          <p:cNvPr id="8" name="页脚占位符 7"/>
          <p:cNvSpPr>
            <a:spLocks noGrp="1"/>
          </p:cNvSpPr>
          <p:nvPr>
            <p:ph type="ftr" sz="quarter" idx="11"/>
            <p:custDataLst>
              <p:tags r:id="rId3"/>
            </p:custDataLst>
          </p:nvPr>
        </p:nvSpPr>
        <p:spPr/>
        <p:txBody>
          <a:bodyPr/>
          <a:lstStyle/>
          <a:p>
            <a:r>
              <a:rPr kumimoji="1" lang="zh-CN" altLang="en-US" dirty="0"/>
              <a:t>西北工业大学软件学院</a:t>
            </a:r>
            <a:endParaRPr kumimoji="1" lang="zh-CN" altLang="en-US" sz="900" dirty="0"/>
          </a:p>
        </p:txBody>
      </p:sp>
      <p:sp>
        <p:nvSpPr>
          <p:cNvPr id="9" name="灯片编号占位符 8"/>
          <p:cNvSpPr>
            <a:spLocks noGrp="1"/>
          </p:cNvSpPr>
          <p:nvPr>
            <p:ph type="sldNum" sz="quarter" idx="12"/>
            <p:custDataLst>
              <p:tags r:id="rId4"/>
            </p:custDataLst>
          </p:nvPr>
        </p:nvSpPr>
        <p:spPr/>
        <p:txBody>
          <a:bodyPr/>
          <a:lstStyle/>
          <a:p>
            <a:fld id="{5A1A6423-77BD-D842-A714-25250E903C41}" type="slidenum">
              <a:rPr kumimoji="1" lang="zh-CN" altLang="en-US" smtClean="0"/>
              <a:t>53</a:t>
            </a:fld>
            <a:endParaRPr kumimoji="1" lang="zh-CN" altLang="en-US" sz="9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6" fill="hold" grpId="0" nodeType="clickEffect">
                                  <p:stCondLst>
                                    <p:cond delay="0"/>
                                  </p:stCondLst>
                                  <p:childTnLst>
                                    <p:set>
                                      <p:cBhvr>
                                        <p:cTn id="6" dur="1" fill="hold">
                                          <p:stCondLst>
                                            <p:cond delay="0"/>
                                          </p:stCondLst>
                                        </p:cTn>
                                        <p:tgtEl>
                                          <p:spTgt spid="33801"/>
                                        </p:tgtEl>
                                        <p:attrNameLst>
                                          <p:attrName>style.visibility</p:attrName>
                                        </p:attrNameLst>
                                      </p:cBhvr>
                                      <p:to>
                                        <p:strVal val="visible"/>
                                      </p:to>
                                    </p:set>
                                    <p:animEffect transition="in" filter="barn(inHorizontal)">
                                      <p:cBhvr>
                                        <p:cTn id="7" dur="500"/>
                                        <p:tgtEl>
                                          <p:spTgt spid="33801"/>
                                        </p:tgtEl>
                                      </p:cBhvr>
                                    </p:animEffect>
                                  </p:childTnLst>
                                </p:cTn>
                              </p:par>
                              <p:par>
                                <p:cTn id="8" presetID="9" presetClass="entr" presetSubtype="0" fill="hold" nodeType="withEffect">
                                  <p:stCondLst>
                                    <p:cond delay="0"/>
                                  </p:stCondLst>
                                  <p:childTnLst>
                                    <p:set>
                                      <p:cBhvr>
                                        <p:cTn id="9" dur="1" fill="hold">
                                          <p:stCondLst>
                                            <p:cond delay="0"/>
                                          </p:stCondLst>
                                        </p:cTn>
                                        <p:tgtEl>
                                          <p:spTgt spid="2">
                                            <p:txEl>
                                              <p:pRg st="5" end="5"/>
                                            </p:txEl>
                                          </p:spTgt>
                                        </p:tgtEl>
                                        <p:attrNameLst>
                                          <p:attrName>style.visibility</p:attrName>
                                        </p:attrNameLst>
                                      </p:cBhvr>
                                      <p:to>
                                        <p:strVal val="visible"/>
                                      </p:to>
                                    </p:set>
                                    <p:animEffect transition="in" filter="dissolve">
                                      <p:cBhvr>
                                        <p:cTn id="10" dur="500"/>
                                        <p:tgtEl>
                                          <p:spTgt spid="2">
                                            <p:txEl>
                                              <p:pRg st="5" end="5"/>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2">
                                            <p:txEl>
                                              <p:pRg st="6" end="6"/>
                                            </p:txEl>
                                          </p:spTgt>
                                        </p:tgtEl>
                                        <p:attrNameLst>
                                          <p:attrName>style.visibility</p:attrName>
                                        </p:attrNameLst>
                                      </p:cBhvr>
                                      <p:to>
                                        <p:strVal val="visible"/>
                                      </p:to>
                                    </p:set>
                                    <p:animEffect transition="in" filter="dissolve">
                                      <p:cBhvr>
                                        <p:cTn id="13" dur="500"/>
                                        <p:tgtEl>
                                          <p:spTgt spid="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801" grpId="0" bldLvl="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fontScale="90000"/>
          </a:bodyPr>
          <a:lstStyle/>
          <a:p>
            <a:pPr marL="457200" indent="-457200" algn="l">
              <a:buSzTx/>
              <a:buFont typeface="+mj-lt"/>
              <a:buAutoNum type="arabicPeriod" startAt="2"/>
            </a:pPr>
            <a:r>
              <a:rPr lang="zh-CN" altLang="en-US" sz="2700"/>
              <a:t>使用</a:t>
            </a:r>
            <a:r>
              <a:rPr lang="zh-CN" altLang="en-US" sz="2700">
                <a:solidFill>
                  <a:srgbClr val="034EA2"/>
                </a:solidFill>
              </a:rPr>
              <a:t>import</a:t>
            </a:r>
            <a:r>
              <a:rPr lang="zh-CN" altLang="en-US" sz="2700"/>
              <a:t>语句</a:t>
            </a:r>
          </a:p>
          <a:p>
            <a:pPr lvl="1"/>
            <a:r>
              <a:rPr lang="en-US" altLang="zh-CN" sz="2700"/>
              <a:t>Java</a:t>
            </a:r>
            <a:r>
              <a:rPr lang="zh-CN" altLang="en-US" sz="2700"/>
              <a:t>使用</a:t>
            </a:r>
            <a:r>
              <a:rPr lang="en-US" altLang="zh-CN" sz="2700"/>
              <a:t>import</a:t>
            </a:r>
            <a:r>
              <a:rPr lang="zh-CN" altLang="en-US" sz="2700"/>
              <a:t>语句将一个类或者一个包中的所有类引入到当前文件中，例如：</a:t>
            </a:r>
          </a:p>
          <a:p>
            <a:pPr lvl="1"/>
            <a:endParaRPr lang="en-US" altLang="zh-CN"/>
          </a:p>
          <a:p>
            <a:pPr lvl="1"/>
            <a:endParaRPr lang="en-US" altLang="zh-CN"/>
          </a:p>
          <a:p>
            <a:pPr lvl="1"/>
            <a:endParaRPr lang="zh-CN" altLang="en-US" sz="2700"/>
          </a:p>
          <a:p>
            <a:pPr lvl="1"/>
            <a:r>
              <a:rPr lang="zh-CN" altLang="en-US" sz="2700"/>
              <a:t>在同一个源文件中，还使用同一个包中的其它类，怎么导入？</a:t>
            </a:r>
            <a:endParaRPr lang="en-US" altLang="zh-CN" sz="2700"/>
          </a:p>
          <a:p>
            <a:endParaRPr lang="en-US" altLang="zh-CN" sz="2700"/>
          </a:p>
        </p:txBody>
      </p:sp>
      <p:sp>
        <p:nvSpPr>
          <p:cNvPr id="3" name="标题 2"/>
          <p:cNvSpPr>
            <a:spLocks noGrp="1"/>
          </p:cNvSpPr>
          <p:nvPr>
            <p:ph type="title"/>
          </p:nvPr>
        </p:nvSpPr>
        <p:spPr/>
        <p:txBody>
          <a:bodyPr/>
          <a:lstStyle/>
          <a:p>
            <a:r>
              <a:rPr lang="en-US" altLang="zh-CN">
                <a:sym typeface="+mn-ea"/>
              </a:rPr>
              <a:t>2.1.5 Java</a:t>
            </a:r>
            <a:r>
              <a:rPr lang="zh-CN" altLang="en-US">
                <a:sym typeface="+mn-ea"/>
              </a:rPr>
              <a:t>访问控制</a:t>
            </a:r>
            <a:r>
              <a:rPr lang="en-US" altLang="zh-CN">
                <a:sym typeface="+mn-ea"/>
              </a:rPr>
              <a:t> </a:t>
            </a:r>
            <a:r>
              <a:rPr lang="en-US" altLang="zh-CN" sz="2400">
                <a:sym typeface="+mn-ea"/>
              </a:rPr>
              <a:t>5/12</a:t>
            </a:r>
          </a:p>
        </p:txBody>
      </p:sp>
      <p:sp>
        <p:nvSpPr>
          <p:cNvPr id="194567" name="AutoShape 7"/>
          <p:cNvSpPr/>
          <p:nvPr>
            <p:custDataLst>
              <p:tags r:id="rId1"/>
            </p:custDataLst>
          </p:nvPr>
        </p:nvSpPr>
        <p:spPr>
          <a:xfrm>
            <a:off x="1037590" y="3090545"/>
            <a:ext cx="6840220" cy="1774190"/>
          </a:xfrm>
          <a:prstGeom prst="roundRect">
            <a:avLst>
              <a:gd name="adj" fmla="val 8697"/>
            </a:avLst>
          </a:prstGeom>
          <a:noFill/>
          <a:ln w="12700" cap="flat" cmpd="sng">
            <a:solidFill>
              <a:schemeClr val="hlink"/>
            </a:solidFill>
            <a:prstDash val="dash"/>
            <a:round/>
            <a:headEnd type="none" w="med" len="med"/>
            <a:tailEnd type="none" w="med" len="med"/>
          </a:ln>
        </p:spPr>
        <p:txBody>
          <a:bodyPr wrap="none" anchor="ctr" anchorCtr="0"/>
          <a:lstStyle/>
          <a:p>
            <a:pPr>
              <a:lnSpc>
                <a:spcPct val="90000"/>
              </a:lnSpc>
              <a:spcBef>
                <a:spcPct val="20000"/>
              </a:spcBef>
              <a:buClr>
                <a:schemeClr val="accent2"/>
              </a:buClr>
            </a:pPr>
            <a:r>
              <a:rPr lang="en-US" altLang="zh-CN" sz="2400" b="1" dirty="0">
                <a:solidFill>
                  <a:srgbClr val="034EA2"/>
                </a:solidFill>
                <a:effectLst/>
                <a:latin typeface="+mn-ea"/>
              </a:rPr>
              <a:t>import  </a:t>
            </a:r>
            <a:r>
              <a:rPr lang="en-US" altLang="zh-CN" sz="2400" b="1" dirty="0">
                <a:solidFill>
                  <a:schemeClr val="tx1"/>
                </a:solidFill>
                <a:effectLst/>
                <a:latin typeface="+mn-ea"/>
              </a:rPr>
              <a:t>java.util.Date;</a:t>
            </a:r>
          </a:p>
          <a:p>
            <a:pPr>
              <a:lnSpc>
                <a:spcPct val="90000"/>
              </a:lnSpc>
              <a:spcBef>
                <a:spcPct val="20000"/>
              </a:spcBef>
              <a:buClr>
                <a:schemeClr val="accent2"/>
              </a:buClr>
            </a:pPr>
            <a:r>
              <a:rPr lang="en-US" altLang="zh-CN" sz="2400" b="1" dirty="0">
                <a:solidFill>
                  <a:schemeClr val="accent6">
                    <a:lumMod val="75000"/>
                  </a:schemeClr>
                </a:solidFill>
                <a:effectLst/>
                <a:latin typeface="+mn-ea"/>
              </a:rPr>
              <a:t>//import java.util.*;</a:t>
            </a:r>
          </a:p>
          <a:p>
            <a:pPr>
              <a:lnSpc>
                <a:spcPct val="90000"/>
              </a:lnSpc>
              <a:spcBef>
                <a:spcPct val="20000"/>
              </a:spcBef>
              <a:buClr>
                <a:schemeClr val="accent2"/>
              </a:buClr>
            </a:pPr>
            <a:r>
              <a:rPr lang="en-US" altLang="zh-CN" sz="2400" b="1" dirty="0">
                <a:solidFill>
                  <a:schemeClr val="accent6">
                    <a:lumMod val="75000"/>
                  </a:schemeClr>
                </a:solidFill>
                <a:effectLst/>
                <a:latin typeface="+mn-ea"/>
              </a:rPr>
              <a:t>//This makes it possible to write: </a:t>
            </a:r>
          </a:p>
          <a:p>
            <a:pPr>
              <a:lnSpc>
                <a:spcPct val="90000"/>
              </a:lnSpc>
              <a:spcBef>
                <a:spcPct val="20000"/>
              </a:spcBef>
              <a:buClr>
                <a:schemeClr val="accent2"/>
              </a:buClr>
            </a:pPr>
            <a:r>
              <a:rPr lang="en-US" altLang="zh-CN" sz="2400" b="1" dirty="0">
                <a:solidFill>
                  <a:schemeClr val="tx1"/>
                </a:solidFill>
                <a:effectLst/>
                <a:latin typeface="+mn-ea"/>
              </a:rPr>
              <a:t>Date day = </a:t>
            </a:r>
            <a:r>
              <a:rPr lang="en-US" altLang="zh-CN" sz="2400" b="1" dirty="0">
                <a:solidFill>
                  <a:srgbClr val="034EA2"/>
                </a:solidFill>
                <a:effectLst/>
                <a:latin typeface="+mn-ea"/>
              </a:rPr>
              <a:t>new </a:t>
            </a:r>
            <a:r>
              <a:rPr lang="en-US" altLang="zh-CN" sz="2400" b="1" dirty="0">
                <a:solidFill>
                  <a:schemeClr val="tx1"/>
                </a:solidFill>
                <a:effectLst/>
                <a:latin typeface="+mn-ea"/>
              </a:rPr>
              <a:t>Date();</a:t>
            </a:r>
          </a:p>
        </p:txBody>
      </p:sp>
      <p:sp>
        <p:nvSpPr>
          <p:cNvPr id="7" name="日期占位符 6"/>
          <p:cNvSpPr>
            <a:spLocks noGrp="1"/>
          </p:cNvSpPr>
          <p:nvPr>
            <p:ph type="dt" sz="half" idx="10"/>
            <p:custDataLst>
              <p:tags r:id="rId2"/>
            </p:custDataLst>
          </p:nvPr>
        </p:nvSpPr>
        <p:spPr/>
        <p:txBody>
          <a:bodyPr/>
          <a:lstStyle/>
          <a:p>
            <a:fld id="{8BEB6EB5-CC0D-C94C-91B9-9EA1B45E848E}" type="datetime1">
              <a:rPr kumimoji="1" lang="zh-CN" altLang="en-US" smtClean="0"/>
              <a:t>2024/10/16</a:t>
            </a:fld>
            <a:endParaRPr kumimoji="1" lang="zh-CN" altLang="en-US" sz="900"/>
          </a:p>
        </p:txBody>
      </p:sp>
      <p:sp>
        <p:nvSpPr>
          <p:cNvPr id="8" name="页脚占位符 7"/>
          <p:cNvSpPr>
            <a:spLocks noGrp="1"/>
          </p:cNvSpPr>
          <p:nvPr>
            <p:ph type="ftr" sz="quarter" idx="11"/>
            <p:custDataLst>
              <p:tags r:id="rId3"/>
            </p:custDataLst>
          </p:nvPr>
        </p:nvSpPr>
        <p:spPr/>
        <p:txBody>
          <a:bodyPr/>
          <a:lstStyle/>
          <a:p>
            <a:r>
              <a:rPr kumimoji="1" lang="zh-CN" altLang="en-US" dirty="0"/>
              <a:t>西北工业大学软件学院</a:t>
            </a:r>
            <a:endParaRPr kumimoji="1" lang="zh-CN" altLang="en-US" sz="900" dirty="0"/>
          </a:p>
        </p:txBody>
      </p:sp>
      <p:sp>
        <p:nvSpPr>
          <p:cNvPr id="9" name="灯片编号占位符 8"/>
          <p:cNvSpPr>
            <a:spLocks noGrp="1"/>
          </p:cNvSpPr>
          <p:nvPr>
            <p:ph type="sldNum" sz="quarter" idx="12"/>
            <p:custDataLst>
              <p:tags r:id="rId4"/>
            </p:custDataLst>
          </p:nvPr>
        </p:nvSpPr>
        <p:spPr/>
        <p:txBody>
          <a:bodyPr/>
          <a:lstStyle/>
          <a:p>
            <a:fld id="{5A1A6423-77BD-D842-A714-25250E903C41}" type="slidenum">
              <a:rPr kumimoji="1" lang="zh-CN" altLang="en-US" smtClean="0"/>
              <a:t>54</a:t>
            </a:fld>
            <a:endParaRPr kumimoji="1" lang="zh-CN" altLang="en-US" sz="9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6" fill="hold" grpId="0" nodeType="clickEffect">
                                  <p:stCondLst>
                                    <p:cond delay="0"/>
                                  </p:stCondLst>
                                  <p:childTnLst>
                                    <p:set>
                                      <p:cBhvr>
                                        <p:cTn id="6" dur="1" fill="hold">
                                          <p:stCondLst>
                                            <p:cond delay="0"/>
                                          </p:stCondLst>
                                        </p:cTn>
                                        <p:tgtEl>
                                          <p:spTgt spid="194567"/>
                                        </p:tgtEl>
                                        <p:attrNameLst>
                                          <p:attrName>style.visibility</p:attrName>
                                        </p:attrNameLst>
                                      </p:cBhvr>
                                      <p:to>
                                        <p:strVal val="visible"/>
                                      </p:to>
                                    </p:set>
                                    <p:animEffect transition="in" filter="barn(inHorizontal)">
                                      <p:cBhvr>
                                        <p:cTn id="7" dur="500"/>
                                        <p:tgtEl>
                                          <p:spTgt spid="19456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
                                            <p:txEl>
                                              <p:pRg st="5" end="5"/>
                                            </p:txEl>
                                          </p:spTgt>
                                        </p:tgtEl>
                                        <p:attrNameLst>
                                          <p:attrName>style.visibility</p:attrName>
                                        </p:attrNameLst>
                                      </p:cBhvr>
                                      <p:to>
                                        <p:strVal val="visible"/>
                                      </p:to>
                                    </p:set>
                                    <p:animEffect transition="in" filter="dissolve">
                                      <p:cBhvr>
                                        <p:cTn id="12" dur="500"/>
                                        <p:tgtEl>
                                          <p:spTgt spid="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567" grpId="0" bldLvl="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marL="0" indent="0">
              <a:lnSpc>
                <a:spcPct val="100000"/>
              </a:lnSpc>
              <a:buNone/>
            </a:pPr>
            <a:r>
              <a:rPr lang="en-US" altLang="zh-CN" sz="2800">
                <a:solidFill>
                  <a:srgbClr val="034EA2"/>
                </a:solidFill>
                <a:effectLst/>
              </a:rPr>
              <a:t>package </a:t>
            </a:r>
            <a:r>
              <a:rPr lang="zh-CN" altLang="en-US" sz="2800">
                <a:solidFill>
                  <a:srgbClr val="034EA2"/>
                </a:solidFill>
                <a:effectLst/>
              </a:rPr>
              <a:t>与</a:t>
            </a:r>
            <a:r>
              <a:rPr lang="en-US" altLang="zh-CN" sz="2800">
                <a:solidFill>
                  <a:srgbClr val="034EA2"/>
                </a:solidFill>
                <a:effectLst/>
              </a:rPr>
              <a:t> import</a:t>
            </a:r>
            <a:endParaRPr lang="zh-CN" altLang="en-US" sz="2400">
              <a:solidFill>
                <a:srgbClr val="034EA2"/>
              </a:solidFill>
            </a:endParaRPr>
          </a:p>
        </p:txBody>
      </p:sp>
      <p:sp>
        <p:nvSpPr>
          <p:cNvPr id="3" name="标题 2"/>
          <p:cNvSpPr>
            <a:spLocks noGrp="1"/>
          </p:cNvSpPr>
          <p:nvPr>
            <p:ph type="title"/>
          </p:nvPr>
        </p:nvSpPr>
        <p:spPr/>
        <p:txBody>
          <a:bodyPr/>
          <a:lstStyle/>
          <a:p>
            <a:r>
              <a:rPr lang="en-US" altLang="zh-CN">
                <a:sym typeface="+mn-ea"/>
              </a:rPr>
              <a:t>2.1.5 Java</a:t>
            </a:r>
            <a:r>
              <a:rPr lang="zh-CN" altLang="en-US">
                <a:sym typeface="+mn-ea"/>
              </a:rPr>
              <a:t>访问控制</a:t>
            </a:r>
            <a:r>
              <a:rPr lang="en-US" altLang="zh-CN">
                <a:sym typeface="+mn-ea"/>
              </a:rPr>
              <a:t> </a:t>
            </a:r>
            <a:r>
              <a:rPr lang="en-US" altLang="zh-CN" sz="2400">
                <a:sym typeface="+mn-ea"/>
              </a:rPr>
              <a:t>6/12</a:t>
            </a:r>
          </a:p>
        </p:txBody>
      </p:sp>
      <p:sp>
        <p:nvSpPr>
          <p:cNvPr id="194567" name="AutoShape 7"/>
          <p:cNvSpPr/>
          <p:nvPr>
            <p:custDataLst>
              <p:tags r:id="rId1"/>
            </p:custDataLst>
          </p:nvPr>
        </p:nvSpPr>
        <p:spPr>
          <a:xfrm>
            <a:off x="900430" y="1861820"/>
            <a:ext cx="4649470" cy="1509395"/>
          </a:xfrm>
          <a:prstGeom prst="roundRect">
            <a:avLst>
              <a:gd name="adj" fmla="val 16667"/>
            </a:avLst>
          </a:prstGeom>
          <a:noFill/>
          <a:ln w="12700" cap="flat" cmpd="sng">
            <a:solidFill>
              <a:schemeClr val="hlink"/>
            </a:solidFill>
            <a:prstDash val="dash"/>
            <a:round/>
            <a:headEnd type="none" w="med" len="med"/>
            <a:tailEnd type="none" w="med" len="med"/>
          </a:ln>
        </p:spPr>
        <p:txBody>
          <a:bodyPr wrap="none" anchor="ctr" anchorCtr="0"/>
          <a:lstStyle/>
          <a:p>
            <a:pPr algn="l">
              <a:lnSpc>
                <a:spcPct val="90000"/>
              </a:lnSpc>
              <a:spcBef>
                <a:spcPct val="20000"/>
              </a:spcBef>
              <a:buClr>
                <a:schemeClr val="accent2"/>
              </a:buClr>
            </a:pPr>
            <a:r>
              <a:rPr lang="en-US" altLang="zh-CN" sz="2400" b="1" dirty="0">
                <a:solidFill>
                  <a:schemeClr val="accent2"/>
                </a:solidFill>
                <a:effectLst/>
                <a:latin typeface="+mn-ea"/>
              </a:rPr>
              <a:t>package </a:t>
            </a:r>
            <a:r>
              <a:rPr lang="en-US" altLang="zh-CN" sz="2400" b="1" dirty="0">
                <a:solidFill>
                  <a:schemeClr val="tx1"/>
                </a:solidFill>
                <a:effectLst/>
                <a:latin typeface="+mn-ea"/>
              </a:rPr>
              <a:t>cn.edu.nwpu.point;</a:t>
            </a:r>
          </a:p>
          <a:p>
            <a:pPr algn="l">
              <a:lnSpc>
                <a:spcPct val="90000"/>
              </a:lnSpc>
              <a:spcBef>
                <a:spcPct val="20000"/>
              </a:spcBef>
              <a:buClr>
                <a:schemeClr val="accent2"/>
              </a:buClr>
            </a:pPr>
            <a:r>
              <a:rPr lang="en-US" altLang="zh-CN" sz="2400" b="1" dirty="0">
                <a:solidFill>
                  <a:srgbClr val="034EA2"/>
                </a:solidFill>
                <a:effectLst/>
                <a:latin typeface="+mn-ea"/>
                <a:sym typeface="+mn-ea"/>
              </a:rPr>
              <a:t>public class </a:t>
            </a:r>
            <a:r>
              <a:rPr lang="en-US" altLang="zh-CN" sz="2400" b="1" dirty="0">
                <a:solidFill>
                  <a:schemeClr val="tx1"/>
                </a:solidFill>
                <a:effectLst/>
                <a:latin typeface="+mn-ea"/>
                <a:sym typeface="+mn-ea"/>
              </a:rPr>
              <a:t>Point2D {</a:t>
            </a:r>
            <a:endParaRPr lang="en-US" altLang="zh-CN" sz="2400" b="1" dirty="0">
              <a:solidFill>
                <a:schemeClr val="tx1"/>
              </a:solidFill>
              <a:effectLst/>
              <a:latin typeface="+mn-ea"/>
            </a:endParaRPr>
          </a:p>
          <a:p>
            <a:pPr marL="0" lvl="4" indent="457200" algn="l" fontAlgn="auto">
              <a:lnSpc>
                <a:spcPct val="90000"/>
              </a:lnSpc>
              <a:spcBef>
                <a:spcPct val="20000"/>
              </a:spcBef>
              <a:buClr>
                <a:schemeClr val="accent2"/>
              </a:buClr>
              <a:buSzTx/>
              <a:buFontTx/>
              <a:buNone/>
            </a:pPr>
            <a:r>
              <a:rPr lang="en-US" altLang="zh-CN" sz="2400" b="1" dirty="0">
                <a:solidFill>
                  <a:schemeClr val="tx1"/>
                </a:solidFill>
                <a:effectLst/>
                <a:latin typeface="+mn-ea"/>
                <a:sym typeface="+mn-ea"/>
              </a:rPr>
              <a:t>……</a:t>
            </a:r>
            <a:endParaRPr lang="en-US" altLang="zh-CN" sz="2400" b="1" dirty="0">
              <a:solidFill>
                <a:schemeClr val="tx1"/>
              </a:solidFill>
              <a:effectLst/>
              <a:latin typeface="+mn-ea"/>
            </a:endParaRPr>
          </a:p>
          <a:p>
            <a:pPr marL="0" lvl="4" algn="l" fontAlgn="auto">
              <a:lnSpc>
                <a:spcPct val="90000"/>
              </a:lnSpc>
              <a:spcBef>
                <a:spcPct val="20000"/>
              </a:spcBef>
              <a:buClr>
                <a:schemeClr val="accent2"/>
              </a:buClr>
              <a:buSzTx/>
              <a:buFontTx/>
              <a:buNone/>
            </a:pPr>
            <a:r>
              <a:rPr lang="en-US" altLang="zh-CN" sz="2400" b="1" dirty="0">
                <a:solidFill>
                  <a:schemeClr val="tx1"/>
                </a:solidFill>
                <a:effectLst/>
                <a:latin typeface="+mn-ea"/>
                <a:sym typeface="+mn-ea"/>
              </a:rPr>
              <a:t>}</a:t>
            </a:r>
          </a:p>
        </p:txBody>
      </p:sp>
      <p:sp>
        <p:nvSpPr>
          <p:cNvPr id="198665" name="AutoShape 9"/>
          <p:cNvSpPr/>
          <p:nvPr>
            <p:custDataLst>
              <p:tags r:id="rId2"/>
            </p:custDataLst>
          </p:nvPr>
        </p:nvSpPr>
        <p:spPr>
          <a:xfrm>
            <a:off x="900430" y="3461385"/>
            <a:ext cx="7049770" cy="958850"/>
          </a:xfrm>
          <a:prstGeom prst="roundRect">
            <a:avLst>
              <a:gd name="adj" fmla="val 16667"/>
            </a:avLst>
          </a:prstGeom>
          <a:noFill/>
          <a:ln w="12700" cap="flat" cmpd="sng">
            <a:solidFill>
              <a:schemeClr val="hlink"/>
            </a:solidFill>
            <a:prstDash val="dash"/>
            <a:round/>
            <a:headEnd type="none" w="med" len="med"/>
            <a:tailEnd type="none" w="med" len="med"/>
          </a:ln>
        </p:spPr>
        <p:txBody>
          <a:bodyPr wrap="none" anchor="ctr" anchorCtr="0">
            <a:scene3d>
              <a:camera prst="orthographicFront"/>
              <a:lightRig rig="threePt" dir="t"/>
            </a:scene3d>
          </a:bodyPr>
          <a:lstStyle/>
          <a:p>
            <a:pPr marL="457200" indent="-457200" algn="l">
              <a:lnSpc>
                <a:spcPct val="90000"/>
              </a:lnSpc>
              <a:spcBef>
                <a:spcPct val="20000"/>
              </a:spcBef>
              <a:buClr>
                <a:schemeClr val="accent2"/>
              </a:buClr>
              <a:buFont typeface="Wingdings" panose="05000000000000000000" pitchFamily="2" charset="2"/>
              <a:buAutoNum type="circleNumDbPlain"/>
            </a:pPr>
            <a:r>
              <a:rPr lang="en-US" altLang="zh-CN" sz="2400" b="1" dirty="0">
                <a:solidFill>
                  <a:schemeClr val="tx1"/>
                </a:solidFill>
                <a:effectLst/>
                <a:latin typeface="+mn-ea"/>
                <a:sym typeface="+mn-ea"/>
              </a:rPr>
              <a:t>cn.edu.nwpu.</a:t>
            </a:r>
            <a:r>
              <a:rPr lang="en-US" altLang="zh-CN" sz="2400" b="1" dirty="0">
                <a:solidFill>
                  <a:schemeClr val="tx1"/>
                </a:solidFill>
                <a:effectLst/>
                <a:latin typeface="等线" panose="02010600030101010101" charset="-122"/>
                <a:ea typeface="等线" panose="02010600030101010101" charset="-122"/>
                <a:cs typeface="等线" panose="02010600030101010101" charset="-122"/>
              </a:rPr>
              <a:t>point.Point2D pointOne = </a:t>
            </a:r>
          </a:p>
          <a:p>
            <a:pPr marL="457200" lvl="1" indent="457200" algn="l">
              <a:lnSpc>
                <a:spcPct val="90000"/>
              </a:lnSpc>
              <a:spcBef>
                <a:spcPct val="20000"/>
              </a:spcBef>
              <a:buClr>
                <a:schemeClr val="accent2"/>
              </a:buClr>
              <a:buFont typeface="Wingdings" panose="05000000000000000000" pitchFamily="2" charset="2"/>
              <a:buNone/>
            </a:pPr>
            <a:r>
              <a:rPr lang="en-US" altLang="zh-CN" sz="2400" b="1" dirty="0">
                <a:solidFill>
                  <a:srgbClr val="034EA2"/>
                </a:solidFill>
                <a:effectLst/>
                <a:latin typeface="等线" panose="02010600030101010101" charset="-122"/>
                <a:ea typeface="等线" panose="02010600030101010101" charset="-122"/>
                <a:cs typeface="等线" panose="02010600030101010101" charset="-122"/>
              </a:rPr>
              <a:t>new </a:t>
            </a:r>
            <a:r>
              <a:rPr lang="en-US" altLang="zh-CN" sz="2400" b="1" dirty="0">
                <a:solidFill>
                  <a:schemeClr val="tx1"/>
                </a:solidFill>
                <a:effectLst/>
                <a:latin typeface="等线" panose="02010600030101010101" charset="-122"/>
                <a:ea typeface="等线" panose="02010600030101010101" charset="-122"/>
                <a:cs typeface="等线" panose="02010600030101010101" charset="-122"/>
              </a:rPr>
              <a:t>point.Point2D(1</a:t>
            </a:r>
            <a:r>
              <a:rPr lang="zh-CN" altLang="en-US" sz="2400" b="1" dirty="0">
                <a:solidFill>
                  <a:schemeClr val="tx1"/>
                </a:solidFill>
                <a:effectLst/>
                <a:latin typeface="等线" panose="02010600030101010101" charset="-122"/>
                <a:ea typeface="等线" panose="02010600030101010101" charset="-122"/>
                <a:cs typeface="等线" panose="02010600030101010101" charset="-122"/>
              </a:rPr>
              <a:t>，</a:t>
            </a:r>
            <a:r>
              <a:rPr lang="en-US" altLang="zh-CN" sz="2400" b="1" dirty="0">
                <a:solidFill>
                  <a:schemeClr val="tx1"/>
                </a:solidFill>
                <a:effectLst/>
                <a:latin typeface="等线" panose="02010600030101010101" charset="-122"/>
                <a:ea typeface="等线" panose="02010600030101010101" charset="-122"/>
                <a:cs typeface="等线" panose="02010600030101010101" charset="-122"/>
              </a:rPr>
              <a:t>2);</a:t>
            </a:r>
          </a:p>
        </p:txBody>
      </p:sp>
      <p:sp>
        <p:nvSpPr>
          <p:cNvPr id="198667" name="AutoShape 11"/>
          <p:cNvSpPr/>
          <p:nvPr>
            <p:custDataLst>
              <p:tags r:id="rId3"/>
            </p:custDataLst>
          </p:nvPr>
        </p:nvSpPr>
        <p:spPr>
          <a:xfrm>
            <a:off x="868045" y="4514215"/>
            <a:ext cx="7082155" cy="1800225"/>
          </a:xfrm>
          <a:prstGeom prst="roundRect">
            <a:avLst>
              <a:gd name="adj" fmla="val 16667"/>
            </a:avLst>
          </a:prstGeom>
          <a:noFill/>
          <a:ln w="12700" cap="flat" cmpd="sng">
            <a:solidFill>
              <a:schemeClr val="hlink"/>
            </a:solidFill>
            <a:prstDash val="dash"/>
            <a:round/>
            <a:headEnd type="none" w="med" len="med"/>
            <a:tailEnd type="none" w="med" len="med"/>
          </a:ln>
        </p:spPr>
        <p:txBody>
          <a:bodyPr wrap="none" anchor="ctr" anchorCtr="0"/>
          <a:lstStyle/>
          <a:p>
            <a:pPr marL="457200" indent="-457200" algn="l">
              <a:lnSpc>
                <a:spcPct val="90000"/>
              </a:lnSpc>
              <a:spcBef>
                <a:spcPct val="20000"/>
              </a:spcBef>
              <a:buClr>
                <a:schemeClr val="accent2"/>
              </a:buClr>
              <a:buFont typeface="Wingdings" panose="05000000000000000000" pitchFamily="2" charset="2"/>
              <a:buAutoNum type="circleNumDbPlain" startAt="2"/>
            </a:pPr>
            <a:r>
              <a:rPr lang="en-US" altLang="zh-CN" sz="2400" b="1" dirty="0">
                <a:solidFill>
                  <a:schemeClr val="accent2"/>
                </a:solidFill>
                <a:effectLst/>
                <a:latin typeface="等线" panose="02010600030101010101" charset="-122"/>
                <a:ea typeface="等线" panose="02010600030101010101" charset="-122"/>
                <a:cs typeface="等线" panose="02010600030101010101" charset="-122"/>
              </a:rPr>
              <a:t>import </a:t>
            </a:r>
            <a:r>
              <a:rPr lang="en-US" altLang="zh-CN" sz="2400" b="1" dirty="0">
                <a:solidFill>
                  <a:schemeClr val="tx1"/>
                </a:solidFill>
                <a:effectLst/>
                <a:latin typeface="+mn-ea"/>
                <a:sym typeface="+mn-ea"/>
              </a:rPr>
              <a:t>cn.edu.nwpu.</a:t>
            </a:r>
            <a:r>
              <a:rPr lang="en-US" altLang="zh-CN" sz="2400" b="1" dirty="0">
                <a:solidFill>
                  <a:schemeClr val="tx1"/>
                </a:solidFill>
                <a:effectLst/>
                <a:latin typeface="等线" panose="02010600030101010101" charset="-122"/>
                <a:ea typeface="等线" panose="02010600030101010101" charset="-122"/>
                <a:cs typeface="等线" panose="02010600030101010101" charset="-122"/>
              </a:rPr>
              <a:t>point.</a:t>
            </a:r>
            <a:r>
              <a:rPr lang="en-US" altLang="zh-CN" sz="2400" b="1" dirty="0">
                <a:effectLst/>
                <a:latin typeface="等线" panose="02010600030101010101" charset="-122"/>
                <a:ea typeface="等线" panose="02010600030101010101" charset="-122"/>
                <a:cs typeface="等线" panose="02010600030101010101" charset="-122"/>
                <a:sym typeface="+mn-ea"/>
              </a:rPr>
              <a:t>Point2D </a:t>
            </a:r>
            <a:r>
              <a:rPr lang="en-US" altLang="zh-CN" sz="2400" b="1" dirty="0">
                <a:solidFill>
                  <a:schemeClr val="tx1"/>
                </a:solidFill>
                <a:effectLst/>
                <a:latin typeface="等线" panose="02010600030101010101" charset="-122"/>
                <a:ea typeface="等线" panose="02010600030101010101" charset="-122"/>
                <a:cs typeface="等线" panose="02010600030101010101" charset="-122"/>
              </a:rPr>
              <a:t>; </a:t>
            </a:r>
          </a:p>
          <a:p>
            <a:pPr marL="457200" indent="-457200" algn="l">
              <a:lnSpc>
                <a:spcPct val="90000"/>
              </a:lnSpc>
              <a:spcBef>
                <a:spcPct val="20000"/>
              </a:spcBef>
              <a:buClr>
                <a:schemeClr val="accent2"/>
              </a:buClr>
              <a:buNone/>
            </a:pPr>
            <a:r>
              <a:rPr lang="en-US" altLang="zh-CN" sz="2400" b="1" dirty="0">
                <a:solidFill>
                  <a:schemeClr val="tx1"/>
                </a:solidFill>
                <a:effectLst/>
                <a:latin typeface="等线" panose="02010600030101010101" charset="-122"/>
                <a:ea typeface="等线" panose="02010600030101010101" charset="-122"/>
                <a:cs typeface="等线" panose="02010600030101010101" charset="-122"/>
              </a:rPr>
              <a:t>     …</a:t>
            </a:r>
          </a:p>
          <a:p>
            <a:pPr marL="457200" indent="-457200" algn="l">
              <a:lnSpc>
                <a:spcPct val="90000"/>
              </a:lnSpc>
              <a:spcBef>
                <a:spcPct val="20000"/>
              </a:spcBef>
              <a:buClr>
                <a:schemeClr val="accent2"/>
              </a:buClr>
              <a:buNone/>
            </a:pPr>
            <a:r>
              <a:rPr lang="en-US" altLang="zh-CN" sz="2400" b="1" dirty="0">
                <a:solidFill>
                  <a:schemeClr val="tx1"/>
                </a:solidFill>
                <a:effectLst/>
                <a:latin typeface="等线" panose="02010600030101010101" charset="-122"/>
                <a:ea typeface="等线" panose="02010600030101010101" charset="-122"/>
                <a:cs typeface="等线" panose="02010600030101010101" charset="-122"/>
              </a:rPr>
              <a:t>    Point2D pointOne = </a:t>
            </a:r>
            <a:r>
              <a:rPr lang="en-US" altLang="zh-CN" sz="2400" b="1" dirty="0">
                <a:solidFill>
                  <a:srgbClr val="034EA2"/>
                </a:solidFill>
                <a:effectLst/>
                <a:latin typeface="等线" panose="02010600030101010101" charset="-122"/>
                <a:ea typeface="等线" panose="02010600030101010101" charset="-122"/>
                <a:cs typeface="等线" panose="02010600030101010101" charset="-122"/>
              </a:rPr>
              <a:t>new </a:t>
            </a:r>
            <a:r>
              <a:rPr lang="en-US" altLang="zh-CN" sz="2400" b="1" dirty="0">
                <a:solidFill>
                  <a:schemeClr val="tx1"/>
                </a:solidFill>
                <a:effectLst/>
                <a:latin typeface="等线" panose="02010600030101010101" charset="-122"/>
                <a:ea typeface="等线" panose="02010600030101010101" charset="-122"/>
                <a:cs typeface="等线" panose="02010600030101010101" charset="-122"/>
              </a:rPr>
              <a:t>Point2D(1</a:t>
            </a:r>
            <a:r>
              <a:rPr lang="zh-CN" altLang="en-US" sz="2400" b="1" dirty="0">
                <a:solidFill>
                  <a:schemeClr val="tx1"/>
                </a:solidFill>
                <a:effectLst/>
                <a:latin typeface="等线" panose="02010600030101010101" charset="-122"/>
                <a:ea typeface="等线" panose="02010600030101010101" charset="-122"/>
                <a:cs typeface="等线" panose="02010600030101010101" charset="-122"/>
              </a:rPr>
              <a:t>，</a:t>
            </a:r>
            <a:r>
              <a:rPr lang="en-US" altLang="zh-CN" sz="2400" b="1" dirty="0">
                <a:solidFill>
                  <a:schemeClr val="tx1"/>
                </a:solidFill>
                <a:effectLst/>
                <a:latin typeface="等线" panose="02010600030101010101" charset="-122"/>
                <a:ea typeface="等线" panose="02010600030101010101" charset="-122"/>
                <a:cs typeface="等线" panose="02010600030101010101" charset="-122"/>
              </a:rPr>
              <a:t>2); </a:t>
            </a:r>
          </a:p>
          <a:p>
            <a:pPr marL="457200" indent="-457200" algn="l">
              <a:lnSpc>
                <a:spcPct val="90000"/>
              </a:lnSpc>
              <a:spcBef>
                <a:spcPct val="20000"/>
              </a:spcBef>
              <a:buClr>
                <a:schemeClr val="accent2"/>
              </a:buClr>
              <a:buNone/>
            </a:pPr>
            <a:r>
              <a:rPr lang="en-US" altLang="zh-CN" sz="2400" b="1" dirty="0">
                <a:solidFill>
                  <a:schemeClr val="tx1"/>
                </a:solidFill>
                <a:effectLst/>
                <a:latin typeface="等线" panose="02010600030101010101" charset="-122"/>
                <a:ea typeface="等线" panose="02010600030101010101" charset="-122"/>
                <a:cs typeface="等线" panose="02010600030101010101" charset="-122"/>
              </a:rPr>
              <a:t>    Point2D pointTwo;</a:t>
            </a:r>
          </a:p>
        </p:txBody>
      </p:sp>
      <p:sp>
        <p:nvSpPr>
          <p:cNvPr id="15" name="云形标注 14"/>
          <p:cNvSpPr/>
          <p:nvPr>
            <p:custDataLst>
              <p:tags r:id="rId4"/>
            </p:custDataLst>
          </p:nvPr>
        </p:nvSpPr>
        <p:spPr bwMode="auto">
          <a:xfrm>
            <a:off x="6115050" y="2106930"/>
            <a:ext cx="2692400" cy="886460"/>
          </a:xfrm>
          <a:prstGeom prst="cloudCallout">
            <a:avLst>
              <a:gd name="adj1" fmla="val -66117"/>
              <a:gd name="adj2" fmla="val 94126"/>
            </a:avLst>
          </a:prstGeom>
          <a:noFill/>
          <a:ln w="12700" cap="flat" cmpd="sng" algn="ctr">
            <a:solidFill>
              <a:schemeClr val="hlink"/>
            </a:solidFill>
            <a:prstDash val="sysDot"/>
            <a:round/>
            <a:headEnd type="none" w="med" len="med"/>
            <a:tailEnd type="none" w="med" len="med"/>
          </a:ln>
          <a:effectLst/>
        </p:spPr>
        <p:txBody>
          <a:bodyPr anchor="ctr" anchorCtr="0"/>
          <a:lstStyle/>
          <a:p>
            <a:pPr marL="469900" marR="0" lvl="0" indent="-469900" algn="l" defTabSz="914400" rtl="0" eaLnBrk="1" fontAlgn="ctr" latinLnBrk="0" hangingPunct="1">
              <a:lnSpc>
                <a:spcPct val="75000"/>
              </a:lnSpc>
              <a:spcBef>
                <a:spcPct val="20000"/>
              </a:spcBef>
              <a:spcAft>
                <a:spcPct val="0"/>
              </a:spcAft>
              <a:buClr>
                <a:schemeClr val="accent2"/>
              </a:buClr>
              <a:buSzTx/>
              <a:buFont typeface="Wingdings" panose="05000000000000000000" pitchFamily="2" charset="2"/>
              <a:buNone/>
              <a:defRPr/>
            </a:pPr>
            <a:r>
              <a:rPr kumimoji="0" lang="zh-CN" altLang="en-US" sz="2000" b="1" i="0" u="none" strike="noStrike" kern="1200" cap="none" spc="0" normalizeH="0" baseline="0" noProof="0" dirty="0">
                <a:ln>
                  <a:noFill/>
                </a:ln>
                <a:solidFill>
                  <a:schemeClr val="tx1"/>
                </a:solidFill>
                <a:effectLst/>
                <a:uLnTx/>
                <a:uFillTx/>
                <a:latin typeface="等线" panose="02010600030101010101" charset="-122"/>
                <a:ea typeface="等线" panose="02010600030101010101" charset="-122"/>
                <a:cs typeface="+mn-cs"/>
              </a:rPr>
              <a:t>两种使用方式</a:t>
            </a:r>
          </a:p>
        </p:txBody>
      </p:sp>
      <p:sp>
        <p:nvSpPr>
          <p:cNvPr id="7" name="日期占位符 6"/>
          <p:cNvSpPr>
            <a:spLocks noGrp="1"/>
          </p:cNvSpPr>
          <p:nvPr>
            <p:ph type="dt" sz="half" idx="10"/>
            <p:custDataLst>
              <p:tags r:id="rId5"/>
            </p:custDataLst>
          </p:nvPr>
        </p:nvSpPr>
        <p:spPr/>
        <p:txBody>
          <a:bodyPr/>
          <a:lstStyle/>
          <a:p>
            <a:fld id="{8BEB6EB5-CC0D-C94C-91B9-9EA1B45E848E}" type="datetime1">
              <a:rPr kumimoji="1" lang="zh-CN" altLang="en-US" smtClean="0"/>
              <a:t>2024/10/16</a:t>
            </a:fld>
            <a:endParaRPr kumimoji="1" lang="zh-CN" altLang="en-US" sz="900"/>
          </a:p>
        </p:txBody>
      </p:sp>
      <p:sp>
        <p:nvSpPr>
          <p:cNvPr id="8" name="页脚占位符 7"/>
          <p:cNvSpPr>
            <a:spLocks noGrp="1"/>
          </p:cNvSpPr>
          <p:nvPr>
            <p:ph type="ftr" sz="quarter" idx="11"/>
            <p:custDataLst>
              <p:tags r:id="rId6"/>
            </p:custDataLst>
          </p:nvPr>
        </p:nvSpPr>
        <p:spPr/>
        <p:txBody>
          <a:bodyPr/>
          <a:lstStyle/>
          <a:p>
            <a:r>
              <a:rPr kumimoji="1" lang="zh-CN" altLang="en-US" dirty="0"/>
              <a:t>西北工业大学软件学院</a:t>
            </a:r>
            <a:endParaRPr kumimoji="1" lang="zh-CN" altLang="en-US" sz="900" dirty="0"/>
          </a:p>
        </p:txBody>
      </p:sp>
      <p:sp>
        <p:nvSpPr>
          <p:cNvPr id="9" name="灯片编号占位符 8"/>
          <p:cNvSpPr>
            <a:spLocks noGrp="1"/>
          </p:cNvSpPr>
          <p:nvPr>
            <p:ph type="sldNum" sz="quarter" idx="12"/>
            <p:custDataLst>
              <p:tags r:id="rId7"/>
            </p:custDataLst>
          </p:nvPr>
        </p:nvSpPr>
        <p:spPr/>
        <p:txBody>
          <a:bodyPr/>
          <a:lstStyle/>
          <a:p>
            <a:fld id="{5A1A6423-77BD-D842-A714-25250E903C41}" type="slidenum">
              <a:rPr kumimoji="1" lang="zh-CN" altLang="en-US" smtClean="0"/>
              <a:t>55</a:t>
            </a:fld>
            <a:endParaRPr kumimoji="1" lang="zh-CN" altLang="en-US" sz="9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6" fill="hold" grpId="0" nodeType="clickEffect">
                                  <p:stCondLst>
                                    <p:cond delay="0"/>
                                  </p:stCondLst>
                                  <p:childTnLst>
                                    <p:set>
                                      <p:cBhvr>
                                        <p:cTn id="6" dur="1" fill="hold">
                                          <p:stCondLst>
                                            <p:cond delay="0"/>
                                          </p:stCondLst>
                                        </p:cTn>
                                        <p:tgtEl>
                                          <p:spTgt spid="194567"/>
                                        </p:tgtEl>
                                        <p:attrNameLst>
                                          <p:attrName>style.visibility</p:attrName>
                                        </p:attrNameLst>
                                      </p:cBhvr>
                                      <p:to>
                                        <p:strVal val="visible"/>
                                      </p:to>
                                    </p:set>
                                    <p:animEffect transition="in" filter="barn(inHorizontal)">
                                      <p:cBhvr>
                                        <p:cTn id="7" dur="500"/>
                                        <p:tgtEl>
                                          <p:spTgt spid="194567"/>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6" fill="hold" grpId="0" nodeType="clickEffect">
                                  <p:stCondLst>
                                    <p:cond delay="0"/>
                                  </p:stCondLst>
                                  <p:childTnLst>
                                    <p:set>
                                      <p:cBhvr>
                                        <p:cTn id="11" dur="1" fill="hold">
                                          <p:stCondLst>
                                            <p:cond delay="0"/>
                                          </p:stCondLst>
                                        </p:cTn>
                                        <p:tgtEl>
                                          <p:spTgt spid="198665"/>
                                        </p:tgtEl>
                                        <p:attrNameLst>
                                          <p:attrName>style.visibility</p:attrName>
                                        </p:attrNameLst>
                                      </p:cBhvr>
                                      <p:to>
                                        <p:strVal val="visible"/>
                                      </p:to>
                                    </p:set>
                                    <p:animEffect transition="in" filter="barn(inHorizontal)">
                                      <p:cBhvr>
                                        <p:cTn id="12" dur="500"/>
                                        <p:tgtEl>
                                          <p:spTgt spid="198665"/>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6" fill="hold" grpId="0" nodeType="clickEffect">
                                  <p:stCondLst>
                                    <p:cond delay="0"/>
                                  </p:stCondLst>
                                  <p:childTnLst>
                                    <p:set>
                                      <p:cBhvr>
                                        <p:cTn id="16" dur="1" fill="hold">
                                          <p:stCondLst>
                                            <p:cond delay="0"/>
                                          </p:stCondLst>
                                        </p:cTn>
                                        <p:tgtEl>
                                          <p:spTgt spid="198667"/>
                                        </p:tgtEl>
                                        <p:attrNameLst>
                                          <p:attrName>style.visibility</p:attrName>
                                        </p:attrNameLst>
                                      </p:cBhvr>
                                      <p:to>
                                        <p:strVal val="visible"/>
                                      </p:to>
                                    </p:set>
                                    <p:animEffect transition="in" filter="barn(inHorizontal)">
                                      <p:cBhvr>
                                        <p:cTn id="17" dur="500"/>
                                        <p:tgtEl>
                                          <p:spTgt spid="1986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567" grpId="0" bldLvl="0" animBg="1"/>
      <p:bldP spid="198665" grpId="0" bldLvl="0" animBg="1"/>
      <p:bldP spid="198667" grpId="0" bldLvl="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fontScale="70000"/>
          </a:bodyPr>
          <a:lstStyle/>
          <a:p>
            <a:pPr marL="0" indent="0">
              <a:lnSpc>
                <a:spcPct val="110000"/>
              </a:lnSpc>
              <a:buNone/>
            </a:pPr>
            <a:r>
              <a:rPr lang="en-US" altLang="zh-CN" sz="4000">
                <a:solidFill>
                  <a:srgbClr val="034EA2"/>
                </a:solidFill>
                <a:effectLst/>
                <a:sym typeface="+mn-ea"/>
              </a:rPr>
              <a:t>package </a:t>
            </a:r>
            <a:r>
              <a:rPr lang="zh-CN" altLang="en-US" sz="4000">
                <a:solidFill>
                  <a:srgbClr val="034EA2"/>
                </a:solidFill>
                <a:effectLst/>
                <a:sym typeface="+mn-ea"/>
              </a:rPr>
              <a:t>与</a:t>
            </a:r>
            <a:r>
              <a:rPr lang="en-US" altLang="zh-CN" sz="4000">
                <a:solidFill>
                  <a:srgbClr val="034EA2"/>
                </a:solidFill>
                <a:effectLst/>
                <a:sym typeface="+mn-ea"/>
              </a:rPr>
              <a:t> import</a:t>
            </a:r>
          </a:p>
          <a:p>
            <a:pPr>
              <a:lnSpc>
                <a:spcPct val="130000"/>
              </a:lnSpc>
            </a:pPr>
            <a:r>
              <a:rPr lang="en-US" altLang="zh-CN" sz="3400">
                <a:sym typeface="+mn-ea"/>
              </a:rPr>
              <a:t>package</a:t>
            </a:r>
            <a:r>
              <a:rPr lang="zh-CN" altLang="en-US" sz="3400">
                <a:sym typeface="+mn-ea"/>
              </a:rPr>
              <a:t>语句必须是文件中的</a:t>
            </a:r>
            <a:r>
              <a:rPr lang="zh-CN" altLang="en-US" sz="3400">
                <a:solidFill>
                  <a:srgbClr val="034EA2"/>
                </a:solidFill>
                <a:sym typeface="+mn-ea"/>
              </a:rPr>
              <a:t>第一条语句。</a:t>
            </a:r>
            <a:endParaRPr lang="zh-CN" altLang="en-US" sz="3400"/>
          </a:p>
          <a:p>
            <a:pPr>
              <a:lnSpc>
                <a:spcPct val="130000"/>
              </a:lnSpc>
            </a:pPr>
            <a:r>
              <a:rPr lang="zh-CN" altLang="en-US" sz="3400"/>
              <a:t>如果一个</a:t>
            </a:r>
            <a:r>
              <a:rPr lang="en-US" altLang="zh-CN" sz="3400"/>
              <a:t>.java</a:t>
            </a:r>
            <a:r>
              <a:rPr lang="zh-CN" altLang="en-US" sz="3400"/>
              <a:t>源文件中不加</a:t>
            </a:r>
            <a:r>
              <a:rPr lang="en-US" altLang="zh-CN" sz="3400"/>
              <a:t>package</a:t>
            </a:r>
            <a:r>
              <a:rPr lang="zh-CN" altLang="en-US" sz="3400"/>
              <a:t>语句，则指定为</a:t>
            </a:r>
            <a:r>
              <a:rPr lang="zh-CN" altLang="en-US" sz="3400">
                <a:solidFill>
                  <a:srgbClr val="034EA2"/>
                </a:solidFill>
                <a:effectLst/>
              </a:rPr>
              <a:t>缺省包</a:t>
            </a:r>
            <a:r>
              <a:rPr lang="zh-CN" altLang="en-US" sz="3400"/>
              <a:t>或无名包，类文件位于</a:t>
            </a:r>
            <a:r>
              <a:rPr lang="zh-CN" altLang="en-US" sz="3400">
                <a:solidFill>
                  <a:srgbClr val="034EA2"/>
                </a:solidFill>
                <a:effectLst/>
              </a:rPr>
              <a:t>当前工作目录</a:t>
            </a:r>
            <a:r>
              <a:rPr lang="zh-CN" altLang="en-US" sz="3400"/>
              <a:t>下。</a:t>
            </a:r>
            <a:endParaRPr lang="en-US" altLang="zh-CN" sz="3400"/>
          </a:p>
          <a:p>
            <a:pPr>
              <a:lnSpc>
                <a:spcPct val="130000"/>
              </a:lnSpc>
            </a:pPr>
            <a:r>
              <a:rPr lang="zh-CN" altLang="en-US" sz="3400"/>
              <a:t>无论是</a:t>
            </a:r>
            <a:r>
              <a:rPr lang="en-US" altLang="zh-CN" sz="3400"/>
              <a:t>jdk</a:t>
            </a:r>
            <a:r>
              <a:rPr lang="zh-CN" altLang="en-US" sz="3400"/>
              <a:t>提供的类还是自己定义的包中的类，都必须用</a:t>
            </a:r>
            <a:r>
              <a:rPr lang="en-US" altLang="zh-CN" sz="3400"/>
              <a:t>import</a:t>
            </a:r>
            <a:r>
              <a:rPr lang="zh-CN" altLang="en-US" sz="3400"/>
              <a:t>语句标识或使用类的全名，以通知编译器在编译时找到相应的类文件，下述两种情况除外：</a:t>
            </a:r>
          </a:p>
          <a:p>
            <a:pPr marL="914400" lvl="1" indent="-457200">
              <a:lnSpc>
                <a:spcPct val="130000"/>
              </a:lnSpc>
              <a:buAutoNum type="arabicPeriod"/>
            </a:pPr>
            <a:r>
              <a:rPr lang="zh-CN" altLang="en-US" sz="3145"/>
              <a:t>位于</a:t>
            </a:r>
            <a:r>
              <a:rPr lang="zh-CN" altLang="en-US" sz="3145">
                <a:solidFill>
                  <a:srgbClr val="034EA2"/>
                </a:solidFill>
                <a:effectLst/>
              </a:rPr>
              <a:t>同一个包内的类</a:t>
            </a:r>
            <a:r>
              <a:rPr lang="zh-CN" altLang="en-US" sz="3145"/>
              <a:t>可以直接相互引用</a:t>
            </a:r>
          </a:p>
          <a:p>
            <a:pPr marL="914400" lvl="1" indent="-457200">
              <a:lnSpc>
                <a:spcPct val="130000"/>
              </a:lnSpc>
              <a:buAutoNum type="arabicPeriod"/>
            </a:pPr>
            <a:r>
              <a:rPr lang="en-US" sz="3145"/>
              <a:t>J</a:t>
            </a:r>
            <a:r>
              <a:rPr lang="en-US" altLang="zh-CN" sz="3145"/>
              <a:t>ava</a:t>
            </a:r>
            <a:r>
              <a:rPr lang="zh-CN" altLang="en-US" sz="3145"/>
              <a:t>类库中</a:t>
            </a:r>
            <a:r>
              <a:rPr lang="zh-CN" altLang="en-US" sz="3145">
                <a:solidFill>
                  <a:srgbClr val="034EA2"/>
                </a:solidFill>
                <a:effectLst/>
              </a:rPr>
              <a:t>java.lang</a:t>
            </a:r>
            <a:r>
              <a:rPr lang="zh-CN" altLang="en-US" sz="3145"/>
              <a:t>包中的类，可以直接引用</a:t>
            </a:r>
          </a:p>
        </p:txBody>
      </p:sp>
      <p:sp>
        <p:nvSpPr>
          <p:cNvPr id="3" name="标题 2"/>
          <p:cNvSpPr>
            <a:spLocks noGrp="1"/>
          </p:cNvSpPr>
          <p:nvPr>
            <p:ph type="title"/>
          </p:nvPr>
        </p:nvSpPr>
        <p:spPr/>
        <p:txBody>
          <a:bodyPr/>
          <a:lstStyle/>
          <a:p>
            <a:r>
              <a:rPr lang="en-US" altLang="zh-CN">
                <a:sym typeface="+mn-ea"/>
              </a:rPr>
              <a:t>2.1.5 Java</a:t>
            </a:r>
            <a:r>
              <a:rPr lang="zh-CN" altLang="en-US">
                <a:sym typeface="+mn-ea"/>
              </a:rPr>
              <a:t>访问控制</a:t>
            </a:r>
            <a:r>
              <a:rPr lang="en-US" altLang="zh-CN">
                <a:sym typeface="+mn-ea"/>
              </a:rPr>
              <a:t> </a:t>
            </a:r>
            <a:r>
              <a:rPr lang="en-US" altLang="zh-CN" sz="2400">
                <a:sym typeface="+mn-ea"/>
              </a:rPr>
              <a:t>7/12</a:t>
            </a:r>
          </a:p>
        </p:txBody>
      </p:sp>
      <p:sp>
        <p:nvSpPr>
          <p:cNvPr id="7" name="日期占位符 6"/>
          <p:cNvSpPr>
            <a:spLocks noGrp="1"/>
          </p:cNvSpPr>
          <p:nvPr>
            <p:ph type="dt" sz="half" idx="10"/>
            <p:custDataLst>
              <p:tags r:id="rId1"/>
            </p:custDataLst>
          </p:nvPr>
        </p:nvSpPr>
        <p:spPr/>
        <p:txBody>
          <a:bodyPr/>
          <a:lstStyle/>
          <a:p>
            <a:fld id="{8BEB6EB5-CC0D-C94C-91B9-9EA1B45E848E}" type="datetime1">
              <a:rPr kumimoji="1" lang="zh-CN" altLang="en-US" smtClean="0"/>
              <a:t>2024/10/16</a:t>
            </a:fld>
            <a:endParaRPr kumimoji="1" lang="zh-CN" altLang="en-US" sz="900"/>
          </a:p>
        </p:txBody>
      </p:sp>
      <p:sp>
        <p:nvSpPr>
          <p:cNvPr id="8" name="页脚占位符 7"/>
          <p:cNvSpPr>
            <a:spLocks noGrp="1"/>
          </p:cNvSpPr>
          <p:nvPr>
            <p:ph type="ftr" sz="quarter" idx="11"/>
            <p:custDataLst>
              <p:tags r:id="rId2"/>
            </p:custDataLst>
          </p:nvPr>
        </p:nvSpPr>
        <p:spPr/>
        <p:txBody>
          <a:bodyPr/>
          <a:lstStyle/>
          <a:p>
            <a:r>
              <a:rPr kumimoji="1" lang="zh-CN" altLang="en-US" dirty="0"/>
              <a:t>西北工业大学软件学院</a:t>
            </a:r>
            <a:endParaRPr kumimoji="1" lang="zh-CN" altLang="en-US" sz="900" dirty="0"/>
          </a:p>
        </p:txBody>
      </p:sp>
      <p:sp>
        <p:nvSpPr>
          <p:cNvPr id="9" name="灯片编号占位符 8"/>
          <p:cNvSpPr>
            <a:spLocks noGrp="1"/>
          </p:cNvSpPr>
          <p:nvPr>
            <p:ph type="sldNum" sz="quarter" idx="12"/>
            <p:custDataLst>
              <p:tags r:id="rId3"/>
            </p:custDataLst>
          </p:nvPr>
        </p:nvSpPr>
        <p:spPr/>
        <p:txBody>
          <a:bodyPr/>
          <a:lstStyle/>
          <a:p>
            <a:fld id="{5A1A6423-77BD-D842-A714-25250E903C41}" type="slidenum">
              <a:rPr kumimoji="1" lang="zh-CN" altLang="en-US" smtClean="0"/>
              <a:t>56</a:t>
            </a:fld>
            <a:endParaRPr kumimoji="1" lang="zh-CN" altLang="en-US" sz="90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marL="0" indent="0">
              <a:lnSpc>
                <a:spcPct val="110000"/>
              </a:lnSpc>
              <a:buNone/>
            </a:pPr>
            <a:r>
              <a:rPr lang="en-US" altLang="zh-CN" sz="2800">
                <a:solidFill>
                  <a:srgbClr val="034EA2"/>
                </a:solidFill>
              </a:rPr>
              <a:t>Java</a:t>
            </a:r>
            <a:r>
              <a:rPr lang="zh-CN" altLang="en-US" sz="2800">
                <a:solidFill>
                  <a:srgbClr val="034EA2"/>
                </a:solidFill>
              </a:rPr>
              <a:t>访问权限控制</a:t>
            </a:r>
          </a:p>
        </p:txBody>
      </p:sp>
      <p:sp>
        <p:nvSpPr>
          <p:cNvPr id="3" name="标题 2"/>
          <p:cNvSpPr>
            <a:spLocks noGrp="1"/>
          </p:cNvSpPr>
          <p:nvPr>
            <p:ph type="title"/>
          </p:nvPr>
        </p:nvSpPr>
        <p:spPr/>
        <p:txBody>
          <a:bodyPr/>
          <a:lstStyle/>
          <a:p>
            <a:r>
              <a:rPr lang="en-US" altLang="zh-CN">
                <a:sym typeface="+mn-ea"/>
              </a:rPr>
              <a:t>2.1.5 Java</a:t>
            </a:r>
            <a:r>
              <a:rPr lang="zh-CN" altLang="en-US">
                <a:sym typeface="+mn-ea"/>
              </a:rPr>
              <a:t>访问控制</a:t>
            </a:r>
            <a:r>
              <a:rPr lang="en-US" altLang="zh-CN">
                <a:sym typeface="+mn-ea"/>
              </a:rPr>
              <a:t> </a:t>
            </a:r>
            <a:r>
              <a:rPr lang="en-US" altLang="zh-CN" sz="2400">
                <a:sym typeface="+mn-ea"/>
              </a:rPr>
              <a:t>8/12</a:t>
            </a:r>
          </a:p>
        </p:txBody>
      </p:sp>
      <p:sp>
        <p:nvSpPr>
          <p:cNvPr id="4" name="日期占位符 3"/>
          <p:cNvSpPr>
            <a:spLocks noGrp="1"/>
          </p:cNvSpPr>
          <p:nvPr>
            <p:ph type="dt" sz="half" idx="10"/>
          </p:nvPr>
        </p:nvSpPr>
        <p:spPr/>
        <p:txBody>
          <a:bodyPr/>
          <a:lstStyle/>
          <a:p>
            <a:fld id="{8BEB6EB5-CC0D-C94C-91B9-9EA1B45E848E}" type="datetime1">
              <a:rPr kumimoji="1" lang="zh-CN" altLang="en-US" smtClean="0"/>
              <a:t>2024/10/16</a:t>
            </a:fld>
            <a:endParaRPr kumimoji="1" lang="zh-CN" altLang="en-US" sz="900"/>
          </a:p>
        </p:txBody>
      </p:sp>
      <p:sp>
        <p:nvSpPr>
          <p:cNvPr id="5" name="页脚占位符 4"/>
          <p:cNvSpPr>
            <a:spLocks noGrp="1"/>
          </p:cNvSpPr>
          <p:nvPr>
            <p:ph type="ftr" sz="quarter" idx="11"/>
          </p:nvPr>
        </p:nvSpPr>
        <p:spPr/>
        <p:txBody>
          <a:bodyPr/>
          <a:lstStyle/>
          <a:p>
            <a:r>
              <a:rPr kumimoji="1" lang="zh-CN" altLang="en-US" dirty="0"/>
              <a:t>西北工业大学软件学院</a:t>
            </a:r>
            <a:endParaRPr kumimoji="1" lang="zh-CN" altLang="en-US" sz="900" dirty="0"/>
          </a:p>
        </p:txBody>
      </p:sp>
      <p:sp>
        <p:nvSpPr>
          <p:cNvPr id="6" name="灯片编号占位符 5"/>
          <p:cNvSpPr>
            <a:spLocks noGrp="1"/>
          </p:cNvSpPr>
          <p:nvPr>
            <p:ph type="sldNum" sz="quarter" idx="12"/>
          </p:nvPr>
        </p:nvSpPr>
        <p:spPr/>
        <p:txBody>
          <a:bodyPr/>
          <a:lstStyle/>
          <a:p>
            <a:fld id="{5A1A6423-77BD-D842-A714-25250E903C41}" type="slidenum">
              <a:rPr kumimoji="1" lang="zh-CN" altLang="en-US" smtClean="0"/>
              <a:t>57</a:t>
            </a:fld>
            <a:endParaRPr kumimoji="1" lang="zh-CN" altLang="en-US" sz="900"/>
          </a:p>
        </p:txBody>
      </p:sp>
      <p:pic>
        <p:nvPicPr>
          <p:cNvPr id="87044" name="图片 6"/>
          <p:cNvPicPr>
            <a:picLocks noChangeAspect="1"/>
          </p:cNvPicPr>
          <p:nvPr>
            <p:custDataLst>
              <p:tags r:id="rId1"/>
            </p:custDataLst>
          </p:nvPr>
        </p:nvPicPr>
        <p:blipFill>
          <a:blip r:embed="rId3"/>
          <a:stretch>
            <a:fillRect/>
          </a:stretch>
        </p:blipFill>
        <p:spPr>
          <a:xfrm>
            <a:off x="307340" y="1826895"/>
            <a:ext cx="8529955" cy="4469130"/>
          </a:xfrm>
          <a:prstGeom prst="rect">
            <a:avLst/>
          </a:prstGeom>
          <a:noFill/>
          <a:ln w="9525">
            <a:noFill/>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fontScale="60000"/>
          </a:bodyPr>
          <a:lstStyle/>
          <a:p>
            <a:pPr marL="0" indent="0">
              <a:lnSpc>
                <a:spcPct val="110000"/>
              </a:lnSpc>
              <a:buNone/>
            </a:pPr>
            <a:r>
              <a:rPr lang="zh-CN" altLang="en-US" sz="4700" dirty="0">
                <a:solidFill>
                  <a:srgbClr val="034EA2"/>
                </a:solidFill>
                <a:effectLst/>
                <a:sym typeface="+mn-ea"/>
              </a:rPr>
              <a:t>类的访问控制</a:t>
            </a:r>
            <a:endParaRPr lang="zh-CN" altLang="en-US" sz="4700" b="1" dirty="0">
              <a:solidFill>
                <a:srgbClr val="034EA2"/>
              </a:solidFill>
              <a:effectLst/>
            </a:endParaRPr>
          </a:p>
          <a:p>
            <a:pPr eaLnBrk="1" hangingPunct="1">
              <a:lnSpc>
                <a:spcPct val="130000"/>
              </a:lnSpc>
            </a:pPr>
            <a:r>
              <a:rPr lang="zh-CN" altLang="en-US" sz="4000" dirty="0">
                <a:sym typeface="+mn-ea"/>
              </a:rPr>
              <a:t>类的访问权限有两类：</a:t>
            </a:r>
            <a:r>
              <a:rPr lang="en-US" altLang="zh-CN" sz="4000" dirty="0">
                <a:solidFill>
                  <a:srgbClr val="034EA2"/>
                </a:solidFill>
                <a:sym typeface="+mn-ea"/>
              </a:rPr>
              <a:t>public</a:t>
            </a:r>
            <a:r>
              <a:rPr lang="zh-CN" altLang="en-US" sz="4000" dirty="0">
                <a:sym typeface="+mn-ea"/>
              </a:rPr>
              <a:t>和</a:t>
            </a:r>
            <a:r>
              <a:rPr lang="en-US" altLang="zh-CN" sz="4000" dirty="0">
                <a:solidFill>
                  <a:srgbClr val="034EA2"/>
                </a:solidFill>
                <a:sym typeface="+mn-ea"/>
              </a:rPr>
              <a:t>default</a:t>
            </a:r>
            <a:r>
              <a:rPr lang="zh-CN" altLang="en-US" sz="4000" dirty="0">
                <a:sym typeface="+mn-ea"/>
              </a:rPr>
              <a:t>（无修饰），若为</a:t>
            </a:r>
            <a:r>
              <a:rPr lang="en-US" altLang="zh-CN" sz="4000" dirty="0">
                <a:sym typeface="+mn-ea"/>
              </a:rPr>
              <a:t>public</a:t>
            </a:r>
            <a:r>
              <a:rPr lang="zh-CN" altLang="en-US" sz="4000" dirty="0">
                <a:sym typeface="+mn-ea"/>
              </a:rPr>
              <a:t>，必须设置在关键字</a:t>
            </a:r>
            <a:r>
              <a:rPr lang="en-US" altLang="zh-CN" sz="4000" dirty="0">
                <a:sym typeface="+mn-ea"/>
              </a:rPr>
              <a:t>class</a:t>
            </a:r>
            <a:r>
              <a:rPr lang="zh-CN" altLang="en-US" sz="4000" dirty="0">
                <a:sym typeface="+mn-ea"/>
              </a:rPr>
              <a:t>之前</a:t>
            </a:r>
            <a:endParaRPr lang="en-US" altLang="zh-CN" sz="4000" dirty="0">
              <a:sym typeface="+mn-ea"/>
            </a:endParaRPr>
          </a:p>
          <a:p>
            <a:pPr lvl="0" eaLnBrk="1" hangingPunct="1">
              <a:lnSpc>
                <a:spcPct val="130000"/>
              </a:lnSpc>
            </a:pPr>
            <a:endParaRPr lang="en-US" altLang="zh-CN" sz="3770" dirty="0">
              <a:latin typeface="Times New Roman" panose="02020603050405020304" pitchFamily="18" charset="0"/>
              <a:sym typeface="+mn-ea"/>
            </a:endParaRPr>
          </a:p>
          <a:p>
            <a:pPr lvl="0" eaLnBrk="1" hangingPunct="1">
              <a:lnSpc>
                <a:spcPct val="130000"/>
              </a:lnSpc>
            </a:pPr>
            <a:endParaRPr lang="en-US" altLang="zh-CN" sz="3770" dirty="0">
              <a:latin typeface="Times New Roman" panose="02020603050405020304" pitchFamily="18" charset="0"/>
              <a:sym typeface="+mn-ea"/>
            </a:endParaRPr>
          </a:p>
          <a:p>
            <a:pPr lvl="0" eaLnBrk="1" hangingPunct="1">
              <a:lnSpc>
                <a:spcPct val="130000"/>
              </a:lnSpc>
            </a:pPr>
            <a:r>
              <a:rPr lang="en-US" altLang="zh-CN" sz="3770" dirty="0">
                <a:latin typeface="Times New Roman" panose="02020603050405020304" pitchFamily="18" charset="0"/>
                <a:sym typeface="+mn-ea"/>
              </a:rPr>
              <a:t>public</a:t>
            </a:r>
            <a:r>
              <a:rPr lang="zh-CN" altLang="en-US" sz="3770" dirty="0">
                <a:latin typeface="Times New Roman" panose="02020603050405020304" pitchFamily="18" charset="0"/>
                <a:sym typeface="+mn-ea"/>
              </a:rPr>
              <a:t>类可以被任意包中的任意类访问。</a:t>
            </a:r>
          </a:p>
          <a:p>
            <a:pPr lvl="0" algn="l" eaLnBrk="1" hangingPunct="1">
              <a:lnSpc>
                <a:spcPct val="130000"/>
              </a:lnSpc>
              <a:buSzTx/>
            </a:pPr>
            <a:r>
              <a:rPr lang="en-US" altLang="zh-CN" sz="3770" dirty="0">
                <a:latin typeface="Times New Roman" panose="02020603050405020304" pitchFamily="18" charset="0"/>
                <a:sym typeface="+mn-ea"/>
              </a:rPr>
              <a:t>default类只有同一个包内的其它类可以访问</a:t>
            </a:r>
            <a:r>
              <a:rPr lang="zh-CN" altLang="en-US" sz="3770" dirty="0">
                <a:latin typeface="Times New Roman" panose="02020603050405020304" pitchFamily="18" charset="0"/>
                <a:sym typeface="+mn-ea"/>
              </a:rPr>
              <a:t>；</a:t>
            </a:r>
            <a:r>
              <a:rPr lang="en-US" altLang="zh-CN" sz="3770" dirty="0">
                <a:latin typeface="Times New Roman" panose="02020603050405020304" pitchFamily="18" charset="0"/>
                <a:sym typeface="+mn-ea"/>
              </a:rPr>
              <a:t>default</a:t>
            </a:r>
            <a:r>
              <a:rPr lang="zh-CN" altLang="en-US" sz="3770" dirty="0">
                <a:latin typeface="Times New Roman" panose="02020603050405020304" pitchFamily="18" charset="0"/>
                <a:sym typeface="+mn-ea"/>
              </a:rPr>
              <a:t>类可以声明在与类名同名的的</a:t>
            </a:r>
            <a:r>
              <a:rPr lang="en-US" altLang="zh-CN" sz="3770" dirty="0">
                <a:latin typeface="Times New Roman" panose="02020603050405020304" pitchFamily="18" charset="0"/>
                <a:sym typeface="+mn-ea"/>
              </a:rPr>
              <a:t>.java</a:t>
            </a:r>
            <a:r>
              <a:rPr lang="zh-CN" altLang="en-US" sz="3770" dirty="0">
                <a:latin typeface="Times New Roman" panose="02020603050405020304" pitchFamily="18" charset="0"/>
                <a:sym typeface="+mn-ea"/>
              </a:rPr>
              <a:t>文件中，也可以声明在其他类的</a:t>
            </a:r>
            <a:r>
              <a:rPr lang="en-US" altLang="zh-CN" sz="3770" dirty="0">
                <a:latin typeface="Times New Roman" panose="02020603050405020304" pitchFamily="18" charset="0"/>
                <a:sym typeface="+mn-ea"/>
              </a:rPr>
              <a:t>.java</a:t>
            </a:r>
            <a:r>
              <a:rPr lang="zh-CN" altLang="en-US" sz="3770" dirty="0">
                <a:latin typeface="Times New Roman" panose="02020603050405020304" pitchFamily="18" charset="0"/>
                <a:sym typeface="+mn-ea"/>
              </a:rPr>
              <a:t>文件中。</a:t>
            </a:r>
          </a:p>
        </p:txBody>
      </p:sp>
      <p:sp>
        <p:nvSpPr>
          <p:cNvPr id="3" name="标题 2"/>
          <p:cNvSpPr>
            <a:spLocks noGrp="1"/>
          </p:cNvSpPr>
          <p:nvPr>
            <p:ph type="title"/>
          </p:nvPr>
        </p:nvSpPr>
        <p:spPr/>
        <p:txBody>
          <a:bodyPr/>
          <a:lstStyle/>
          <a:p>
            <a:r>
              <a:rPr lang="en-US" altLang="zh-CN">
                <a:sym typeface="+mn-ea"/>
              </a:rPr>
              <a:t>2.1.5 Java</a:t>
            </a:r>
            <a:r>
              <a:rPr lang="zh-CN" altLang="en-US">
                <a:sym typeface="+mn-ea"/>
              </a:rPr>
              <a:t>访问控制</a:t>
            </a:r>
            <a:r>
              <a:rPr lang="en-US" altLang="zh-CN">
                <a:sym typeface="+mn-ea"/>
              </a:rPr>
              <a:t> </a:t>
            </a:r>
            <a:r>
              <a:rPr lang="en-US" altLang="zh-CN" sz="2400">
                <a:sym typeface="+mn-ea"/>
              </a:rPr>
              <a:t>9/12</a:t>
            </a:r>
          </a:p>
        </p:txBody>
      </p:sp>
      <p:sp>
        <p:nvSpPr>
          <p:cNvPr id="4" name="日期占位符 3"/>
          <p:cNvSpPr>
            <a:spLocks noGrp="1"/>
          </p:cNvSpPr>
          <p:nvPr>
            <p:ph type="dt" sz="half" idx="10"/>
          </p:nvPr>
        </p:nvSpPr>
        <p:spPr/>
        <p:txBody>
          <a:bodyPr/>
          <a:lstStyle/>
          <a:p>
            <a:fld id="{8BEB6EB5-CC0D-C94C-91B9-9EA1B45E848E}" type="datetime1">
              <a:rPr kumimoji="1" lang="zh-CN" altLang="en-US" smtClean="0"/>
              <a:t>2024/10/16</a:t>
            </a:fld>
            <a:endParaRPr kumimoji="1" lang="zh-CN" altLang="en-US" sz="900"/>
          </a:p>
        </p:txBody>
      </p:sp>
      <p:sp>
        <p:nvSpPr>
          <p:cNvPr id="5" name="页脚占位符 4"/>
          <p:cNvSpPr>
            <a:spLocks noGrp="1"/>
          </p:cNvSpPr>
          <p:nvPr>
            <p:ph type="ftr" sz="quarter" idx="11"/>
          </p:nvPr>
        </p:nvSpPr>
        <p:spPr/>
        <p:txBody>
          <a:bodyPr/>
          <a:lstStyle/>
          <a:p>
            <a:r>
              <a:rPr kumimoji="1" lang="zh-CN" altLang="en-US" dirty="0"/>
              <a:t>西北工业大学软件学院</a:t>
            </a:r>
            <a:endParaRPr kumimoji="1" lang="zh-CN" altLang="en-US" sz="900" dirty="0"/>
          </a:p>
        </p:txBody>
      </p:sp>
      <p:sp>
        <p:nvSpPr>
          <p:cNvPr id="6" name="灯片编号占位符 5"/>
          <p:cNvSpPr>
            <a:spLocks noGrp="1"/>
          </p:cNvSpPr>
          <p:nvPr>
            <p:ph type="sldNum" sz="quarter" idx="12"/>
          </p:nvPr>
        </p:nvSpPr>
        <p:spPr/>
        <p:txBody>
          <a:bodyPr/>
          <a:lstStyle/>
          <a:p>
            <a:fld id="{5A1A6423-77BD-D842-A714-25250E903C41}" type="slidenum">
              <a:rPr kumimoji="1" lang="zh-CN" altLang="en-US" smtClean="0"/>
              <a:t>58</a:t>
            </a:fld>
            <a:endParaRPr kumimoji="1" lang="zh-CN" altLang="en-US" sz="900"/>
          </a:p>
        </p:txBody>
      </p:sp>
      <p:sp>
        <p:nvSpPr>
          <p:cNvPr id="404489" name="AutoShape 9"/>
          <p:cNvSpPr/>
          <p:nvPr>
            <p:custDataLst>
              <p:tags r:id="rId1"/>
            </p:custDataLst>
          </p:nvPr>
        </p:nvSpPr>
        <p:spPr>
          <a:xfrm>
            <a:off x="818515" y="3115945"/>
            <a:ext cx="3313113" cy="865188"/>
          </a:xfrm>
          <a:prstGeom prst="roundRect">
            <a:avLst>
              <a:gd name="adj" fmla="val 16667"/>
            </a:avLst>
          </a:prstGeom>
          <a:noFill/>
          <a:ln w="12700" cap="flat" cmpd="sng">
            <a:solidFill>
              <a:schemeClr val="hlink"/>
            </a:solidFill>
            <a:prstDash val="dash"/>
            <a:round/>
            <a:headEnd type="none" w="med" len="med"/>
            <a:tailEnd type="none" w="med" len="med"/>
          </a:ln>
        </p:spPr>
        <p:txBody>
          <a:bodyPr wrap="none" anchor="ctr" anchorCtr="0">
            <a:scene3d>
              <a:camera prst="orthographicFront"/>
              <a:lightRig rig="threePt" dir="t"/>
            </a:scene3d>
          </a:bodyPr>
          <a:lstStyle/>
          <a:p>
            <a:pPr>
              <a:lnSpc>
                <a:spcPct val="90000"/>
              </a:lnSpc>
              <a:spcBef>
                <a:spcPct val="20000"/>
              </a:spcBef>
              <a:buClr>
                <a:schemeClr val="accent2"/>
              </a:buClr>
              <a:buFont typeface="Wingdings" panose="05000000000000000000" pitchFamily="2" charset="2"/>
            </a:pPr>
            <a:r>
              <a:rPr lang="en-US" altLang="zh-CN" sz="2400" b="1" dirty="0">
                <a:solidFill>
                  <a:schemeClr val="accent2"/>
                </a:solidFill>
                <a:effectLst/>
                <a:latin typeface="+mn-ea"/>
              </a:rPr>
              <a:t>public </a:t>
            </a:r>
            <a:r>
              <a:rPr lang="en-US" altLang="zh-CN" sz="2400" b="1" dirty="0">
                <a:solidFill>
                  <a:srgbClr val="034EA2"/>
                </a:solidFill>
                <a:effectLst/>
                <a:latin typeface="+mn-ea"/>
              </a:rPr>
              <a:t>class </a:t>
            </a:r>
            <a:r>
              <a:rPr lang="en-US" altLang="zh-CN" sz="2400" b="1" dirty="0">
                <a:solidFill>
                  <a:schemeClr val="tx1"/>
                </a:solidFill>
                <a:effectLst/>
                <a:latin typeface="+mn-ea"/>
              </a:rPr>
              <a:t>Name {</a:t>
            </a:r>
          </a:p>
          <a:p>
            <a:pPr>
              <a:lnSpc>
                <a:spcPct val="90000"/>
              </a:lnSpc>
              <a:spcBef>
                <a:spcPct val="20000"/>
              </a:spcBef>
              <a:buClr>
                <a:schemeClr val="accent2"/>
              </a:buClr>
              <a:buFont typeface="Wingdings" panose="05000000000000000000" pitchFamily="2" charset="2"/>
            </a:pPr>
            <a:r>
              <a:rPr lang="en-US" altLang="zh-CN" sz="2400" b="1" dirty="0">
                <a:solidFill>
                  <a:schemeClr val="tx1"/>
                </a:solidFill>
                <a:effectLst/>
                <a:latin typeface="+mn-ea"/>
              </a:rPr>
              <a:t>}  </a:t>
            </a:r>
          </a:p>
        </p:txBody>
      </p:sp>
      <p:sp>
        <p:nvSpPr>
          <p:cNvPr id="9" name="AutoShape 9"/>
          <p:cNvSpPr/>
          <p:nvPr>
            <p:custDataLst>
              <p:tags r:id="rId2"/>
            </p:custDataLst>
          </p:nvPr>
        </p:nvSpPr>
        <p:spPr>
          <a:xfrm>
            <a:off x="4418965" y="3111183"/>
            <a:ext cx="2305050" cy="865187"/>
          </a:xfrm>
          <a:prstGeom prst="roundRect">
            <a:avLst>
              <a:gd name="adj" fmla="val 16667"/>
            </a:avLst>
          </a:prstGeom>
          <a:noFill/>
          <a:ln w="12700" cap="flat" cmpd="sng">
            <a:solidFill>
              <a:schemeClr val="hlink"/>
            </a:solidFill>
            <a:prstDash val="dash"/>
            <a:round/>
            <a:headEnd type="none" w="med" len="med"/>
            <a:tailEnd type="none" w="med" len="med"/>
          </a:ln>
        </p:spPr>
        <p:txBody>
          <a:bodyPr wrap="none" anchor="ctr" anchorCtr="0"/>
          <a:lstStyle/>
          <a:p>
            <a:pPr>
              <a:lnSpc>
                <a:spcPct val="90000"/>
              </a:lnSpc>
              <a:spcBef>
                <a:spcPct val="20000"/>
              </a:spcBef>
              <a:buClr>
                <a:schemeClr val="accent2"/>
              </a:buClr>
              <a:buFont typeface="Wingdings" panose="05000000000000000000" pitchFamily="2" charset="2"/>
            </a:pPr>
            <a:r>
              <a:rPr lang="en-US" altLang="zh-CN" sz="2400" b="1" dirty="0">
                <a:solidFill>
                  <a:srgbClr val="034EA2"/>
                </a:solidFill>
                <a:effectLst/>
                <a:latin typeface="+mn-ea"/>
              </a:rPr>
              <a:t>class </a:t>
            </a:r>
            <a:r>
              <a:rPr lang="en-US" altLang="zh-CN" sz="2400" b="1" dirty="0">
                <a:solidFill>
                  <a:schemeClr val="tx1"/>
                </a:solidFill>
                <a:effectLst/>
                <a:latin typeface="+mn-ea"/>
              </a:rPr>
              <a:t>Name {</a:t>
            </a:r>
          </a:p>
          <a:p>
            <a:pPr>
              <a:lnSpc>
                <a:spcPct val="90000"/>
              </a:lnSpc>
              <a:spcBef>
                <a:spcPct val="20000"/>
              </a:spcBef>
              <a:buClr>
                <a:schemeClr val="accent2"/>
              </a:buClr>
              <a:buFont typeface="Wingdings" panose="05000000000000000000" pitchFamily="2" charset="2"/>
            </a:pPr>
            <a:r>
              <a:rPr lang="en-US" altLang="zh-CN" sz="2400" b="1" dirty="0">
                <a:solidFill>
                  <a:schemeClr val="tx1"/>
                </a:solidFill>
                <a:effectLst/>
                <a:latin typeface="+mn-ea"/>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6" fill="hold" grpId="0" nodeType="clickEffect">
                                  <p:stCondLst>
                                    <p:cond delay="0"/>
                                  </p:stCondLst>
                                  <p:childTnLst>
                                    <p:set>
                                      <p:cBhvr>
                                        <p:cTn id="6" dur="1" fill="hold">
                                          <p:stCondLst>
                                            <p:cond delay="0"/>
                                          </p:stCondLst>
                                        </p:cTn>
                                        <p:tgtEl>
                                          <p:spTgt spid="404489"/>
                                        </p:tgtEl>
                                        <p:attrNameLst>
                                          <p:attrName>style.visibility</p:attrName>
                                        </p:attrNameLst>
                                      </p:cBhvr>
                                      <p:to>
                                        <p:strVal val="visible"/>
                                      </p:to>
                                    </p:set>
                                    <p:animEffect transition="in" filter="barn(inHorizontal)">
                                      <p:cBhvr>
                                        <p:cTn id="7" dur="500"/>
                                        <p:tgtEl>
                                          <p:spTgt spid="404489"/>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6"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arn(inHorizontal)">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animEffect transition="in" filter="dissolve">
                                      <p:cBhvr>
                                        <p:cTn id="17" dur="500"/>
                                        <p:tgtEl>
                                          <p:spTgt spid="2">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2">
                                            <p:txEl>
                                              <p:pRg st="5" end="5"/>
                                            </p:txEl>
                                          </p:spTgt>
                                        </p:tgtEl>
                                        <p:attrNameLst>
                                          <p:attrName>style.visibility</p:attrName>
                                        </p:attrNameLst>
                                      </p:cBhvr>
                                      <p:to>
                                        <p:strVal val="visible"/>
                                      </p:to>
                                    </p:set>
                                    <p:animEffect transition="in" filter="dissolve">
                                      <p:cBhvr>
                                        <p:cTn id="22" dur="500"/>
                                        <p:tgtEl>
                                          <p:spTgt spid="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4489" grpId="0" bldLvl="0" animBg="1"/>
      <p:bldP spid="9" grpId="0" bldLvl="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lnSpcReduction="10000"/>
          </a:bodyPr>
          <a:lstStyle/>
          <a:p>
            <a:pPr marL="0" indent="0" algn="l">
              <a:lnSpc>
                <a:spcPct val="110000"/>
              </a:lnSpc>
              <a:buSzTx/>
              <a:buNone/>
            </a:pPr>
            <a:r>
              <a:rPr lang="zh-CN" altLang="en-US" sz="2800" dirty="0">
                <a:solidFill>
                  <a:srgbClr val="034EA2"/>
                </a:solidFill>
                <a:effectLst/>
              </a:rPr>
              <a:t>类成员的访问控制</a:t>
            </a:r>
          </a:p>
          <a:p>
            <a:pPr eaLnBrk="1" hangingPunct="1">
              <a:lnSpc>
                <a:spcPct val="130000"/>
              </a:lnSpc>
            </a:pPr>
            <a:r>
              <a:rPr lang="en-US" altLang="zh-CN" sz="2400" dirty="0">
                <a:solidFill>
                  <a:schemeClr val="tx1"/>
                </a:solidFill>
                <a:latin typeface="等线" panose="02010600030101010101" charset="-122"/>
                <a:ea typeface="等线" panose="02010600030101010101" charset="-122"/>
                <a:sym typeface="+mn-ea"/>
              </a:rPr>
              <a:t>Java</a:t>
            </a:r>
            <a:r>
              <a:rPr lang="zh-CN" altLang="en-US" sz="2400" dirty="0">
                <a:solidFill>
                  <a:schemeClr val="tx1"/>
                </a:solidFill>
                <a:latin typeface="等线" panose="02010600030101010101" charset="-122"/>
                <a:ea typeface="等线" panose="02010600030101010101" charset="-122"/>
                <a:sym typeface="+mn-ea"/>
              </a:rPr>
              <a:t>类成员的访问权限分为</a:t>
            </a:r>
            <a:r>
              <a:rPr lang="en-US" altLang="zh-CN" sz="2400" dirty="0">
                <a:solidFill>
                  <a:srgbClr val="034EA2"/>
                </a:solidFill>
                <a:effectLst/>
                <a:latin typeface="等线" panose="02010600030101010101" charset="-122"/>
                <a:ea typeface="等线" panose="02010600030101010101" charset="-122"/>
                <a:sym typeface="+mn-ea"/>
              </a:rPr>
              <a:t>public</a:t>
            </a:r>
            <a:r>
              <a:rPr lang="en-US" altLang="zh-CN" sz="2400" dirty="0">
                <a:latin typeface="等线" panose="02010600030101010101" charset="-122"/>
                <a:ea typeface="等线" panose="02010600030101010101" charset="-122"/>
                <a:sym typeface="+mn-ea"/>
              </a:rPr>
              <a:t>, </a:t>
            </a:r>
            <a:r>
              <a:rPr lang="en-US" altLang="zh-CN" sz="2400" dirty="0">
                <a:solidFill>
                  <a:srgbClr val="034EA2"/>
                </a:solidFill>
                <a:effectLst/>
                <a:latin typeface="等线" panose="02010600030101010101" charset="-122"/>
                <a:ea typeface="等线" panose="02010600030101010101" charset="-122"/>
                <a:sym typeface="+mn-ea"/>
              </a:rPr>
              <a:t>protected</a:t>
            </a:r>
            <a:r>
              <a:rPr lang="en-US" altLang="zh-CN" sz="2400" dirty="0">
                <a:latin typeface="等线" panose="02010600030101010101" charset="-122"/>
                <a:ea typeface="等线" panose="02010600030101010101" charset="-122"/>
                <a:sym typeface="+mn-ea"/>
              </a:rPr>
              <a:t>, </a:t>
            </a:r>
            <a:r>
              <a:rPr lang="en-US" altLang="zh-CN" sz="2400" dirty="0">
                <a:solidFill>
                  <a:srgbClr val="034EA2"/>
                </a:solidFill>
                <a:effectLst/>
                <a:latin typeface="等线" panose="02010600030101010101" charset="-122"/>
                <a:ea typeface="等线" panose="02010600030101010101" charset="-122"/>
                <a:sym typeface="+mn-ea"/>
              </a:rPr>
              <a:t>default</a:t>
            </a:r>
            <a:r>
              <a:rPr lang="zh-CN" altLang="en-US" sz="2400" dirty="0">
                <a:latin typeface="等线" panose="02010600030101010101" charset="-122"/>
                <a:ea typeface="等线" panose="02010600030101010101" charset="-122"/>
                <a:sym typeface="+mn-ea"/>
              </a:rPr>
              <a:t>（无修饰）和</a:t>
            </a:r>
            <a:r>
              <a:rPr lang="en-US" altLang="zh-CN" sz="2400" dirty="0">
                <a:solidFill>
                  <a:srgbClr val="034EA2"/>
                </a:solidFill>
                <a:effectLst/>
                <a:latin typeface="等线" panose="02010600030101010101" charset="-122"/>
                <a:ea typeface="等线" panose="02010600030101010101" charset="-122"/>
                <a:sym typeface="+mn-ea"/>
              </a:rPr>
              <a:t>private </a:t>
            </a:r>
          </a:p>
          <a:p>
            <a:pPr eaLnBrk="1" hangingPunct="1">
              <a:lnSpc>
                <a:spcPct val="130000"/>
              </a:lnSpc>
            </a:pPr>
            <a:r>
              <a:rPr lang="zh-CN" altLang="en-US" sz="2400" dirty="0">
                <a:solidFill>
                  <a:schemeClr val="tx1"/>
                </a:solidFill>
                <a:latin typeface="等线" panose="02010600030101010101" charset="-122"/>
                <a:ea typeface="等线" panose="02010600030101010101" charset="-122"/>
                <a:sym typeface="+mn-ea"/>
              </a:rPr>
              <a:t>访问修饰符必须在成员变量或成员方法的声明代码行中</a:t>
            </a:r>
            <a:endParaRPr lang="zh-CN" altLang="en-US" sz="2400" b="1" dirty="0">
              <a:solidFill>
                <a:schemeClr val="tx1"/>
              </a:solidFill>
              <a:effectLst>
                <a:outerShdw blurRad="38100" dist="25400" dir="5400000" algn="ctr" rotWithShape="0">
                  <a:srgbClr val="6E747A">
                    <a:alpha val="43000"/>
                  </a:srgbClr>
                </a:outerShdw>
              </a:effectLst>
              <a:latin typeface="等线" panose="02010600030101010101" charset="-122"/>
              <a:ea typeface="等线" panose="02010600030101010101" charset="-122"/>
            </a:endParaRPr>
          </a:p>
        </p:txBody>
      </p:sp>
      <p:sp>
        <p:nvSpPr>
          <p:cNvPr id="3" name="标题 2"/>
          <p:cNvSpPr>
            <a:spLocks noGrp="1"/>
          </p:cNvSpPr>
          <p:nvPr>
            <p:ph type="title"/>
          </p:nvPr>
        </p:nvSpPr>
        <p:spPr/>
        <p:txBody>
          <a:bodyPr/>
          <a:lstStyle/>
          <a:p>
            <a:r>
              <a:rPr lang="en-US" altLang="zh-CN">
                <a:sym typeface="+mn-ea"/>
              </a:rPr>
              <a:t>2.1.5 Java</a:t>
            </a:r>
            <a:r>
              <a:rPr lang="zh-CN" altLang="en-US">
                <a:sym typeface="+mn-ea"/>
              </a:rPr>
              <a:t>访问控制</a:t>
            </a:r>
            <a:r>
              <a:rPr lang="en-US" altLang="zh-CN">
                <a:sym typeface="+mn-ea"/>
              </a:rPr>
              <a:t> </a:t>
            </a:r>
            <a:r>
              <a:rPr lang="en-US" altLang="zh-CN" sz="2400">
                <a:sym typeface="+mn-ea"/>
              </a:rPr>
              <a:t>10/12</a:t>
            </a:r>
          </a:p>
        </p:txBody>
      </p:sp>
      <p:sp>
        <p:nvSpPr>
          <p:cNvPr id="4" name="日期占位符 3"/>
          <p:cNvSpPr>
            <a:spLocks noGrp="1"/>
          </p:cNvSpPr>
          <p:nvPr>
            <p:ph type="dt" sz="half" idx="10"/>
          </p:nvPr>
        </p:nvSpPr>
        <p:spPr/>
        <p:txBody>
          <a:bodyPr/>
          <a:lstStyle/>
          <a:p>
            <a:fld id="{8BEB6EB5-CC0D-C94C-91B9-9EA1B45E848E}" type="datetime1">
              <a:rPr kumimoji="1" lang="zh-CN" altLang="en-US" smtClean="0"/>
              <a:t>2024/10/16</a:t>
            </a:fld>
            <a:endParaRPr kumimoji="1" lang="zh-CN" altLang="en-US" sz="900"/>
          </a:p>
        </p:txBody>
      </p:sp>
      <p:sp>
        <p:nvSpPr>
          <p:cNvPr id="5" name="页脚占位符 4"/>
          <p:cNvSpPr>
            <a:spLocks noGrp="1"/>
          </p:cNvSpPr>
          <p:nvPr>
            <p:ph type="ftr" sz="quarter" idx="11"/>
          </p:nvPr>
        </p:nvSpPr>
        <p:spPr/>
        <p:txBody>
          <a:bodyPr/>
          <a:lstStyle/>
          <a:p>
            <a:r>
              <a:rPr kumimoji="1" lang="zh-CN" altLang="en-US" dirty="0"/>
              <a:t>西北工业大学软件学院</a:t>
            </a:r>
            <a:endParaRPr kumimoji="1" lang="zh-CN" altLang="en-US" sz="900" dirty="0"/>
          </a:p>
        </p:txBody>
      </p:sp>
      <p:sp>
        <p:nvSpPr>
          <p:cNvPr id="6" name="灯片编号占位符 5"/>
          <p:cNvSpPr>
            <a:spLocks noGrp="1"/>
          </p:cNvSpPr>
          <p:nvPr>
            <p:ph type="sldNum" sz="quarter" idx="12"/>
          </p:nvPr>
        </p:nvSpPr>
        <p:spPr/>
        <p:txBody>
          <a:bodyPr/>
          <a:lstStyle/>
          <a:p>
            <a:fld id="{5A1A6423-77BD-D842-A714-25250E903C41}" type="slidenum">
              <a:rPr kumimoji="1" lang="zh-CN" altLang="en-US" smtClean="0"/>
              <a:t>59</a:t>
            </a:fld>
            <a:endParaRPr kumimoji="1" lang="zh-CN" altLang="en-US" sz="900"/>
          </a:p>
        </p:txBody>
      </p:sp>
      <p:sp>
        <p:nvSpPr>
          <p:cNvPr id="404489" name="AutoShape 9"/>
          <p:cNvSpPr/>
          <p:nvPr>
            <p:custDataLst>
              <p:tags r:id="rId1"/>
            </p:custDataLst>
          </p:nvPr>
        </p:nvSpPr>
        <p:spPr>
          <a:xfrm>
            <a:off x="629285" y="3429000"/>
            <a:ext cx="6943090" cy="2864485"/>
          </a:xfrm>
          <a:prstGeom prst="roundRect">
            <a:avLst>
              <a:gd name="adj" fmla="val 16667"/>
            </a:avLst>
          </a:prstGeom>
          <a:noFill/>
          <a:ln w="12700" cap="flat" cmpd="sng">
            <a:solidFill>
              <a:schemeClr val="hlink"/>
            </a:solidFill>
            <a:prstDash val="dash"/>
            <a:round/>
            <a:headEnd type="none" w="med" len="med"/>
            <a:tailEnd type="none" w="med" len="med"/>
          </a:ln>
        </p:spPr>
        <p:txBody>
          <a:bodyPr wrap="none" anchor="ctr" anchorCtr="0">
            <a:scene3d>
              <a:camera prst="orthographicFront"/>
              <a:lightRig rig="threePt" dir="t"/>
            </a:scene3d>
          </a:bodyPr>
          <a:lstStyle/>
          <a:p>
            <a:pPr>
              <a:lnSpc>
                <a:spcPct val="90000"/>
              </a:lnSpc>
              <a:spcBef>
                <a:spcPct val="20000"/>
              </a:spcBef>
              <a:buClr>
                <a:schemeClr val="accent2"/>
              </a:buClr>
              <a:buFont typeface="Wingdings" panose="05000000000000000000" pitchFamily="2" charset="2"/>
            </a:pPr>
            <a:r>
              <a:rPr lang="en-US" altLang="zh-CN" sz="2400" b="1" dirty="0">
                <a:solidFill>
                  <a:srgbClr val="034EA2"/>
                </a:solidFill>
                <a:effectLst/>
                <a:latin typeface="+mn-ea"/>
              </a:rPr>
              <a:t>public class </a:t>
            </a:r>
            <a:r>
              <a:rPr lang="en-US" altLang="zh-CN" sz="2400" b="1" dirty="0">
                <a:solidFill>
                  <a:schemeClr val="tx1"/>
                </a:solidFill>
                <a:effectLst/>
                <a:latin typeface="+mn-ea"/>
              </a:rPr>
              <a:t>Product {</a:t>
            </a:r>
          </a:p>
          <a:p>
            <a:pPr indent="457200">
              <a:lnSpc>
                <a:spcPct val="90000"/>
              </a:lnSpc>
              <a:spcBef>
                <a:spcPct val="20000"/>
              </a:spcBef>
              <a:buClr>
                <a:schemeClr val="accent2"/>
              </a:buClr>
              <a:buFont typeface="Wingdings" panose="05000000000000000000" pitchFamily="2" charset="2"/>
            </a:pPr>
            <a:r>
              <a:rPr lang="en-US" altLang="zh-CN" sz="2400" b="1" dirty="0">
                <a:solidFill>
                  <a:schemeClr val="accent2"/>
                </a:solidFill>
                <a:effectLst/>
                <a:latin typeface="+mn-ea"/>
              </a:rPr>
              <a:t>private </a:t>
            </a:r>
            <a:r>
              <a:rPr lang="en-US" altLang="zh-CN" sz="2400" b="1" dirty="0">
                <a:solidFill>
                  <a:schemeClr val="tx1"/>
                </a:solidFill>
                <a:effectLst/>
                <a:latin typeface="+mn-ea"/>
              </a:rPr>
              <a:t>String code;</a:t>
            </a:r>
          </a:p>
          <a:p>
            <a:pPr indent="457200">
              <a:lnSpc>
                <a:spcPct val="90000"/>
              </a:lnSpc>
              <a:spcBef>
                <a:spcPct val="20000"/>
              </a:spcBef>
              <a:buClr>
                <a:schemeClr val="accent2"/>
              </a:buClr>
              <a:buFont typeface="Wingdings" panose="05000000000000000000" pitchFamily="2" charset="2"/>
            </a:pPr>
            <a:r>
              <a:rPr lang="en-US" altLang="zh-CN" sz="2400" b="1" dirty="0">
                <a:solidFill>
                  <a:schemeClr val="tx1"/>
                </a:solidFill>
                <a:effectLst/>
                <a:latin typeface="+mn-ea"/>
              </a:rPr>
              <a:t>...</a:t>
            </a:r>
          </a:p>
          <a:p>
            <a:pPr indent="457200">
              <a:lnSpc>
                <a:spcPct val="90000"/>
              </a:lnSpc>
              <a:spcBef>
                <a:spcPct val="20000"/>
              </a:spcBef>
              <a:buClr>
                <a:schemeClr val="accent2"/>
              </a:buClr>
              <a:buFont typeface="Wingdings" panose="05000000000000000000" pitchFamily="2" charset="2"/>
            </a:pPr>
            <a:r>
              <a:rPr lang="en-US" altLang="zh-CN" sz="2400" b="1" dirty="0">
                <a:solidFill>
                  <a:schemeClr val="accent2"/>
                </a:solidFill>
                <a:effectLst/>
                <a:latin typeface="+mn-ea"/>
              </a:rPr>
              <a:t>public </a:t>
            </a:r>
            <a:r>
              <a:rPr lang="en-US" altLang="zh-CN" sz="2400" b="1" dirty="0">
                <a:solidFill>
                  <a:schemeClr val="tx1"/>
                </a:solidFill>
                <a:effectLst/>
                <a:latin typeface="+mn-ea"/>
              </a:rPr>
              <a:t>String getCode() {</a:t>
            </a:r>
          </a:p>
          <a:p>
            <a:pPr indent="457200">
              <a:lnSpc>
                <a:spcPct val="90000"/>
              </a:lnSpc>
              <a:spcBef>
                <a:spcPct val="20000"/>
              </a:spcBef>
              <a:buClr>
                <a:schemeClr val="accent2"/>
              </a:buClr>
              <a:buFont typeface="Wingdings" panose="05000000000000000000" pitchFamily="2" charset="2"/>
            </a:pPr>
            <a:r>
              <a:rPr lang="en-US" altLang="zh-CN" sz="2400" b="1" dirty="0">
                <a:solidFill>
                  <a:schemeClr val="tx1"/>
                </a:solidFill>
                <a:effectLst/>
                <a:latin typeface="+mn-ea"/>
              </a:rPr>
              <a:t>}</a:t>
            </a:r>
          </a:p>
          <a:p>
            <a:pPr indent="457200">
              <a:lnSpc>
                <a:spcPct val="90000"/>
              </a:lnSpc>
              <a:spcBef>
                <a:spcPct val="20000"/>
              </a:spcBef>
              <a:buClr>
                <a:schemeClr val="accent2"/>
              </a:buClr>
              <a:buFont typeface="Wingdings" panose="05000000000000000000" pitchFamily="2" charset="2"/>
            </a:pPr>
            <a:r>
              <a:rPr lang="en-US" altLang="zh-CN" sz="2400" b="1" dirty="0">
                <a:solidFill>
                  <a:schemeClr val="tx1"/>
                </a:solidFill>
                <a:effectLst/>
                <a:latin typeface="+mn-ea"/>
              </a:rPr>
              <a:t>...</a:t>
            </a:r>
          </a:p>
          <a:p>
            <a:pPr>
              <a:lnSpc>
                <a:spcPct val="90000"/>
              </a:lnSpc>
              <a:spcBef>
                <a:spcPct val="20000"/>
              </a:spcBef>
              <a:buClr>
                <a:schemeClr val="accent2"/>
              </a:buClr>
              <a:buFont typeface="Wingdings" panose="05000000000000000000" pitchFamily="2" charset="2"/>
            </a:pPr>
            <a:r>
              <a:rPr lang="en-US" altLang="zh-CN" sz="2400" b="1" dirty="0">
                <a:solidFill>
                  <a:schemeClr val="tx1"/>
                </a:solidFill>
                <a:effectLst/>
                <a:latin typeface="+mn-ea"/>
              </a:rPr>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6" fill="hold" grpId="0" nodeType="clickEffect">
                                  <p:stCondLst>
                                    <p:cond delay="0"/>
                                  </p:stCondLst>
                                  <p:childTnLst>
                                    <p:set>
                                      <p:cBhvr>
                                        <p:cTn id="6" dur="1" fill="hold">
                                          <p:stCondLst>
                                            <p:cond delay="0"/>
                                          </p:stCondLst>
                                        </p:cTn>
                                        <p:tgtEl>
                                          <p:spTgt spid="404489"/>
                                        </p:tgtEl>
                                        <p:attrNameLst>
                                          <p:attrName>style.visibility</p:attrName>
                                        </p:attrNameLst>
                                      </p:cBhvr>
                                      <p:to>
                                        <p:strVal val="visible"/>
                                      </p:to>
                                    </p:set>
                                    <p:animEffect transition="in" filter="barn(inHorizontal)">
                                      <p:cBhvr>
                                        <p:cTn id="7" dur="500"/>
                                        <p:tgtEl>
                                          <p:spTgt spid="4044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4489" grpId="0" bldLvl="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en-US" altLang="zh-CN">
                <a:latin typeface="+mn-ea"/>
                <a:cs typeface="+mn-ea"/>
              </a:rPr>
              <a:t>JDK</a:t>
            </a:r>
            <a:r>
              <a:rPr lang="zh-CN" altLang="en-US">
                <a:latin typeface="+mn-ea"/>
                <a:cs typeface="+mn-ea"/>
              </a:rPr>
              <a:t>（</a:t>
            </a:r>
            <a:r>
              <a:rPr lang="en-US" altLang="zh-CN" dirty="0">
                <a:solidFill>
                  <a:schemeClr val="accent1"/>
                </a:solidFill>
                <a:effectLst>
                  <a:outerShdw blurRad="38100" dist="25400" dir="5400000" algn="ctr" rotWithShape="0">
                    <a:srgbClr val="6E747A">
                      <a:alpha val="43000"/>
                    </a:srgbClr>
                  </a:outerShdw>
                </a:effectLst>
                <a:latin typeface="+mn-ea"/>
                <a:cs typeface="+mn-ea"/>
                <a:sym typeface="+mn-ea"/>
              </a:rPr>
              <a:t>Java Develop Kit</a:t>
            </a:r>
            <a:r>
              <a:rPr lang="zh-CN" altLang="en-US">
                <a:latin typeface="+mn-ea"/>
                <a:cs typeface="+mn-ea"/>
              </a:rPr>
              <a:t>）发展历程</a:t>
            </a:r>
          </a:p>
          <a:p>
            <a:endParaRPr lang="zh-CN" altLang="en-US">
              <a:latin typeface="+mn-ea"/>
              <a:cs typeface="+mn-ea"/>
            </a:endParaRPr>
          </a:p>
        </p:txBody>
      </p:sp>
      <p:sp>
        <p:nvSpPr>
          <p:cNvPr id="3" name="标题 2"/>
          <p:cNvSpPr>
            <a:spLocks noGrp="1"/>
          </p:cNvSpPr>
          <p:nvPr>
            <p:ph type="title"/>
          </p:nvPr>
        </p:nvSpPr>
        <p:spPr/>
        <p:txBody>
          <a:bodyPr/>
          <a:lstStyle/>
          <a:p>
            <a:r>
              <a:rPr lang="en-US" altLang="zh-CN">
                <a:sym typeface="+mn-ea"/>
              </a:rPr>
              <a:t>2.1.1 Java</a:t>
            </a:r>
            <a:r>
              <a:rPr lang="zh-CN" altLang="en-US">
                <a:sym typeface="+mn-ea"/>
              </a:rPr>
              <a:t>语言概述</a:t>
            </a:r>
            <a:r>
              <a:rPr lang="en-US" altLang="zh-CN">
                <a:sym typeface="+mn-ea"/>
              </a:rPr>
              <a:t> </a:t>
            </a:r>
            <a:r>
              <a:rPr lang="en-US" altLang="zh-CN" sz="2400">
                <a:sym typeface="+mn-ea"/>
              </a:rPr>
              <a:t>3/10</a:t>
            </a:r>
          </a:p>
        </p:txBody>
      </p:sp>
      <p:sp>
        <p:nvSpPr>
          <p:cNvPr id="4" name="日期占位符 3"/>
          <p:cNvSpPr>
            <a:spLocks noGrp="1"/>
          </p:cNvSpPr>
          <p:nvPr>
            <p:ph type="dt" sz="half" idx="10"/>
          </p:nvPr>
        </p:nvSpPr>
        <p:spPr/>
        <p:txBody>
          <a:bodyPr/>
          <a:lstStyle/>
          <a:p>
            <a:fld id="{8BEB6EB5-CC0D-C94C-91B9-9EA1B45E848E}" type="datetime1">
              <a:rPr kumimoji="1" lang="zh-CN" altLang="en-US" smtClean="0"/>
              <a:t>2024/10/16</a:t>
            </a:fld>
            <a:endParaRPr kumimoji="1" lang="zh-CN" altLang="en-US" sz="900"/>
          </a:p>
        </p:txBody>
      </p:sp>
      <p:sp>
        <p:nvSpPr>
          <p:cNvPr id="5" name="页脚占位符 4"/>
          <p:cNvSpPr>
            <a:spLocks noGrp="1"/>
          </p:cNvSpPr>
          <p:nvPr>
            <p:ph type="ftr" sz="quarter" idx="11"/>
          </p:nvPr>
        </p:nvSpPr>
        <p:spPr/>
        <p:txBody>
          <a:bodyPr/>
          <a:lstStyle/>
          <a:p>
            <a:r>
              <a:rPr kumimoji="1" lang="zh-CN" altLang="en-US" dirty="0"/>
              <a:t>西北工业大学软件学院</a:t>
            </a:r>
            <a:endParaRPr kumimoji="1" lang="zh-CN" altLang="en-US" sz="900" dirty="0"/>
          </a:p>
        </p:txBody>
      </p:sp>
      <p:sp>
        <p:nvSpPr>
          <p:cNvPr id="6" name="灯片编号占位符 5"/>
          <p:cNvSpPr>
            <a:spLocks noGrp="1"/>
          </p:cNvSpPr>
          <p:nvPr>
            <p:ph type="sldNum" sz="quarter" idx="12"/>
          </p:nvPr>
        </p:nvSpPr>
        <p:spPr/>
        <p:txBody>
          <a:bodyPr/>
          <a:lstStyle/>
          <a:p>
            <a:fld id="{5A1A6423-77BD-D842-A714-25250E903C41}" type="slidenum">
              <a:rPr kumimoji="1" lang="zh-CN" altLang="en-US" smtClean="0"/>
              <a:t>6</a:t>
            </a:fld>
            <a:endParaRPr kumimoji="1" lang="zh-CN" altLang="en-US" sz="900"/>
          </a:p>
        </p:txBody>
      </p:sp>
      <p:graphicFrame>
        <p:nvGraphicFramePr>
          <p:cNvPr id="7" name="表格 6"/>
          <p:cNvGraphicFramePr/>
          <p:nvPr>
            <p:custDataLst>
              <p:tags r:id="rId1"/>
            </p:custDataLst>
            <p:extLst>
              <p:ext uri="{D42A27DB-BD31-4B8C-83A1-F6EECF244321}">
                <p14:modId xmlns:p14="http://schemas.microsoft.com/office/powerpoint/2010/main" val="562655967"/>
              </p:ext>
            </p:extLst>
          </p:nvPr>
        </p:nvGraphicFramePr>
        <p:xfrm>
          <a:off x="208915" y="1186815"/>
          <a:ext cx="8744585" cy="5187950"/>
        </p:xfrm>
        <a:graphic>
          <a:graphicData uri="http://schemas.openxmlformats.org/drawingml/2006/table">
            <a:tbl>
              <a:tblPr/>
              <a:tblGrid>
                <a:gridCol w="1197610">
                  <a:extLst>
                    <a:ext uri="{9D8B030D-6E8A-4147-A177-3AD203B41FA5}">
                      <a16:colId xmlns:a16="http://schemas.microsoft.com/office/drawing/2014/main" val="20000"/>
                    </a:ext>
                  </a:extLst>
                </a:gridCol>
                <a:gridCol w="1371600">
                  <a:extLst>
                    <a:ext uri="{9D8B030D-6E8A-4147-A177-3AD203B41FA5}">
                      <a16:colId xmlns:a16="http://schemas.microsoft.com/office/drawing/2014/main" val="20001"/>
                    </a:ext>
                  </a:extLst>
                </a:gridCol>
                <a:gridCol w="6175375">
                  <a:extLst>
                    <a:ext uri="{9D8B030D-6E8A-4147-A177-3AD203B41FA5}">
                      <a16:colId xmlns:a16="http://schemas.microsoft.com/office/drawing/2014/main" val="20002"/>
                    </a:ext>
                  </a:extLst>
                </a:gridCol>
              </a:tblGrid>
              <a:tr h="302260">
                <a:tc>
                  <a:txBody>
                    <a:bodyPr/>
                    <a:lstStyle/>
                    <a:p>
                      <a:pPr indent="0" algn="ctr">
                        <a:buNone/>
                      </a:pPr>
                      <a:r>
                        <a:rPr lang="zh-CN" sz="1600" b="1">
                          <a:solidFill>
                            <a:srgbClr val="034EA2"/>
                          </a:solidFill>
                          <a:effectLst/>
                          <a:latin typeface="Arial" panose="020B0604020202020204" pitchFamily="34" charset="0"/>
                          <a:ea typeface="等线" panose="02010600030101010101" charset="-122"/>
                        </a:rPr>
                        <a:t>版本</a:t>
                      </a:r>
                      <a:endParaRPr lang="zh-CN" altLang="en-US" sz="1600" b="1">
                        <a:solidFill>
                          <a:srgbClr val="034EA2"/>
                        </a:solidFill>
                        <a:effectLst/>
                        <a:latin typeface="Arial" panose="020B0604020202020204" pitchFamily="34" charset="0"/>
                        <a:ea typeface="等线" panose="02010600030101010101"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lstStyle/>
                    <a:p>
                      <a:pPr indent="0" algn="ctr">
                        <a:buNone/>
                      </a:pPr>
                      <a:r>
                        <a:rPr lang="zh-CN" sz="1600" b="1">
                          <a:solidFill>
                            <a:srgbClr val="034EA2"/>
                          </a:solidFill>
                          <a:effectLst/>
                          <a:latin typeface="Arial" panose="020B0604020202020204" pitchFamily="34" charset="0"/>
                          <a:ea typeface="等线" panose="02010600030101010101" charset="-122"/>
                        </a:rPr>
                        <a:t>发布日期</a:t>
                      </a:r>
                      <a:endParaRPr lang="zh-CN" altLang="en-US" sz="1600" b="1">
                        <a:solidFill>
                          <a:srgbClr val="034EA2"/>
                        </a:solidFill>
                        <a:effectLst/>
                        <a:latin typeface="Arial" panose="020B0604020202020204" pitchFamily="34" charset="0"/>
                        <a:ea typeface="等线" panose="02010600030101010101"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lstStyle/>
                    <a:p>
                      <a:pPr indent="0" algn="ctr">
                        <a:buNone/>
                      </a:pPr>
                      <a:r>
                        <a:rPr lang="zh-CN" sz="1600" b="1">
                          <a:solidFill>
                            <a:srgbClr val="034EA2"/>
                          </a:solidFill>
                          <a:effectLst/>
                          <a:latin typeface="Arial" panose="020B0604020202020204" pitchFamily="34" charset="0"/>
                          <a:ea typeface="等线" panose="02010600030101010101" charset="-122"/>
                        </a:rPr>
                        <a:t>核心变化</a:t>
                      </a:r>
                      <a:endParaRPr lang="zh-CN" altLang="en-US" sz="1600" b="1">
                        <a:solidFill>
                          <a:srgbClr val="034EA2"/>
                        </a:solidFill>
                        <a:effectLst/>
                        <a:latin typeface="Arial" panose="020B0604020202020204" pitchFamily="34" charset="0"/>
                        <a:ea typeface="等线" panose="02010600030101010101"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0"/>
                  </a:ext>
                </a:extLst>
              </a:tr>
              <a:tr h="314325">
                <a:tc>
                  <a:txBody>
                    <a:bodyPr/>
                    <a:lstStyle/>
                    <a:p>
                      <a:pPr indent="0">
                        <a:lnSpc>
                          <a:spcPct val="120000"/>
                        </a:lnSpc>
                        <a:buNone/>
                      </a:pPr>
                      <a:r>
                        <a:rPr lang="en-US" sz="1400" b="1">
                          <a:solidFill>
                            <a:srgbClr val="4F4F4F"/>
                          </a:solidFill>
                          <a:latin typeface="等线" panose="02010600030101010101" charset="-122"/>
                        </a:rPr>
                        <a:t>JDK 1.0</a:t>
                      </a:r>
                      <a:endParaRPr lang="en-US" altLang="en-US" sz="1400" b="1">
                        <a:solidFill>
                          <a:srgbClr val="4F4F4F"/>
                        </a:solidFill>
                        <a:latin typeface="等线" panose="02010600030101010101"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DDEBF7"/>
                    </a:solidFill>
                  </a:tcPr>
                </a:tc>
                <a:tc>
                  <a:txBody>
                    <a:bodyPr/>
                    <a:lstStyle/>
                    <a:p>
                      <a:pPr indent="0">
                        <a:lnSpc>
                          <a:spcPct val="120000"/>
                        </a:lnSpc>
                        <a:buNone/>
                      </a:pPr>
                      <a:r>
                        <a:rPr lang="en-US" sz="1400" b="1">
                          <a:solidFill>
                            <a:srgbClr val="4F4F4F"/>
                          </a:solidFill>
                          <a:latin typeface="等线" panose="02010600030101010101" charset="-122"/>
                        </a:rPr>
                        <a:t>1996.01</a:t>
                      </a:r>
                      <a:endParaRPr lang="en-US" altLang="en-US" sz="1400" b="1">
                        <a:solidFill>
                          <a:srgbClr val="4F4F4F"/>
                        </a:solidFill>
                        <a:latin typeface="等线" panose="02010600030101010101"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DDEBF7"/>
                    </a:solidFill>
                  </a:tcPr>
                </a:tc>
                <a:tc>
                  <a:txBody>
                    <a:bodyPr/>
                    <a:lstStyle/>
                    <a:p>
                      <a:pPr indent="0">
                        <a:lnSpc>
                          <a:spcPct val="120000"/>
                        </a:lnSpc>
                        <a:buNone/>
                      </a:pPr>
                      <a:r>
                        <a:rPr lang="zh-CN" sz="1400" b="1">
                          <a:solidFill>
                            <a:srgbClr val="4F4F4F"/>
                          </a:solidFill>
                          <a:latin typeface="Arial" panose="020B0604020202020204" pitchFamily="34" charset="0"/>
                          <a:ea typeface="等线" panose="02010600030101010101" charset="-122"/>
                        </a:rPr>
                        <a:t>Java虚拟机（JVM）、基础类库</a:t>
                      </a:r>
                      <a:endParaRPr lang="zh-CN" altLang="en-US" sz="1400" b="1">
                        <a:solidFill>
                          <a:srgbClr val="4F4F4F"/>
                        </a:solidFill>
                        <a:latin typeface="Arial" panose="020B0604020202020204" pitchFamily="34" charset="0"/>
                        <a:ea typeface="等线" panose="02010600030101010101"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DDEBF7"/>
                    </a:solidFill>
                  </a:tcPr>
                </a:tc>
                <a:extLst>
                  <a:ext uri="{0D108BD9-81ED-4DB2-BD59-A6C34878D82A}">
                    <a16:rowId xmlns:a16="http://schemas.microsoft.com/office/drawing/2014/main" val="10001"/>
                  </a:ext>
                </a:extLst>
              </a:tr>
              <a:tr h="314325">
                <a:tc>
                  <a:txBody>
                    <a:bodyPr/>
                    <a:lstStyle/>
                    <a:p>
                      <a:pPr indent="0">
                        <a:lnSpc>
                          <a:spcPct val="120000"/>
                        </a:lnSpc>
                        <a:buNone/>
                      </a:pPr>
                      <a:r>
                        <a:rPr lang="en-US" sz="1400" b="1">
                          <a:solidFill>
                            <a:srgbClr val="4F4F4F"/>
                          </a:solidFill>
                          <a:latin typeface="等线" panose="02010600030101010101" charset="-122"/>
                        </a:rPr>
                        <a:t>JDK 1.1</a:t>
                      </a:r>
                      <a:endParaRPr lang="en-US" altLang="en-US" sz="1400" b="1">
                        <a:solidFill>
                          <a:srgbClr val="4F4F4F"/>
                        </a:solidFill>
                        <a:latin typeface="等线" panose="02010600030101010101"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lstStyle/>
                    <a:p>
                      <a:pPr indent="0">
                        <a:lnSpc>
                          <a:spcPct val="120000"/>
                        </a:lnSpc>
                        <a:buNone/>
                      </a:pPr>
                      <a:r>
                        <a:rPr lang="en-US" sz="1400" b="1">
                          <a:solidFill>
                            <a:srgbClr val="4F4F4F"/>
                          </a:solidFill>
                          <a:latin typeface="等线" panose="02010600030101010101" charset="-122"/>
                        </a:rPr>
                        <a:t>1997.02</a:t>
                      </a:r>
                      <a:endParaRPr lang="en-US" altLang="en-US" sz="1400" b="1">
                        <a:solidFill>
                          <a:srgbClr val="4F4F4F"/>
                        </a:solidFill>
                        <a:latin typeface="等线" panose="02010600030101010101"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lstStyle/>
                    <a:p>
                      <a:pPr indent="0">
                        <a:lnSpc>
                          <a:spcPct val="120000"/>
                        </a:lnSpc>
                        <a:buNone/>
                      </a:pPr>
                      <a:r>
                        <a:rPr lang="zh-CN" sz="1400" b="1">
                          <a:solidFill>
                            <a:srgbClr val="4F4F4F"/>
                          </a:solidFill>
                          <a:latin typeface="Arial" panose="020B0604020202020204" pitchFamily="34" charset="0"/>
                          <a:ea typeface="等线" panose="02010600030101010101" charset="-122"/>
                        </a:rPr>
                        <a:t>规定了Jar文件格式，JDBC、JavaBeans、RMI等，支持内部类和反射</a:t>
                      </a:r>
                      <a:endParaRPr lang="zh-CN" altLang="en-US" sz="1400" b="1">
                        <a:solidFill>
                          <a:srgbClr val="4F4F4F"/>
                        </a:solidFill>
                        <a:latin typeface="Arial" panose="020B0604020202020204" pitchFamily="34" charset="0"/>
                        <a:ea typeface="等线" panose="02010600030101010101"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2"/>
                  </a:ext>
                </a:extLst>
              </a:tr>
              <a:tr h="314325">
                <a:tc>
                  <a:txBody>
                    <a:bodyPr/>
                    <a:lstStyle/>
                    <a:p>
                      <a:pPr indent="0">
                        <a:lnSpc>
                          <a:spcPct val="120000"/>
                        </a:lnSpc>
                        <a:buNone/>
                      </a:pPr>
                      <a:r>
                        <a:rPr lang="en-US" sz="1400" b="1">
                          <a:solidFill>
                            <a:srgbClr val="4F4F4F"/>
                          </a:solidFill>
                          <a:latin typeface="等线" panose="02010600030101010101" charset="-122"/>
                        </a:rPr>
                        <a:t>JDK 1.2</a:t>
                      </a:r>
                      <a:endParaRPr lang="en-US" altLang="en-US" sz="1400" b="1">
                        <a:solidFill>
                          <a:srgbClr val="4F4F4F"/>
                        </a:solidFill>
                        <a:latin typeface="等线" panose="02010600030101010101"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DDEBF7"/>
                    </a:solidFill>
                  </a:tcPr>
                </a:tc>
                <a:tc>
                  <a:txBody>
                    <a:bodyPr/>
                    <a:lstStyle/>
                    <a:p>
                      <a:pPr indent="0">
                        <a:lnSpc>
                          <a:spcPct val="120000"/>
                        </a:lnSpc>
                        <a:buNone/>
                      </a:pPr>
                      <a:r>
                        <a:rPr lang="en-US" sz="1400" b="1">
                          <a:solidFill>
                            <a:srgbClr val="4F4F4F"/>
                          </a:solidFill>
                          <a:latin typeface="等线" panose="02010600030101010101" charset="-122"/>
                        </a:rPr>
                        <a:t>1998.12</a:t>
                      </a:r>
                      <a:endParaRPr lang="en-US" altLang="en-US" sz="1400" b="1">
                        <a:solidFill>
                          <a:srgbClr val="4F4F4F"/>
                        </a:solidFill>
                        <a:latin typeface="等线" panose="02010600030101010101"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DDEBF7"/>
                    </a:solidFill>
                  </a:tcPr>
                </a:tc>
                <a:tc>
                  <a:txBody>
                    <a:bodyPr/>
                    <a:lstStyle/>
                    <a:p>
                      <a:pPr indent="0">
                        <a:lnSpc>
                          <a:spcPct val="120000"/>
                        </a:lnSpc>
                        <a:buNone/>
                      </a:pPr>
                      <a:r>
                        <a:rPr lang="zh-CN" sz="1400" b="1">
                          <a:solidFill>
                            <a:srgbClr val="4F4F4F"/>
                          </a:solidFill>
                          <a:latin typeface="Arial" panose="020B0604020202020204" pitchFamily="34" charset="0"/>
                          <a:ea typeface="等线" panose="02010600030101010101" charset="-122"/>
                        </a:rPr>
                        <a:t>引入集合框架Collections、Map等。分化为3个版本：J2SE/J2EE/J2ME</a:t>
                      </a:r>
                      <a:endParaRPr lang="zh-CN" altLang="en-US" sz="1400" b="1">
                        <a:solidFill>
                          <a:srgbClr val="4F4F4F"/>
                        </a:solidFill>
                        <a:latin typeface="Arial" panose="020B0604020202020204" pitchFamily="34" charset="0"/>
                        <a:ea typeface="等线" panose="02010600030101010101"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DDEBF7"/>
                    </a:solidFill>
                  </a:tcPr>
                </a:tc>
                <a:extLst>
                  <a:ext uri="{0D108BD9-81ED-4DB2-BD59-A6C34878D82A}">
                    <a16:rowId xmlns:a16="http://schemas.microsoft.com/office/drawing/2014/main" val="10003"/>
                  </a:ext>
                </a:extLst>
              </a:tr>
              <a:tr h="314325">
                <a:tc>
                  <a:txBody>
                    <a:bodyPr/>
                    <a:lstStyle/>
                    <a:p>
                      <a:pPr indent="0">
                        <a:lnSpc>
                          <a:spcPct val="120000"/>
                        </a:lnSpc>
                        <a:buNone/>
                      </a:pPr>
                      <a:r>
                        <a:rPr lang="en-US" sz="1400" b="1">
                          <a:solidFill>
                            <a:srgbClr val="4F4F4F"/>
                          </a:solidFill>
                          <a:latin typeface="等线" panose="02010600030101010101" charset="-122"/>
                        </a:rPr>
                        <a:t>JDK 1.3</a:t>
                      </a:r>
                      <a:endParaRPr lang="en-US" altLang="en-US" sz="1400" b="1">
                        <a:solidFill>
                          <a:srgbClr val="4F4F4F"/>
                        </a:solidFill>
                        <a:latin typeface="等线" panose="02010600030101010101"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lstStyle/>
                    <a:p>
                      <a:pPr indent="0">
                        <a:lnSpc>
                          <a:spcPct val="120000"/>
                        </a:lnSpc>
                        <a:buNone/>
                      </a:pPr>
                      <a:r>
                        <a:rPr lang="en-US" sz="1400" b="1">
                          <a:solidFill>
                            <a:srgbClr val="4F4F4F"/>
                          </a:solidFill>
                          <a:latin typeface="等线" panose="02010600030101010101" charset="-122"/>
                        </a:rPr>
                        <a:t>2000.05</a:t>
                      </a:r>
                      <a:endParaRPr lang="en-US" altLang="en-US" sz="1400" b="1">
                        <a:solidFill>
                          <a:srgbClr val="4F4F4F"/>
                        </a:solidFill>
                        <a:latin typeface="等线" panose="02010600030101010101"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lstStyle/>
                    <a:p>
                      <a:pPr indent="0">
                        <a:lnSpc>
                          <a:spcPct val="120000"/>
                        </a:lnSpc>
                        <a:buNone/>
                      </a:pPr>
                      <a:r>
                        <a:rPr lang="zh-CN" sz="1400" b="1">
                          <a:solidFill>
                            <a:srgbClr val="4F4F4F"/>
                          </a:solidFill>
                          <a:latin typeface="Arial" panose="020B0604020202020204" pitchFamily="34" charset="0"/>
                          <a:ea typeface="等线" panose="02010600030101010101" charset="-122"/>
                        </a:rPr>
                        <a:t>对类库进行了优化</a:t>
                      </a:r>
                      <a:endParaRPr lang="zh-CN" altLang="en-US" sz="1400" b="1">
                        <a:solidFill>
                          <a:srgbClr val="4F4F4F"/>
                        </a:solidFill>
                        <a:latin typeface="Arial" panose="020B0604020202020204" pitchFamily="34" charset="0"/>
                        <a:ea typeface="等线" panose="02010600030101010101"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4"/>
                  </a:ext>
                </a:extLst>
              </a:tr>
              <a:tr h="314325">
                <a:tc>
                  <a:txBody>
                    <a:bodyPr/>
                    <a:lstStyle/>
                    <a:p>
                      <a:pPr indent="0">
                        <a:lnSpc>
                          <a:spcPct val="120000"/>
                        </a:lnSpc>
                        <a:buNone/>
                      </a:pPr>
                      <a:r>
                        <a:rPr lang="en-US" sz="1400" b="1">
                          <a:solidFill>
                            <a:srgbClr val="4F4F4F"/>
                          </a:solidFill>
                          <a:latin typeface="等线" panose="02010600030101010101" charset="-122"/>
                        </a:rPr>
                        <a:t>JDK 1.4</a:t>
                      </a:r>
                      <a:endParaRPr lang="en-US" altLang="en-US" sz="1400" b="1">
                        <a:solidFill>
                          <a:srgbClr val="4F4F4F"/>
                        </a:solidFill>
                        <a:latin typeface="等线" panose="02010600030101010101"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DDEBF7"/>
                    </a:solidFill>
                  </a:tcPr>
                </a:tc>
                <a:tc>
                  <a:txBody>
                    <a:bodyPr/>
                    <a:lstStyle/>
                    <a:p>
                      <a:pPr indent="0">
                        <a:lnSpc>
                          <a:spcPct val="120000"/>
                        </a:lnSpc>
                        <a:buNone/>
                      </a:pPr>
                      <a:r>
                        <a:rPr lang="en-US" sz="1400" b="1">
                          <a:solidFill>
                            <a:srgbClr val="4F4F4F"/>
                          </a:solidFill>
                          <a:latin typeface="等线" panose="02010600030101010101" charset="-122"/>
                        </a:rPr>
                        <a:t>2002.02</a:t>
                      </a:r>
                      <a:endParaRPr lang="en-US" altLang="en-US" sz="1400" b="1">
                        <a:solidFill>
                          <a:srgbClr val="4F4F4F"/>
                        </a:solidFill>
                        <a:latin typeface="等线" panose="02010600030101010101"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DDEBF7"/>
                    </a:solidFill>
                  </a:tcPr>
                </a:tc>
                <a:tc>
                  <a:txBody>
                    <a:bodyPr/>
                    <a:lstStyle/>
                    <a:p>
                      <a:pPr indent="0">
                        <a:lnSpc>
                          <a:spcPct val="120000"/>
                        </a:lnSpc>
                        <a:buNone/>
                      </a:pPr>
                      <a:r>
                        <a:rPr lang="zh-CN" sz="1400" b="1">
                          <a:solidFill>
                            <a:srgbClr val="4F4F4F"/>
                          </a:solidFill>
                          <a:latin typeface="Arial" panose="020B0604020202020204" pitchFamily="34" charset="0"/>
                          <a:ea typeface="等线" panose="02010600030101010101" charset="-122"/>
                        </a:rPr>
                        <a:t>支持正则Pattern、</a:t>
                      </a:r>
                      <a:r>
                        <a:rPr lang="en-US" sz="1400" b="1">
                          <a:solidFill>
                            <a:srgbClr val="4F4F4F"/>
                          </a:solidFill>
                          <a:latin typeface="等线" panose="02010600030101010101" charset="-122"/>
                        </a:rPr>
                        <a:t> NIO </a:t>
                      </a:r>
                      <a:r>
                        <a:rPr lang="zh-CN" sz="1400" b="1">
                          <a:solidFill>
                            <a:srgbClr val="4F4F4F"/>
                          </a:solidFill>
                          <a:latin typeface="Arial" panose="020B0604020202020204" pitchFamily="34" charset="0"/>
                          <a:ea typeface="等线" panose="02010600030101010101" charset="-122"/>
                        </a:rPr>
                        <a:t>、JDBC 3.0、assert断言</a:t>
                      </a:r>
                      <a:endParaRPr lang="zh-CN" altLang="en-US" sz="1400" b="1">
                        <a:solidFill>
                          <a:srgbClr val="4F4F4F"/>
                        </a:solidFill>
                        <a:latin typeface="Arial" panose="020B0604020202020204" pitchFamily="34" charset="0"/>
                        <a:ea typeface="等线" panose="02010600030101010101"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DDEBF7"/>
                    </a:solidFill>
                  </a:tcPr>
                </a:tc>
                <a:extLst>
                  <a:ext uri="{0D108BD9-81ED-4DB2-BD59-A6C34878D82A}">
                    <a16:rowId xmlns:a16="http://schemas.microsoft.com/office/drawing/2014/main" val="10005"/>
                  </a:ext>
                </a:extLst>
              </a:tr>
              <a:tr h="485140">
                <a:tc>
                  <a:txBody>
                    <a:bodyPr/>
                    <a:lstStyle/>
                    <a:p>
                      <a:pPr indent="0">
                        <a:lnSpc>
                          <a:spcPct val="120000"/>
                        </a:lnSpc>
                        <a:buNone/>
                      </a:pPr>
                      <a:r>
                        <a:rPr lang="en-US" sz="1400" b="1">
                          <a:solidFill>
                            <a:srgbClr val="4F4F4F"/>
                          </a:solidFill>
                          <a:latin typeface="等线" panose="02010600030101010101" charset="-122"/>
                        </a:rPr>
                        <a:t>JDK 5</a:t>
                      </a:r>
                      <a:endParaRPr lang="en-US" altLang="en-US" sz="1400" b="1">
                        <a:solidFill>
                          <a:srgbClr val="4F4F4F"/>
                        </a:solidFill>
                        <a:latin typeface="等线" panose="02010600030101010101"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lstStyle/>
                    <a:p>
                      <a:pPr indent="0">
                        <a:lnSpc>
                          <a:spcPct val="120000"/>
                        </a:lnSpc>
                        <a:buNone/>
                      </a:pPr>
                      <a:r>
                        <a:rPr lang="en-US" sz="1400" b="1">
                          <a:solidFill>
                            <a:srgbClr val="4F4F4F"/>
                          </a:solidFill>
                          <a:latin typeface="等线" panose="02010600030101010101" charset="-122"/>
                        </a:rPr>
                        <a:t>2004.09</a:t>
                      </a:r>
                      <a:endParaRPr lang="en-US" altLang="en-US" sz="1400" b="1">
                        <a:solidFill>
                          <a:srgbClr val="4F4F4F"/>
                        </a:solidFill>
                        <a:latin typeface="等线" panose="02010600030101010101"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lstStyle/>
                    <a:p>
                      <a:pPr indent="0">
                        <a:lnSpc>
                          <a:spcPct val="100000"/>
                        </a:lnSpc>
                        <a:buNone/>
                      </a:pPr>
                      <a:r>
                        <a:rPr lang="zh-CN" sz="1400" b="1">
                          <a:solidFill>
                            <a:srgbClr val="4F4F4F"/>
                          </a:solidFill>
                          <a:latin typeface="Arial" panose="020B0604020202020204" pitchFamily="34" charset="0"/>
                          <a:ea typeface="等线" panose="02010600030101010101" charset="-122"/>
                        </a:rPr>
                        <a:t>JDK命名方式变化、自动拆装箱、泛型、枚举、可变参数、增强for循环、JUC并发包等新特性</a:t>
                      </a:r>
                      <a:endParaRPr lang="zh-CN" altLang="en-US" sz="1400" b="1">
                        <a:solidFill>
                          <a:srgbClr val="4F4F4F"/>
                        </a:solidFill>
                        <a:latin typeface="Arial" panose="020B0604020202020204" pitchFamily="34" charset="0"/>
                        <a:ea typeface="等线" panose="02010600030101010101"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6"/>
                  </a:ext>
                </a:extLst>
              </a:tr>
              <a:tr h="314325">
                <a:tc>
                  <a:txBody>
                    <a:bodyPr/>
                    <a:lstStyle/>
                    <a:p>
                      <a:pPr indent="0">
                        <a:lnSpc>
                          <a:spcPct val="120000"/>
                        </a:lnSpc>
                        <a:buNone/>
                      </a:pPr>
                      <a:r>
                        <a:rPr lang="en-US" sz="1400" b="1">
                          <a:solidFill>
                            <a:srgbClr val="4F4F4F"/>
                          </a:solidFill>
                          <a:latin typeface="等线" panose="02010600030101010101" charset="-122"/>
                        </a:rPr>
                        <a:t>JDK 6</a:t>
                      </a:r>
                      <a:endParaRPr lang="en-US" altLang="en-US" sz="1400" b="1">
                        <a:solidFill>
                          <a:srgbClr val="4F4F4F"/>
                        </a:solidFill>
                        <a:latin typeface="等线" panose="02010600030101010101"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DDEBF7"/>
                    </a:solidFill>
                  </a:tcPr>
                </a:tc>
                <a:tc>
                  <a:txBody>
                    <a:bodyPr/>
                    <a:lstStyle/>
                    <a:p>
                      <a:pPr indent="0">
                        <a:lnSpc>
                          <a:spcPct val="120000"/>
                        </a:lnSpc>
                        <a:buNone/>
                      </a:pPr>
                      <a:r>
                        <a:rPr lang="en-US" sz="1400" b="1">
                          <a:solidFill>
                            <a:srgbClr val="4F4F4F"/>
                          </a:solidFill>
                          <a:latin typeface="等线" panose="02010600030101010101" charset="-122"/>
                        </a:rPr>
                        <a:t>2006.12</a:t>
                      </a:r>
                      <a:endParaRPr lang="en-US" altLang="en-US" sz="1400" b="1">
                        <a:solidFill>
                          <a:srgbClr val="4F4F4F"/>
                        </a:solidFill>
                        <a:latin typeface="等线" panose="02010600030101010101"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DDEBF7"/>
                    </a:solidFill>
                  </a:tcPr>
                </a:tc>
                <a:tc>
                  <a:txBody>
                    <a:bodyPr/>
                    <a:lstStyle/>
                    <a:p>
                      <a:pPr indent="0">
                        <a:lnSpc>
                          <a:spcPct val="120000"/>
                        </a:lnSpc>
                        <a:buNone/>
                      </a:pPr>
                      <a:r>
                        <a:rPr lang="zh-CN" sz="1400" b="1">
                          <a:solidFill>
                            <a:srgbClr val="4F4F4F"/>
                          </a:solidFill>
                          <a:latin typeface="Arial" panose="020B0604020202020204" pitchFamily="34" charset="0"/>
                          <a:ea typeface="等线" panose="02010600030101010101" charset="-122"/>
                        </a:rPr>
                        <a:t>编译器注解处理器、JavaSE/JavaEE/JavaME</a:t>
                      </a:r>
                      <a:endParaRPr lang="zh-CN" altLang="en-US" sz="1400" b="1">
                        <a:solidFill>
                          <a:srgbClr val="4F4F4F"/>
                        </a:solidFill>
                        <a:latin typeface="Arial" panose="020B0604020202020204" pitchFamily="34" charset="0"/>
                        <a:ea typeface="等线" panose="02010600030101010101"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DDEBF7"/>
                    </a:solidFill>
                  </a:tcPr>
                </a:tc>
                <a:extLst>
                  <a:ext uri="{0D108BD9-81ED-4DB2-BD59-A6C34878D82A}">
                    <a16:rowId xmlns:a16="http://schemas.microsoft.com/office/drawing/2014/main" val="10007"/>
                  </a:ext>
                </a:extLst>
              </a:tr>
              <a:tr h="314325">
                <a:tc>
                  <a:txBody>
                    <a:bodyPr/>
                    <a:lstStyle/>
                    <a:p>
                      <a:pPr indent="0">
                        <a:lnSpc>
                          <a:spcPct val="120000"/>
                        </a:lnSpc>
                        <a:buNone/>
                      </a:pPr>
                      <a:r>
                        <a:rPr lang="en-US" sz="1400" b="1">
                          <a:solidFill>
                            <a:srgbClr val="4F4F4F"/>
                          </a:solidFill>
                          <a:latin typeface="等线" panose="02010600030101010101" charset="-122"/>
                        </a:rPr>
                        <a:t>JDK 7</a:t>
                      </a:r>
                      <a:endParaRPr lang="en-US" altLang="en-US" sz="1400" b="1">
                        <a:solidFill>
                          <a:srgbClr val="4F4F4F"/>
                        </a:solidFill>
                        <a:latin typeface="等线" panose="02010600030101010101"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lstStyle/>
                    <a:p>
                      <a:pPr indent="0">
                        <a:lnSpc>
                          <a:spcPct val="120000"/>
                        </a:lnSpc>
                        <a:buNone/>
                      </a:pPr>
                      <a:r>
                        <a:rPr lang="en-US" sz="1400" b="1">
                          <a:solidFill>
                            <a:srgbClr val="4F4F4F"/>
                          </a:solidFill>
                          <a:latin typeface="等线" panose="02010600030101010101" charset="-122"/>
                        </a:rPr>
                        <a:t>2009.02</a:t>
                      </a:r>
                      <a:endParaRPr lang="en-US" altLang="en-US" sz="1400" b="1">
                        <a:solidFill>
                          <a:srgbClr val="4F4F4F"/>
                        </a:solidFill>
                        <a:latin typeface="等线" panose="02010600030101010101"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lstStyle/>
                    <a:p>
                      <a:pPr indent="0">
                        <a:lnSpc>
                          <a:spcPct val="120000"/>
                        </a:lnSpc>
                        <a:buNone/>
                      </a:pPr>
                      <a:r>
                        <a:rPr lang="zh-CN" sz="1400" b="1">
                          <a:solidFill>
                            <a:srgbClr val="4F4F4F"/>
                          </a:solidFill>
                          <a:latin typeface="Arial" panose="020B0604020202020204" pitchFamily="34" charset="0"/>
                          <a:ea typeface="等线" panose="02010600030101010101" charset="-122"/>
                        </a:rPr>
                        <a:t>try-with-resources、NIO2(也叫AIO)、</a:t>
                      </a:r>
                      <a:r>
                        <a:rPr lang="en-US" sz="1400" b="1">
                          <a:solidFill>
                            <a:srgbClr val="4F4F4F"/>
                          </a:solidFill>
                          <a:latin typeface="等线" panose="02010600030101010101" charset="-122"/>
                        </a:rPr>
                        <a:t> </a:t>
                      </a:r>
                      <a:r>
                        <a:rPr lang="zh-CN" sz="1400" b="1">
                          <a:solidFill>
                            <a:srgbClr val="4F4F4F"/>
                          </a:solidFill>
                          <a:latin typeface="Arial" panose="020B0604020202020204" pitchFamily="34" charset="0"/>
                          <a:ea typeface="等线" panose="02010600030101010101" charset="-122"/>
                        </a:rPr>
                        <a:t>泛型推断</a:t>
                      </a:r>
                      <a:endParaRPr lang="zh-CN" altLang="en-US" sz="1400" b="1">
                        <a:solidFill>
                          <a:srgbClr val="4F4F4F"/>
                        </a:solidFill>
                        <a:latin typeface="Arial" panose="020B0604020202020204" pitchFamily="34" charset="0"/>
                        <a:ea typeface="等线" panose="02010600030101010101"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8"/>
                  </a:ext>
                </a:extLst>
              </a:tr>
              <a:tr h="314325">
                <a:tc>
                  <a:txBody>
                    <a:bodyPr/>
                    <a:lstStyle/>
                    <a:p>
                      <a:pPr indent="0">
                        <a:lnSpc>
                          <a:spcPct val="120000"/>
                        </a:lnSpc>
                        <a:buNone/>
                      </a:pPr>
                      <a:r>
                        <a:rPr lang="en-US" sz="1400" b="1">
                          <a:solidFill>
                            <a:srgbClr val="034EA2"/>
                          </a:solidFill>
                          <a:effectLst/>
                          <a:latin typeface="等线" panose="02010600030101010101" charset="-122"/>
                        </a:rPr>
                        <a:t>JDK 8</a:t>
                      </a:r>
                      <a:endParaRPr lang="en-US" altLang="en-US" sz="1400" b="1">
                        <a:solidFill>
                          <a:srgbClr val="034EA2"/>
                        </a:solidFill>
                        <a:effectLst/>
                        <a:latin typeface="等线" panose="02010600030101010101"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DDEBF7"/>
                    </a:solidFill>
                  </a:tcPr>
                </a:tc>
                <a:tc>
                  <a:txBody>
                    <a:bodyPr/>
                    <a:lstStyle/>
                    <a:p>
                      <a:pPr indent="0">
                        <a:lnSpc>
                          <a:spcPct val="120000"/>
                        </a:lnSpc>
                        <a:buNone/>
                      </a:pPr>
                      <a:r>
                        <a:rPr lang="en-US" sz="1400" b="1">
                          <a:solidFill>
                            <a:srgbClr val="4F4F4F"/>
                          </a:solidFill>
                          <a:latin typeface="等线" panose="02010600030101010101" charset="-122"/>
                        </a:rPr>
                        <a:t>2014.03</a:t>
                      </a:r>
                      <a:endParaRPr lang="en-US" altLang="en-US" sz="1400" b="1">
                        <a:solidFill>
                          <a:srgbClr val="4F4F4F"/>
                        </a:solidFill>
                        <a:latin typeface="等线" panose="02010600030101010101"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DDEBF7"/>
                    </a:solidFill>
                  </a:tcPr>
                </a:tc>
                <a:tc>
                  <a:txBody>
                    <a:bodyPr/>
                    <a:lstStyle/>
                    <a:p>
                      <a:pPr indent="0">
                        <a:lnSpc>
                          <a:spcPct val="120000"/>
                        </a:lnSpc>
                        <a:buNone/>
                      </a:pPr>
                      <a:r>
                        <a:rPr lang="zh-CN" sz="1400" b="1">
                          <a:solidFill>
                            <a:srgbClr val="4F4F4F"/>
                          </a:solidFill>
                          <a:latin typeface="Arial" panose="020B0604020202020204" pitchFamily="34" charset="0"/>
                          <a:ea typeface="等线" panose="02010600030101010101" charset="-122"/>
                        </a:rPr>
                        <a:t>Lambda表达式、函数式编程、Stream流式编程、方法引用、接口默认方法</a:t>
                      </a:r>
                      <a:endParaRPr lang="zh-CN" altLang="en-US" sz="1400" b="1">
                        <a:solidFill>
                          <a:srgbClr val="4F4F4F"/>
                        </a:solidFill>
                        <a:latin typeface="Arial" panose="020B0604020202020204" pitchFamily="34" charset="0"/>
                        <a:ea typeface="等线" panose="02010600030101010101"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DDEBF7"/>
                    </a:solidFill>
                  </a:tcPr>
                </a:tc>
                <a:extLst>
                  <a:ext uri="{0D108BD9-81ED-4DB2-BD59-A6C34878D82A}">
                    <a16:rowId xmlns:a16="http://schemas.microsoft.com/office/drawing/2014/main" val="10009"/>
                  </a:ext>
                </a:extLst>
              </a:tr>
              <a:tr h="314325">
                <a:tc>
                  <a:txBody>
                    <a:bodyPr/>
                    <a:lstStyle/>
                    <a:p>
                      <a:pPr indent="0">
                        <a:lnSpc>
                          <a:spcPct val="120000"/>
                        </a:lnSpc>
                        <a:buNone/>
                      </a:pPr>
                      <a:r>
                        <a:rPr lang="en-US" sz="1400" b="1">
                          <a:solidFill>
                            <a:srgbClr val="4F4F4F"/>
                          </a:solidFill>
                          <a:latin typeface="等线" panose="02010600030101010101" charset="-122"/>
                        </a:rPr>
                        <a:t>...</a:t>
                      </a:r>
                      <a:endParaRPr lang="en-US" altLang="en-US" sz="1400" b="1">
                        <a:solidFill>
                          <a:srgbClr val="4F4F4F"/>
                        </a:solidFill>
                        <a:latin typeface="等线" panose="02010600030101010101"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lstStyle/>
                    <a:p>
                      <a:pPr indent="0">
                        <a:lnSpc>
                          <a:spcPct val="120000"/>
                        </a:lnSpc>
                        <a:buNone/>
                      </a:pPr>
                      <a:r>
                        <a:rPr lang="en-US" sz="1400" b="1">
                          <a:solidFill>
                            <a:srgbClr val="4F4F4F"/>
                          </a:solidFill>
                          <a:latin typeface="等线" panose="02010600030101010101" charset="-122"/>
                        </a:rPr>
                        <a:t>...</a:t>
                      </a:r>
                      <a:endParaRPr lang="en-US" altLang="en-US" sz="1400" b="1">
                        <a:solidFill>
                          <a:srgbClr val="4F4F4F"/>
                        </a:solidFill>
                        <a:latin typeface="等线" panose="02010600030101010101"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lstStyle/>
                    <a:p>
                      <a:pPr indent="0">
                        <a:lnSpc>
                          <a:spcPct val="120000"/>
                        </a:lnSpc>
                        <a:buNone/>
                      </a:pPr>
                      <a:r>
                        <a:rPr lang="en-US" sz="1400" b="1">
                          <a:solidFill>
                            <a:srgbClr val="4F4F4F"/>
                          </a:solidFill>
                          <a:latin typeface="等线" panose="02010600030101010101" charset="-122"/>
                        </a:rPr>
                        <a:t>...</a:t>
                      </a:r>
                      <a:endParaRPr lang="en-US" altLang="en-US" sz="1400" b="1">
                        <a:solidFill>
                          <a:srgbClr val="4F4F4F"/>
                        </a:solidFill>
                        <a:latin typeface="等线" panose="02010600030101010101"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10"/>
                  </a:ext>
                </a:extLst>
              </a:tr>
              <a:tr h="314325">
                <a:tc>
                  <a:txBody>
                    <a:bodyPr/>
                    <a:lstStyle/>
                    <a:p>
                      <a:pPr indent="0">
                        <a:lnSpc>
                          <a:spcPct val="120000"/>
                        </a:lnSpc>
                        <a:buNone/>
                      </a:pPr>
                      <a:r>
                        <a:rPr lang="en-US" sz="1400" b="1">
                          <a:solidFill>
                            <a:srgbClr val="034EA2"/>
                          </a:solidFill>
                          <a:effectLst/>
                          <a:latin typeface="等线" panose="02010600030101010101" charset="-122"/>
                        </a:rPr>
                        <a:t>JDK 11 LTS</a:t>
                      </a:r>
                      <a:endParaRPr lang="en-US" altLang="en-US" sz="1400" b="1">
                        <a:solidFill>
                          <a:srgbClr val="034EA2"/>
                        </a:solidFill>
                        <a:effectLst/>
                        <a:latin typeface="等线" panose="02010600030101010101"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DDEBF7"/>
                    </a:solidFill>
                  </a:tcPr>
                </a:tc>
                <a:tc>
                  <a:txBody>
                    <a:bodyPr/>
                    <a:lstStyle/>
                    <a:p>
                      <a:pPr indent="0">
                        <a:lnSpc>
                          <a:spcPct val="120000"/>
                        </a:lnSpc>
                        <a:buNone/>
                      </a:pPr>
                      <a:r>
                        <a:rPr lang="en-US" sz="1400" b="1">
                          <a:solidFill>
                            <a:srgbClr val="4F4F4F"/>
                          </a:solidFill>
                          <a:latin typeface="等线" panose="02010600030101010101" charset="-122"/>
                        </a:rPr>
                        <a:t>2018.09</a:t>
                      </a:r>
                      <a:endParaRPr lang="en-US" altLang="en-US" sz="1400" b="1">
                        <a:solidFill>
                          <a:srgbClr val="4F4F4F"/>
                        </a:solidFill>
                        <a:latin typeface="等线" panose="02010600030101010101"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DDEBF7"/>
                    </a:solidFill>
                  </a:tcPr>
                </a:tc>
                <a:tc>
                  <a:txBody>
                    <a:bodyPr/>
                    <a:lstStyle/>
                    <a:p>
                      <a:pPr indent="0">
                        <a:lnSpc>
                          <a:spcPct val="120000"/>
                        </a:lnSpc>
                        <a:buNone/>
                      </a:pPr>
                      <a:r>
                        <a:rPr lang="zh-CN" sz="1400" b="1">
                          <a:solidFill>
                            <a:srgbClr val="4F4F4F"/>
                          </a:solidFill>
                          <a:latin typeface="Arial" panose="020B0604020202020204" pitchFamily="34" charset="0"/>
                          <a:ea typeface="等线" panose="02010600030101010101" charset="-122"/>
                        </a:rPr>
                        <a:t>Jigsaw模块化、增强类型推断、新的垃圾收集器ZGC</a:t>
                      </a:r>
                      <a:endParaRPr lang="zh-CN" altLang="en-US" sz="1400" b="1">
                        <a:solidFill>
                          <a:srgbClr val="4F4F4F"/>
                        </a:solidFill>
                        <a:latin typeface="Arial" panose="020B0604020202020204" pitchFamily="34" charset="0"/>
                        <a:ea typeface="等线" panose="02010600030101010101"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DDEBF7"/>
                    </a:solidFill>
                  </a:tcPr>
                </a:tc>
                <a:extLst>
                  <a:ext uri="{0D108BD9-81ED-4DB2-BD59-A6C34878D82A}">
                    <a16:rowId xmlns:a16="http://schemas.microsoft.com/office/drawing/2014/main" val="10011"/>
                  </a:ext>
                </a:extLst>
              </a:tr>
              <a:tr h="314325">
                <a:tc>
                  <a:txBody>
                    <a:bodyPr/>
                    <a:lstStyle/>
                    <a:p>
                      <a:pPr indent="0">
                        <a:lnSpc>
                          <a:spcPct val="120000"/>
                        </a:lnSpc>
                        <a:buNone/>
                      </a:pPr>
                      <a:r>
                        <a:rPr lang="en-US" sz="1400" b="1">
                          <a:solidFill>
                            <a:srgbClr val="4F4F4F"/>
                          </a:solidFill>
                          <a:latin typeface="等线" panose="02010600030101010101" charset="-122"/>
                        </a:rPr>
                        <a:t>...</a:t>
                      </a:r>
                      <a:endParaRPr lang="en-US" altLang="en-US" sz="1400" b="1">
                        <a:solidFill>
                          <a:srgbClr val="4F4F4F"/>
                        </a:solidFill>
                        <a:latin typeface="等线" panose="02010600030101010101"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lstStyle/>
                    <a:p>
                      <a:pPr indent="0">
                        <a:lnSpc>
                          <a:spcPct val="120000"/>
                        </a:lnSpc>
                        <a:buNone/>
                      </a:pPr>
                      <a:r>
                        <a:rPr lang="en-US" sz="1400" b="1">
                          <a:solidFill>
                            <a:srgbClr val="4F4F4F"/>
                          </a:solidFill>
                          <a:latin typeface="等线" panose="02010600030101010101" charset="-122"/>
                        </a:rPr>
                        <a:t>...</a:t>
                      </a:r>
                      <a:endParaRPr lang="en-US" altLang="en-US" sz="1400" b="1">
                        <a:solidFill>
                          <a:srgbClr val="4F4F4F"/>
                        </a:solidFill>
                        <a:latin typeface="等线" panose="02010600030101010101"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lstStyle/>
                    <a:p>
                      <a:pPr indent="0">
                        <a:lnSpc>
                          <a:spcPct val="120000"/>
                        </a:lnSpc>
                        <a:buNone/>
                      </a:pPr>
                      <a:r>
                        <a:rPr lang="en-US" sz="1400" b="1">
                          <a:solidFill>
                            <a:srgbClr val="4F4F4F"/>
                          </a:solidFill>
                          <a:latin typeface="等线" panose="02010600030101010101" charset="-122"/>
                        </a:rPr>
                        <a:t>...</a:t>
                      </a:r>
                      <a:endParaRPr lang="en-US" altLang="en-US" sz="1400" b="1">
                        <a:solidFill>
                          <a:srgbClr val="4F4F4F"/>
                        </a:solidFill>
                        <a:latin typeface="等线" panose="02010600030101010101"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12"/>
                  </a:ext>
                </a:extLst>
              </a:tr>
              <a:tr h="314325">
                <a:tc>
                  <a:txBody>
                    <a:bodyPr/>
                    <a:lstStyle/>
                    <a:p>
                      <a:pPr indent="0">
                        <a:lnSpc>
                          <a:spcPct val="120000"/>
                        </a:lnSpc>
                        <a:buNone/>
                      </a:pPr>
                      <a:r>
                        <a:rPr lang="en-US" sz="1400" b="1">
                          <a:solidFill>
                            <a:srgbClr val="034EA2"/>
                          </a:solidFill>
                          <a:effectLst/>
                          <a:latin typeface="等线" panose="02010600030101010101" charset="-122"/>
                        </a:rPr>
                        <a:t>JDK 17 LTS</a:t>
                      </a:r>
                      <a:endParaRPr lang="en-US" altLang="en-US" sz="1400" b="1">
                        <a:solidFill>
                          <a:srgbClr val="034EA2"/>
                        </a:solidFill>
                        <a:effectLst/>
                        <a:latin typeface="等线" panose="02010600030101010101"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DDEBF7"/>
                    </a:solidFill>
                  </a:tcPr>
                </a:tc>
                <a:tc>
                  <a:txBody>
                    <a:bodyPr/>
                    <a:lstStyle/>
                    <a:p>
                      <a:pPr indent="0">
                        <a:lnSpc>
                          <a:spcPct val="120000"/>
                        </a:lnSpc>
                        <a:buNone/>
                      </a:pPr>
                      <a:r>
                        <a:rPr lang="en-US" sz="1400" b="1">
                          <a:solidFill>
                            <a:srgbClr val="4F4F4F"/>
                          </a:solidFill>
                          <a:latin typeface="等线" panose="02010600030101010101" charset="-122"/>
                        </a:rPr>
                        <a:t>2021.09</a:t>
                      </a:r>
                      <a:endParaRPr lang="en-US" altLang="en-US" sz="1400" b="1">
                        <a:solidFill>
                          <a:srgbClr val="4F4F4F"/>
                        </a:solidFill>
                        <a:latin typeface="等线" panose="02010600030101010101"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DDEBF7"/>
                    </a:solidFill>
                  </a:tcPr>
                </a:tc>
                <a:tc>
                  <a:txBody>
                    <a:bodyPr/>
                    <a:lstStyle/>
                    <a:p>
                      <a:pPr indent="0">
                        <a:lnSpc>
                          <a:spcPct val="120000"/>
                        </a:lnSpc>
                        <a:buNone/>
                      </a:pPr>
                      <a:r>
                        <a:rPr lang="zh-CN" sz="1400" b="1">
                          <a:solidFill>
                            <a:srgbClr val="4F4F4F"/>
                          </a:solidFill>
                          <a:latin typeface="Arial" panose="020B0604020202020204" pitchFamily="34" charset="0"/>
                          <a:ea typeface="等线" panose="02010600030101010101" charset="-122"/>
                        </a:rPr>
                        <a:t>Sealed Class，性能提升</a:t>
                      </a:r>
                      <a:endParaRPr lang="zh-CN" altLang="en-US" sz="1400" b="1">
                        <a:solidFill>
                          <a:srgbClr val="4F4F4F"/>
                        </a:solidFill>
                        <a:latin typeface="Arial" panose="020B0604020202020204" pitchFamily="34" charset="0"/>
                        <a:ea typeface="等线" panose="02010600030101010101"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DDEBF7"/>
                    </a:solidFill>
                  </a:tcPr>
                </a:tc>
                <a:extLst>
                  <a:ext uri="{0D108BD9-81ED-4DB2-BD59-A6C34878D82A}">
                    <a16:rowId xmlns:a16="http://schemas.microsoft.com/office/drawing/2014/main" val="10013"/>
                  </a:ext>
                </a:extLst>
              </a:tr>
              <a:tr h="314325">
                <a:tc>
                  <a:txBody>
                    <a:bodyPr/>
                    <a:lstStyle/>
                    <a:p>
                      <a:pPr indent="0">
                        <a:lnSpc>
                          <a:spcPct val="120000"/>
                        </a:lnSpc>
                        <a:buNone/>
                      </a:pPr>
                      <a:r>
                        <a:rPr lang="en-US" sz="1400" b="1">
                          <a:solidFill>
                            <a:srgbClr val="4F4F4F"/>
                          </a:solidFill>
                          <a:latin typeface="等线" panose="02010600030101010101" charset="-122"/>
                        </a:rPr>
                        <a:t>...</a:t>
                      </a:r>
                      <a:endParaRPr lang="en-US" altLang="en-US" sz="1400" b="1">
                        <a:solidFill>
                          <a:srgbClr val="4F4F4F"/>
                        </a:solidFill>
                        <a:latin typeface="等线" panose="02010600030101010101"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lstStyle/>
                    <a:p>
                      <a:pPr indent="0">
                        <a:lnSpc>
                          <a:spcPct val="120000"/>
                        </a:lnSpc>
                        <a:buNone/>
                      </a:pPr>
                      <a:r>
                        <a:rPr lang="en-US" sz="1400" b="1">
                          <a:solidFill>
                            <a:srgbClr val="4F4F4F"/>
                          </a:solidFill>
                          <a:latin typeface="等线" panose="02010600030101010101" charset="-122"/>
                        </a:rPr>
                        <a:t>...</a:t>
                      </a:r>
                      <a:endParaRPr lang="en-US" altLang="en-US" sz="1400" b="1">
                        <a:solidFill>
                          <a:srgbClr val="4F4F4F"/>
                        </a:solidFill>
                        <a:latin typeface="等线" panose="02010600030101010101"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lstStyle/>
                    <a:p>
                      <a:pPr indent="0">
                        <a:lnSpc>
                          <a:spcPct val="120000"/>
                        </a:lnSpc>
                        <a:buNone/>
                      </a:pPr>
                      <a:r>
                        <a:rPr lang="en-US" sz="1400" b="1">
                          <a:solidFill>
                            <a:srgbClr val="4F4F4F"/>
                          </a:solidFill>
                          <a:latin typeface="等线" panose="02010600030101010101" charset="-122"/>
                        </a:rPr>
                        <a:t>...</a:t>
                      </a:r>
                      <a:endParaRPr lang="en-US" altLang="en-US" sz="1400" b="1">
                        <a:solidFill>
                          <a:srgbClr val="4F4F4F"/>
                        </a:solidFill>
                        <a:latin typeface="等线" panose="02010600030101010101"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14"/>
                  </a:ext>
                </a:extLst>
              </a:tr>
              <a:tr h="314325">
                <a:tc>
                  <a:txBody>
                    <a:bodyPr/>
                    <a:lstStyle/>
                    <a:p>
                      <a:pPr indent="0">
                        <a:lnSpc>
                          <a:spcPct val="120000"/>
                        </a:lnSpc>
                        <a:buNone/>
                      </a:pPr>
                      <a:r>
                        <a:rPr lang="en-US" sz="1400" b="1">
                          <a:solidFill>
                            <a:srgbClr val="4F4F4F"/>
                          </a:solidFill>
                          <a:latin typeface="等线" panose="02010600030101010101" charset="-122"/>
                        </a:rPr>
                        <a:t>JDK 21 LTS</a:t>
                      </a:r>
                      <a:endParaRPr lang="en-US" altLang="en-US" sz="1400" b="1">
                        <a:solidFill>
                          <a:srgbClr val="4F4F4F"/>
                        </a:solidFill>
                        <a:latin typeface="等线" panose="02010600030101010101"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DDEBF7"/>
                    </a:solidFill>
                  </a:tcPr>
                </a:tc>
                <a:tc>
                  <a:txBody>
                    <a:bodyPr/>
                    <a:lstStyle/>
                    <a:p>
                      <a:pPr indent="0">
                        <a:lnSpc>
                          <a:spcPct val="120000"/>
                        </a:lnSpc>
                        <a:buNone/>
                      </a:pPr>
                      <a:r>
                        <a:rPr lang="en-US" sz="1400" b="1">
                          <a:solidFill>
                            <a:srgbClr val="4F4F4F"/>
                          </a:solidFill>
                          <a:latin typeface="等线" panose="02010600030101010101" charset="-122"/>
                        </a:rPr>
                        <a:t>2023.09</a:t>
                      </a:r>
                      <a:endParaRPr lang="en-US" altLang="en-US" sz="1400" b="1">
                        <a:solidFill>
                          <a:srgbClr val="4F4F4F"/>
                        </a:solidFill>
                        <a:latin typeface="等线" panose="02010600030101010101"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DDEBF7"/>
                    </a:solidFill>
                  </a:tcPr>
                </a:tc>
                <a:tc>
                  <a:txBody>
                    <a:bodyPr/>
                    <a:lstStyle/>
                    <a:p>
                      <a:pPr indent="0">
                        <a:lnSpc>
                          <a:spcPct val="120000"/>
                        </a:lnSpc>
                        <a:buNone/>
                      </a:pPr>
                      <a:r>
                        <a:rPr lang="zh-CN" sz="1400" b="1">
                          <a:solidFill>
                            <a:srgbClr val="4F4F4F"/>
                          </a:solidFill>
                          <a:latin typeface="Arial" panose="020B0604020202020204" pitchFamily="34" charset="0"/>
                          <a:ea typeface="等线" panose="02010600030101010101" charset="-122"/>
                        </a:rPr>
                        <a:t>虚拟线程</a:t>
                      </a:r>
                      <a:r>
                        <a:rPr lang="zh-CN" altLang="en-US" sz="1400" b="1">
                          <a:solidFill>
                            <a:srgbClr val="4F4F4F"/>
                          </a:solidFill>
                          <a:latin typeface="Arial" panose="020B0604020202020204" pitchFamily="34" charset="0"/>
                          <a:ea typeface="等线" panose="02010600030101010101" charset="-122"/>
                        </a:rPr>
                        <a:t>、</a:t>
                      </a:r>
                      <a:r>
                        <a:rPr lang="en-US" altLang="zh-CN" sz="1400" b="1">
                          <a:solidFill>
                            <a:srgbClr val="4F4F4F"/>
                          </a:solidFill>
                          <a:latin typeface="Arial" panose="020B0604020202020204" pitchFamily="34" charset="0"/>
                          <a:ea typeface="等线" panose="02010600030101010101" charset="-122"/>
                        </a:rPr>
                        <a:t>矢量应用编程接口</a:t>
                      </a:r>
                      <a:endParaRPr lang="zh-CN" altLang="en-US" sz="1400" b="1">
                        <a:solidFill>
                          <a:srgbClr val="4F4F4F"/>
                        </a:solidFill>
                        <a:latin typeface="Arial" panose="020B0604020202020204" pitchFamily="34" charset="0"/>
                        <a:ea typeface="等线" panose="02010600030101010101"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DDEBF7"/>
                    </a:solidFill>
                  </a:tcPr>
                </a:tc>
                <a:extLst>
                  <a:ext uri="{0D108BD9-81ED-4DB2-BD59-A6C34878D82A}">
                    <a16:rowId xmlns:a16="http://schemas.microsoft.com/office/drawing/2014/main" val="10015"/>
                  </a:ext>
                </a:extLst>
              </a:tr>
            </a:tbl>
          </a:graphicData>
        </a:graphic>
      </p:graphicFrame>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a:bodyPr>
          <a:lstStyle/>
          <a:p>
            <a:pPr marL="0" indent="0">
              <a:lnSpc>
                <a:spcPct val="110000"/>
              </a:lnSpc>
              <a:buNone/>
            </a:pPr>
            <a:r>
              <a:rPr lang="zh-CN" altLang="en-US" sz="2800" dirty="0">
                <a:solidFill>
                  <a:srgbClr val="034EA2"/>
                </a:solidFill>
                <a:effectLst/>
                <a:sym typeface="+mn-ea"/>
              </a:rPr>
              <a:t>类成员的访问控制</a:t>
            </a:r>
            <a:endParaRPr lang="en-US" altLang="zh-CN" sz="2800">
              <a:solidFill>
                <a:srgbClr val="034EA2"/>
              </a:solidFill>
              <a:effectLst/>
            </a:endParaRPr>
          </a:p>
          <a:p>
            <a:pPr>
              <a:lnSpc>
                <a:spcPct val="130000"/>
              </a:lnSpc>
            </a:pPr>
            <a:r>
              <a:rPr lang="en-US" altLang="zh-CN" sz="2800">
                <a:solidFill>
                  <a:srgbClr val="034EA2"/>
                </a:solidFill>
                <a:effectLst/>
              </a:rPr>
              <a:t>public</a:t>
            </a:r>
            <a:endParaRPr lang="zh-CN" altLang="en-US">
              <a:solidFill>
                <a:srgbClr val="034EA2"/>
              </a:solidFill>
            </a:endParaRPr>
          </a:p>
          <a:p>
            <a:pPr lvl="1">
              <a:lnSpc>
                <a:spcPct val="130000"/>
              </a:lnSpc>
            </a:pPr>
            <a:r>
              <a:rPr lang="zh-CN" altLang="en-US" sz="2400"/>
              <a:t>意味着该成员可以被</a:t>
            </a:r>
            <a:r>
              <a:rPr lang="zh-CN" altLang="en-US" sz="2400">
                <a:solidFill>
                  <a:schemeClr val="accent2"/>
                </a:solidFill>
              </a:rPr>
              <a:t>任意包</a:t>
            </a:r>
            <a:r>
              <a:rPr lang="zh-CN" altLang="en-US" sz="2400"/>
              <a:t>中的</a:t>
            </a:r>
            <a:r>
              <a:rPr lang="zh-CN" altLang="en-US" sz="2400">
                <a:solidFill>
                  <a:schemeClr val="accent2"/>
                </a:solidFill>
              </a:rPr>
              <a:t>任意类访问</a:t>
            </a:r>
            <a:endParaRPr lang="zh-CN" altLang="en-US" sz="2400"/>
          </a:p>
          <a:p>
            <a:pPr>
              <a:lnSpc>
                <a:spcPct val="130000"/>
              </a:lnSpc>
            </a:pPr>
            <a:r>
              <a:rPr lang="en-US" altLang="zh-CN" sz="2800">
                <a:solidFill>
                  <a:srgbClr val="034EA2"/>
                </a:solidFill>
                <a:effectLst/>
              </a:rPr>
              <a:t>protected</a:t>
            </a:r>
            <a:endParaRPr lang="en-US" altLang="zh-CN"/>
          </a:p>
          <a:p>
            <a:pPr lvl="1">
              <a:lnSpc>
                <a:spcPct val="130000"/>
              </a:lnSpc>
            </a:pPr>
            <a:r>
              <a:rPr lang="zh-CN" altLang="en-US" sz="2400"/>
              <a:t>与</a:t>
            </a:r>
            <a:r>
              <a:rPr lang="en-US" altLang="zh-CN" sz="2400"/>
              <a:t>protected</a:t>
            </a:r>
            <a:r>
              <a:rPr lang="zh-CN" altLang="en-US" sz="2400"/>
              <a:t>成员所在的类</a:t>
            </a:r>
            <a:r>
              <a:rPr lang="zh-CN" altLang="en-US" sz="2400">
                <a:solidFill>
                  <a:schemeClr val="accent2"/>
                </a:solidFill>
              </a:rPr>
              <a:t>位于同一个</a:t>
            </a:r>
            <a:r>
              <a:rPr lang="en-US" altLang="zh-CN" sz="2400">
                <a:solidFill>
                  <a:schemeClr val="accent2"/>
                </a:solidFill>
              </a:rPr>
              <a:t>package</a:t>
            </a:r>
            <a:r>
              <a:rPr lang="zh-CN" altLang="en-US" sz="2400">
                <a:solidFill>
                  <a:schemeClr val="accent2"/>
                </a:solidFill>
              </a:rPr>
              <a:t>内的类</a:t>
            </a:r>
            <a:r>
              <a:rPr lang="zh-CN" altLang="en-US" sz="2400"/>
              <a:t>都可以访问</a:t>
            </a:r>
            <a:r>
              <a:rPr lang="en-US" altLang="zh-CN" sz="2400"/>
              <a:t>protected</a:t>
            </a:r>
            <a:r>
              <a:rPr lang="zh-CN" altLang="en-US" sz="2400"/>
              <a:t>成员</a:t>
            </a:r>
          </a:p>
          <a:p>
            <a:pPr lvl="1">
              <a:lnSpc>
                <a:spcPct val="130000"/>
              </a:lnSpc>
            </a:pPr>
            <a:r>
              <a:rPr lang="zh-CN" altLang="en-US" sz="2400"/>
              <a:t>在该包之外，若是其</a:t>
            </a:r>
            <a:r>
              <a:rPr lang="zh-CN" altLang="en-US" sz="2400">
                <a:solidFill>
                  <a:schemeClr val="accent2"/>
                </a:solidFill>
              </a:rPr>
              <a:t>子类</a:t>
            </a:r>
            <a:r>
              <a:rPr lang="zh-CN" altLang="en-US" sz="2400"/>
              <a:t>则</a:t>
            </a:r>
            <a:r>
              <a:rPr lang="zh-CN" altLang="en-US" sz="2400">
                <a:solidFill>
                  <a:schemeClr val="accent2"/>
                </a:solidFill>
              </a:rPr>
              <a:t>可以访问该成员</a:t>
            </a:r>
            <a:r>
              <a:rPr lang="zh-CN" altLang="en-US" sz="2400"/>
              <a:t>，其它任何类都不可以访问</a:t>
            </a:r>
          </a:p>
        </p:txBody>
      </p:sp>
      <p:sp>
        <p:nvSpPr>
          <p:cNvPr id="3" name="标题 2"/>
          <p:cNvSpPr>
            <a:spLocks noGrp="1"/>
          </p:cNvSpPr>
          <p:nvPr>
            <p:ph type="title"/>
          </p:nvPr>
        </p:nvSpPr>
        <p:spPr/>
        <p:txBody>
          <a:bodyPr/>
          <a:lstStyle/>
          <a:p>
            <a:r>
              <a:rPr lang="en-US" altLang="zh-CN">
                <a:sym typeface="+mn-ea"/>
              </a:rPr>
              <a:t>2.1.5 Java</a:t>
            </a:r>
            <a:r>
              <a:rPr lang="zh-CN" altLang="en-US">
                <a:sym typeface="+mn-ea"/>
              </a:rPr>
              <a:t>访问控制</a:t>
            </a:r>
            <a:r>
              <a:rPr lang="en-US" altLang="zh-CN">
                <a:sym typeface="+mn-ea"/>
              </a:rPr>
              <a:t> </a:t>
            </a:r>
            <a:r>
              <a:rPr lang="en-US" altLang="zh-CN" sz="2400">
                <a:sym typeface="+mn-ea"/>
              </a:rPr>
              <a:t>11/12</a:t>
            </a:r>
          </a:p>
        </p:txBody>
      </p:sp>
      <p:sp>
        <p:nvSpPr>
          <p:cNvPr id="7" name="日期占位符 6"/>
          <p:cNvSpPr>
            <a:spLocks noGrp="1"/>
          </p:cNvSpPr>
          <p:nvPr>
            <p:ph type="dt" sz="half" idx="10"/>
            <p:custDataLst>
              <p:tags r:id="rId1"/>
            </p:custDataLst>
          </p:nvPr>
        </p:nvSpPr>
        <p:spPr/>
        <p:txBody>
          <a:bodyPr/>
          <a:lstStyle/>
          <a:p>
            <a:fld id="{8BEB6EB5-CC0D-C94C-91B9-9EA1B45E848E}" type="datetime1">
              <a:rPr kumimoji="1" lang="zh-CN" altLang="en-US" smtClean="0"/>
              <a:t>2024/10/16</a:t>
            </a:fld>
            <a:endParaRPr kumimoji="1" lang="zh-CN" altLang="en-US" sz="900"/>
          </a:p>
        </p:txBody>
      </p:sp>
      <p:sp>
        <p:nvSpPr>
          <p:cNvPr id="8" name="页脚占位符 7"/>
          <p:cNvSpPr>
            <a:spLocks noGrp="1"/>
          </p:cNvSpPr>
          <p:nvPr>
            <p:ph type="ftr" sz="quarter" idx="11"/>
            <p:custDataLst>
              <p:tags r:id="rId2"/>
            </p:custDataLst>
          </p:nvPr>
        </p:nvSpPr>
        <p:spPr/>
        <p:txBody>
          <a:bodyPr/>
          <a:lstStyle/>
          <a:p>
            <a:r>
              <a:rPr kumimoji="1" lang="zh-CN" altLang="en-US" dirty="0"/>
              <a:t>西北工业大学软件学院</a:t>
            </a:r>
            <a:endParaRPr kumimoji="1" lang="zh-CN" altLang="en-US" sz="900" dirty="0"/>
          </a:p>
        </p:txBody>
      </p:sp>
      <p:sp>
        <p:nvSpPr>
          <p:cNvPr id="9" name="灯片编号占位符 8"/>
          <p:cNvSpPr>
            <a:spLocks noGrp="1"/>
          </p:cNvSpPr>
          <p:nvPr>
            <p:ph type="sldNum" sz="quarter" idx="12"/>
            <p:custDataLst>
              <p:tags r:id="rId3"/>
            </p:custDataLst>
          </p:nvPr>
        </p:nvSpPr>
        <p:spPr/>
        <p:txBody>
          <a:bodyPr/>
          <a:lstStyle/>
          <a:p>
            <a:fld id="{5A1A6423-77BD-D842-A714-25250E903C41}" type="slidenum">
              <a:rPr kumimoji="1" lang="zh-CN" altLang="en-US" smtClean="0"/>
              <a:t>60</a:t>
            </a:fld>
            <a:endParaRPr kumimoji="1" lang="zh-CN" altLang="en-US" sz="90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lnSpcReduction="20000"/>
          </a:bodyPr>
          <a:lstStyle/>
          <a:p>
            <a:pPr marL="0" indent="0">
              <a:lnSpc>
                <a:spcPct val="130000"/>
              </a:lnSpc>
              <a:buNone/>
            </a:pPr>
            <a:r>
              <a:rPr lang="zh-CN" altLang="en-US" sz="2800" dirty="0">
                <a:solidFill>
                  <a:srgbClr val="034EA2"/>
                </a:solidFill>
                <a:effectLst/>
                <a:sym typeface="+mn-ea"/>
              </a:rPr>
              <a:t>类成员的访问控制</a:t>
            </a:r>
            <a:endParaRPr lang="en-US" sz="2800">
              <a:solidFill>
                <a:srgbClr val="034EA2"/>
              </a:solidFill>
              <a:effectLst/>
              <a:latin typeface="等线" panose="02010600030101010101" charset="-122"/>
              <a:ea typeface="等线" panose="02010600030101010101" charset="-122"/>
            </a:endParaRPr>
          </a:p>
          <a:p>
            <a:r>
              <a:rPr lang="en-US" sz="2800">
                <a:solidFill>
                  <a:srgbClr val="034EA2"/>
                </a:solidFill>
                <a:effectLst/>
                <a:latin typeface="等线" panose="02010600030101010101" charset="-122"/>
                <a:ea typeface="等线" panose="02010600030101010101" charset="-122"/>
              </a:rPr>
              <a:t>default</a:t>
            </a:r>
            <a:endParaRPr lang="en-US" altLang="zh-CN">
              <a:solidFill>
                <a:schemeClr val="accent1"/>
              </a:solidFill>
              <a:effectLst>
                <a:outerShdw blurRad="38100" dist="25400" dir="5400000" algn="ctr" rotWithShape="0">
                  <a:srgbClr val="6E747A">
                    <a:alpha val="43000"/>
                  </a:srgbClr>
                </a:outerShdw>
              </a:effectLst>
            </a:endParaRPr>
          </a:p>
          <a:p>
            <a:pPr lvl="1"/>
            <a:r>
              <a:rPr lang="zh-CN" altLang="en-US" sz="2400">
                <a:solidFill>
                  <a:schemeClr val="accent2"/>
                </a:solidFill>
                <a:latin typeface="等线" panose="02010600030101010101" charset="-122"/>
                <a:ea typeface="等线" panose="02010600030101010101" charset="-122"/>
                <a:cs typeface="等线" panose="02010600030101010101" charset="-122"/>
              </a:rPr>
              <a:t>位于同一个</a:t>
            </a:r>
            <a:r>
              <a:rPr lang="en-US" altLang="zh-CN" sz="2400">
                <a:solidFill>
                  <a:schemeClr val="accent2"/>
                </a:solidFill>
                <a:latin typeface="等线" panose="02010600030101010101" charset="-122"/>
                <a:ea typeface="等线" panose="02010600030101010101" charset="-122"/>
                <a:cs typeface="等线" panose="02010600030101010101" charset="-122"/>
              </a:rPr>
              <a:t>package</a:t>
            </a:r>
            <a:r>
              <a:rPr lang="zh-CN" altLang="en-US" sz="2400">
                <a:solidFill>
                  <a:schemeClr val="accent2"/>
                </a:solidFill>
                <a:latin typeface="等线" panose="02010600030101010101" charset="-122"/>
                <a:ea typeface="等线" panose="02010600030101010101" charset="-122"/>
                <a:cs typeface="等线" panose="02010600030101010101" charset="-122"/>
              </a:rPr>
              <a:t>的所有类</a:t>
            </a:r>
            <a:r>
              <a:rPr lang="zh-CN" altLang="en-US" sz="2400">
                <a:latin typeface="等线" panose="02010600030101010101" charset="-122"/>
                <a:ea typeface="等线" panose="02010600030101010101" charset="-122"/>
                <a:cs typeface="等线" panose="02010600030101010101" charset="-122"/>
              </a:rPr>
              <a:t>可以访问该成员，该包之外的任何类都不可以访问该成员。</a:t>
            </a:r>
          </a:p>
          <a:p>
            <a:r>
              <a:rPr lang="en-US" sz="2800">
                <a:solidFill>
                  <a:srgbClr val="034EA2"/>
                </a:solidFill>
                <a:effectLst/>
                <a:latin typeface="等线" panose="02010600030101010101" charset="-122"/>
                <a:ea typeface="等线" panose="02010600030101010101" charset="-122"/>
              </a:rPr>
              <a:t>private</a:t>
            </a:r>
            <a:endParaRPr lang="en-US" altLang="zh-CN"/>
          </a:p>
          <a:p>
            <a:pPr lvl="1"/>
            <a:r>
              <a:rPr lang="zh-CN" altLang="en-US" sz="2400"/>
              <a:t>除了该私有成员所在的类，没有任何类可以访问</a:t>
            </a:r>
            <a:r>
              <a:rPr lang="en-US" altLang="zh-CN" sz="2400"/>
              <a:t>/</a:t>
            </a:r>
            <a:r>
              <a:rPr lang="zh-CN" altLang="en-US" sz="2400"/>
              <a:t>使用这个成员，即使是同一个</a:t>
            </a:r>
            <a:r>
              <a:rPr lang="en-US" altLang="zh-CN" sz="2400"/>
              <a:t>package</a:t>
            </a:r>
            <a:r>
              <a:rPr lang="zh-CN" altLang="en-US" sz="2400"/>
              <a:t>内的其它类</a:t>
            </a:r>
            <a:r>
              <a:rPr lang="en-US" altLang="zh-CN" sz="2400"/>
              <a:t>, </a:t>
            </a:r>
            <a:r>
              <a:rPr lang="zh-CN" altLang="en-US" sz="2400"/>
              <a:t>也无法访问</a:t>
            </a:r>
            <a:r>
              <a:rPr lang="en-US" altLang="zh-CN" sz="2400"/>
              <a:t>/</a:t>
            </a:r>
            <a:r>
              <a:rPr lang="zh-CN" altLang="en-US" sz="2400"/>
              <a:t>使用该类的</a:t>
            </a:r>
            <a:r>
              <a:rPr lang="en-US" altLang="zh-CN" sz="2400"/>
              <a:t>private</a:t>
            </a:r>
            <a:r>
              <a:rPr lang="zh-CN" altLang="en-US" sz="2400"/>
              <a:t>成员。</a:t>
            </a:r>
          </a:p>
        </p:txBody>
      </p:sp>
      <p:sp>
        <p:nvSpPr>
          <p:cNvPr id="3" name="标题 2"/>
          <p:cNvSpPr>
            <a:spLocks noGrp="1"/>
          </p:cNvSpPr>
          <p:nvPr>
            <p:ph type="title"/>
          </p:nvPr>
        </p:nvSpPr>
        <p:spPr/>
        <p:txBody>
          <a:bodyPr/>
          <a:lstStyle/>
          <a:p>
            <a:r>
              <a:rPr lang="en-US" altLang="zh-CN">
                <a:sym typeface="+mn-ea"/>
              </a:rPr>
              <a:t>2.1.5 Java</a:t>
            </a:r>
            <a:r>
              <a:rPr lang="zh-CN" altLang="en-US">
                <a:sym typeface="+mn-ea"/>
              </a:rPr>
              <a:t>访问控制</a:t>
            </a:r>
            <a:r>
              <a:rPr lang="en-US" altLang="zh-CN">
                <a:sym typeface="+mn-ea"/>
              </a:rPr>
              <a:t> </a:t>
            </a:r>
            <a:r>
              <a:rPr lang="en-US" altLang="zh-CN" sz="2400">
                <a:sym typeface="+mn-ea"/>
              </a:rPr>
              <a:t>12/12</a:t>
            </a:r>
          </a:p>
        </p:txBody>
      </p:sp>
      <p:sp>
        <p:nvSpPr>
          <p:cNvPr id="7" name="日期占位符 6"/>
          <p:cNvSpPr>
            <a:spLocks noGrp="1"/>
          </p:cNvSpPr>
          <p:nvPr>
            <p:ph type="dt" sz="half" idx="10"/>
            <p:custDataLst>
              <p:tags r:id="rId1"/>
            </p:custDataLst>
          </p:nvPr>
        </p:nvSpPr>
        <p:spPr/>
        <p:txBody>
          <a:bodyPr/>
          <a:lstStyle/>
          <a:p>
            <a:fld id="{8BEB6EB5-CC0D-C94C-91B9-9EA1B45E848E}" type="datetime1">
              <a:rPr kumimoji="1" lang="zh-CN" altLang="en-US" smtClean="0"/>
              <a:t>2024/10/16</a:t>
            </a:fld>
            <a:endParaRPr kumimoji="1" lang="zh-CN" altLang="en-US" sz="900"/>
          </a:p>
        </p:txBody>
      </p:sp>
      <p:sp>
        <p:nvSpPr>
          <p:cNvPr id="8" name="页脚占位符 7"/>
          <p:cNvSpPr>
            <a:spLocks noGrp="1"/>
          </p:cNvSpPr>
          <p:nvPr>
            <p:ph type="ftr" sz="quarter" idx="11"/>
            <p:custDataLst>
              <p:tags r:id="rId2"/>
            </p:custDataLst>
          </p:nvPr>
        </p:nvSpPr>
        <p:spPr/>
        <p:txBody>
          <a:bodyPr/>
          <a:lstStyle/>
          <a:p>
            <a:r>
              <a:rPr kumimoji="1" lang="zh-CN" altLang="en-US" dirty="0"/>
              <a:t>西北工业大学软件学院</a:t>
            </a:r>
            <a:endParaRPr kumimoji="1" lang="zh-CN" altLang="en-US" sz="900" dirty="0"/>
          </a:p>
        </p:txBody>
      </p:sp>
      <p:sp>
        <p:nvSpPr>
          <p:cNvPr id="9" name="灯片编号占位符 8"/>
          <p:cNvSpPr>
            <a:spLocks noGrp="1"/>
          </p:cNvSpPr>
          <p:nvPr>
            <p:ph type="sldNum" sz="quarter" idx="12"/>
            <p:custDataLst>
              <p:tags r:id="rId3"/>
            </p:custDataLst>
          </p:nvPr>
        </p:nvSpPr>
        <p:spPr/>
        <p:txBody>
          <a:bodyPr/>
          <a:lstStyle/>
          <a:p>
            <a:fld id="{5A1A6423-77BD-D842-A714-25250E903C41}" type="slidenum">
              <a:rPr kumimoji="1" lang="zh-CN" altLang="en-US" smtClean="0"/>
              <a:t>61</a:t>
            </a:fld>
            <a:endParaRPr kumimoji="1" lang="zh-CN" altLang="en-US" sz="900"/>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内容占位符 7"/>
          <p:cNvSpPr>
            <a:spLocks noGrp="1"/>
          </p:cNvSpPr>
          <p:nvPr>
            <p:ph idx="1"/>
          </p:nvPr>
        </p:nvSpPr>
        <p:spPr/>
        <p:txBody>
          <a:bodyPr/>
          <a:lstStyle/>
          <a:p>
            <a:r>
              <a:rPr lang="zh-CN" altLang="en-US">
                <a:solidFill>
                  <a:srgbClr val="034EA2"/>
                </a:solidFill>
                <a:effectLst/>
              </a:rPr>
              <a:t>本节培养目标</a:t>
            </a:r>
            <a:endParaRPr lang="zh-CN" altLang="en-US" sz="2400">
              <a:solidFill>
                <a:srgbClr val="034EA2"/>
              </a:solidFill>
              <a:effectLst/>
            </a:endParaRPr>
          </a:p>
        </p:txBody>
      </p:sp>
      <p:sp>
        <p:nvSpPr>
          <p:cNvPr id="9" name="标题 8"/>
          <p:cNvSpPr>
            <a:spLocks noGrp="1"/>
          </p:cNvSpPr>
          <p:nvPr>
            <p:ph type="title"/>
          </p:nvPr>
        </p:nvSpPr>
        <p:spPr/>
        <p:txBody>
          <a:bodyPr/>
          <a:lstStyle/>
          <a:p>
            <a:r>
              <a:rPr lang="en-US" altLang="zh-CN">
                <a:sym typeface="+mn-ea"/>
              </a:rPr>
              <a:t>2.1.6 </a:t>
            </a:r>
            <a:r>
              <a:rPr lang="zh-CN" altLang="en-US">
                <a:sym typeface="+mn-ea"/>
              </a:rPr>
              <a:t>初识</a:t>
            </a:r>
            <a:r>
              <a:rPr lang="en-US" altLang="zh-CN">
                <a:sym typeface="+mn-ea"/>
              </a:rPr>
              <a:t>Java API</a:t>
            </a:r>
          </a:p>
        </p:txBody>
      </p:sp>
      <p:sp>
        <p:nvSpPr>
          <p:cNvPr id="5" name="日期占位符 4"/>
          <p:cNvSpPr>
            <a:spLocks noGrp="1"/>
          </p:cNvSpPr>
          <p:nvPr>
            <p:ph type="dt" sz="half" idx="10"/>
          </p:nvPr>
        </p:nvSpPr>
        <p:spPr/>
        <p:txBody>
          <a:bodyPr/>
          <a:lstStyle/>
          <a:p>
            <a:fld id="{8BEB6EB5-CC0D-C94C-91B9-9EA1B45E848E}" type="datetime1">
              <a:rPr kumimoji="1" lang="zh-CN" altLang="en-US" smtClean="0"/>
              <a:t>2024/10/16</a:t>
            </a:fld>
            <a:endParaRPr kumimoji="1" lang="zh-CN" altLang="en-US" sz="900"/>
          </a:p>
        </p:txBody>
      </p:sp>
      <p:sp>
        <p:nvSpPr>
          <p:cNvPr id="6" name="页脚占位符 5"/>
          <p:cNvSpPr>
            <a:spLocks noGrp="1"/>
          </p:cNvSpPr>
          <p:nvPr>
            <p:ph type="ftr" sz="quarter" idx="11"/>
          </p:nvPr>
        </p:nvSpPr>
        <p:spPr/>
        <p:txBody>
          <a:bodyPr/>
          <a:lstStyle/>
          <a:p>
            <a:r>
              <a:rPr kumimoji="1" lang="zh-CN" altLang="en-US" dirty="0"/>
              <a:t>西北工业大学软件学院</a:t>
            </a:r>
            <a:endParaRPr kumimoji="1" lang="zh-CN" altLang="en-US" sz="900" dirty="0"/>
          </a:p>
        </p:txBody>
      </p:sp>
      <p:sp>
        <p:nvSpPr>
          <p:cNvPr id="7" name="灯片编号占位符 6"/>
          <p:cNvSpPr>
            <a:spLocks noGrp="1"/>
          </p:cNvSpPr>
          <p:nvPr>
            <p:ph type="sldNum" sz="quarter" idx="12"/>
          </p:nvPr>
        </p:nvSpPr>
        <p:spPr/>
        <p:txBody>
          <a:bodyPr/>
          <a:lstStyle/>
          <a:p>
            <a:fld id="{5A1A6423-77BD-D842-A714-25250E903C41}" type="slidenum">
              <a:rPr kumimoji="1" lang="zh-CN" altLang="en-US" smtClean="0"/>
              <a:t>62</a:t>
            </a:fld>
            <a:endParaRPr kumimoji="1" lang="zh-CN" altLang="en-US" sz="900"/>
          </a:p>
        </p:txBody>
      </p:sp>
      <p:sp>
        <p:nvSpPr>
          <p:cNvPr id="2" name="卷形: 水平 1"/>
          <p:cNvSpPr/>
          <p:nvPr>
            <p:custDataLst>
              <p:tags r:id="rId1"/>
            </p:custDataLst>
          </p:nvPr>
        </p:nvSpPr>
        <p:spPr>
          <a:xfrm>
            <a:off x="628650" y="1433830"/>
            <a:ext cx="7743825" cy="4744720"/>
          </a:xfrm>
          <a:prstGeom prst="horizontalScroll">
            <a:avLst>
              <a:gd name="adj" fmla="val 12500"/>
            </a:avLst>
          </a:prstGeom>
          <a:noFill/>
          <a:ln w="25400" cap="flat" cmpd="sng">
            <a:solidFill>
              <a:schemeClr val="hlink"/>
            </a:solidFill>
            <a:prstDash val="sysDot"/>
            <a:round/>
            <a:headEnd type="none" w="med" len="med"/>
            <a:tailEnd type="none" w="med" len="med"/>
          </a:ln>
        </p:spPr>
        <p:txBody>
          <a:bodyPr anchor="t" anchorCtr="0"/>
          <a:lstStyle/>
          <a:p>
            <a:pPr marL="469900" indent="-469900">
              <a:lnSpc>
                <a:spcPct val="75000"/>
              </a:lnSpc>
              <a:spcBef>
                <a:spcPct val="20000"/>
              </a:spcBef>
              <a:buClr>
                <a:schemeClr val="accent2"/>
              </a:buClr>
              <a:buFont typeface="Wingdings" panose="05000000000000000000" pitchFamily="2" charset="2"/>
            </a:pPr>
            <a:endParaRPr lang="zh-CN" altLang="en-US" b="1" dirty="0">
              <a:latin typeface="Times New Roman" panose="02020603050405020304" pitchFamily="18" charset="0"/>
              <a:ea typeface="宋体" panose="02010600030101010101" pitchFamily="2" charset="-122"/>
            </a:endParaRPr>
          </a:p>
        </p:txBody>
      </p:sp>
      <p:sp>
        <p:nvSpPr>
          <p:cNvPr id="3" name="矩形 2"/>
          <p:cNvSpPr/>
          <p:nvPr>
            <p:custDataLst>
              <p:tags r:id="rId2"/>
            </p:custDataLst>
          </p:nvPr>
        </p:nvSpPr>
        <p:spPr>
          <a:xfrm>
            <a:off x="1272540" y="2159000"/>
            <a:ext cx="7188200" cy="2489200"/>
          </a:xfrm>
          <a:prstGeom prst="rect">
            <a:avLst/>
          </a:prstGeom>
        </p:spPr>
        <p:txBody>
          <a:bodyPr wrap="square">
            <a:spAutoFit/>
          </a:bodyPr>
          <a:lstStyle/>
          <a:p>
            <a:pPr marL="514350" lvl="8" indent="-514350" algn="l" fontAlgn="auto">
              <a:lnSpc>
                <a:spcPct val="130000"/>
              </a:lnSpc>
              <a:buClrTx/>
              <a:buSzTx/>
              <a:buFontTx/>
              <a:buAutoNum type="arabicPeriod"/>
            </a:pPr>
            <a:r>
              <a:rPr lang="zh-CN" altLang="zh-CN" sz="2400" b="1" kern="100" noProof="0" dirty="0">
                <a:ln>
                  <a:noFill/>
                </a:ln>
                <a:effectLst/>
                <a:uLnTx/>
                <a:uFillTx/>
                <a:latin typeface="等线" panose="02010600030101010101" charset="-122"/>
                <a:ea typeface="等线" panose="02010600030101010101" charset="-122"/>
                <a:cs typeface="等线" panose="02010600030101010101" charset="-122"/>
                <a:sym typeface="+mn-ea"/>
              </a:rPr>
              <a:t>使用String类处理字符串</a:t>
            </a:r>
          </a:p>
          <a:p>
            <a:pPr marL="514350" lvl="8" indent="-514350" algn="l" fontAlgn="auto">
              <a:lnSpc>
                <a:spcPct val="130000"/>
              </a:lnSpc>
              <a:buClrTx/>
              <a:buSzTx/>
              <a:buFontTx/>
              <a:buAutoNum type="arabicPeriod"/>
            </a:pPr>
            <a:r>
              <a:rPr lang="zh-CN" altLang="zh-CN" sz="2400" b="1" kern="100" noProof="0" dirty="0">
                <a:ln>
                  <a:noFill/>
                </a:ln>
                <a:effectLst/>
                <a:uLnTx/>
                <a:uFillTx/>
                <a:latin typeface="等线" panose="02010600030101010101" charset="-122"/>
                <a:ea typeface="等线" panose="02010600030101010101" charset="-122"/>
                <a:cs typeface="等线" panose="02010600030101010101" charset="-122"/>
                <a:sym typeface="+mn-ea"/>
              </a:rPr>
              <a:t>掌握</a:t>
            </a:r>
            <a:r>
              <a:rPr lang="en-US" altLang="zh-CN" sz="2400" b="1" kern="100" noProof="0" dirty="0">
                <a:ln>
                  <a:noFill/>
                </a:ln>
                <a:effectLst/>
                <a:uLnTx/>
                <a:uFillTx/>
                <a:latin typeface="等线" panose="02010600030101010101" charset="-122"/>
                <a:ea typeface="等线" panose="02010600030101010101" charset="-122"/>
                <a:cs typeface="等线" panose="02010600030101010101" charset="-122"/>
                <a:sym typeface="+mn-ea"/>
              </a:rPr>
              <a:t>Java</a:t>
            </a:r>
            <a:r>
              <a:rPr lang="zh-CN" altLang="en-US" sz="2400" b="1" kern="100" noProof="0" dirty="0">
                <a:ln>
                  <a:noFill/>
                </a:ln>
                <a:effectLst/>
                <a:uLnTx/>
                <a:uFillTx/>
                <a:latin typeface="等线" panose="02010600030101010101" charset="-122"/>
                <a:ea typeface="等线" panose="02010600030101010101" charset="-122"/>
                <a:cs typeface="等线" panose="02010600030101010101" charset="-122"/>
                <a:sym typeface="+mn-ea"/>
              </a:rPr>
              <a:t>包装类的基本用法</a:t>
            </a:r>
            <a:endParaRPr lang="zh-CN" altLang="zh-CN" sz="2400" b="1" kern="100" noProof="0" dirty="0">
              <a:ln>
                <a:noFill/>
              </a:ln>
              <a:effectLst/>
              <a:uLnTx/>
              <a:uFillTx/>
              <a:latin typeface="等线" panose="02010600030101010101" charset="-122"/>
              <a:ea typeface="等线" panose="02010600030101010101" charset="-122"/>
              <a:cs typeface="等线" panose="02010600030101010101" charset="-122"/>
              <a:sym typeface="+mn-ea"/>
            </a:endParaRPr>
          </a:p>
          <a:p>
            <a:pPr marL="514350" lvl="8" indent="-514350" algn="l" fontAlgn="auto">
              <a:lnSpc>
                <a:spcPct val="130000"/>
              </a:lnSpc>
              <a:buClrTx/>
              <a:buSzTx/>
              <a:buFontTx/>
              <a:buAutoNum type="arabicPeriod"/>
            </a:pPr>
            <a:r>
              <a:rPr lang="zh-CN" altLang="zh-CN" sz="2400" b="1" kern="100" noProof="0" dirty="0">
                <a:ln>
                  <a:noFill/>
                </a:ln>
                <a:effectLst/>
                <a:uLnTx/>
                <a:uFillTx/>
                <a:latin typeface="等线" panose="02010600030101010101" charset="-122"/>
                <a:ea typeface="等线" panose="02010600030101010101" charset="-122"/>
                <a:cs typeface="等线" panose="02010600030101010101" charset="-122"/>
              </a:rPr>
              <a:t>掌握控制台读、写操作</a:t>
            </a:r>
          </a:p>
          <a:p>
            <a:pPr marL="514350" lvl="8" indent="-514350" algn="l" fontAlgn="auto">
              <a:lnSpc>
                <a:spcPct val="130000"/>
              </a:lnSpc>
              <a:buClrTx/>
              <a:buSzTx/>
              <a:buFontTx/>
              <a:buAutoNum type="arabicPeriod"/>
            </a:pPr>
            <a:r>
              <a:rPr lang="zh-CN" altLang="en-US" sz="2400" b="1">
                <a:latin typeface="等线" panose="02010600030101010101" charset="-122"/>
                <a:ea typeface="等线" panose="02010600030101010101" charset="-122"/>
                <a:cs typeface="等线" panose="02010600030101010101" charset="-122"/>
                <a:sym typeface="+mn-ea"/>
              </a:rPr>
              <a:t>使用</a:t>
            </a:r>
            <a:r>
              <a:rPr lang="en-US" altLang="zh-CN" sz="2400" b="1">
                <a:latin typeface="等线" panose="02010600030101010101" charset="-122"/>
                <a:ea typeface="等线" panose="02010600030101010101" charset="-122"/>
                <a:cs typeface="等线" panose="02010600030101010101" charset="-122"/>
                <a:sym typeface="+mn-ea"/>
              </a:rPr>
              <a:t>Pattern</a:t>
            </a:r>
            <a:r>
              <a:rPr lang="zh-CN" altLang="en-US" sz="2400" b="1">
                <a:latin typeface="等线" panose="02010600030101010101" charset="-122"/>
                <a:ea typeface="等线" panose="02010600030101010101" charset="-122"/>
                <a:cs typeface="等线" panose="02010600030101010101" charset="-122"/>
                <a:sym typeface="+mn-ea"/>
              </a:rPr>
              <a:t>类和Matcher类完成正则表达式的处理</a:t>
            </a:r>
            <a:endParaRPr lang="zh-CN" altLang="en-US" sz="2400" b="1" kern="100" noProof="0" dirty="0">
              <a:ln>
                <a:noFill/>
              </a:ln>
              <a:effectLst/>
              <a:uLnTx/>
              <a:uFillTx/>
              <a:latin typeface="等线" panose="02010600030101010101" charset="-122"/>
              <a:ea typeface="等线" panose="02010600030101010101" charset="-122"/>
              <a:cs typeface="等线" panose="02010600030101010101" charset="-122"/>
              <a:sym typeface="+mn-ea"/>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fontScale="60000"/>
          </a:bodyPr>
          <a:lstStyle/>
          <a:p>
            <a:pPr marL="0" indent="0">
              <a:lnSpc>
                <a:spcPct val="130000"/>
              </a:lnSpc>
              <a:buNone/>
            </a:pPr>
            <a:r>
              <a:rPr lang="en-US" altLang="zh-CN" sz="4700">
                <a:solidFill>
                  <a:srgbClr val="034EA2"/>
                </a:solidFill>
                <a:effectLst/>
              </a:rPr>
              <a:t>java.lang.String</a:t>
            </a:r>
            <a:r>
              <a:rPr lang="zh-CN" altLang="en-US" sz="4700">
                <a:solidFill>
                  <a:srgbClr val="034EA2"/>
                </a:solidFill>
                <a:effectLst/>
              </a:rPr>
              <a:t> </a:t>
            </a:r>
            <a:r>
              <a:rPr lang="en-US" altLang="zh-CN" sz="4000">
                <a:solidFill>
                  <a:srgbClr val="034EA2"/>
                </a:solidFill>
                <a:effectLst/>
              </a:rPr>
              <a:t>(</a:t>
            </a:r>
            <a:r>
              <a:rPr lang="zh-CN" altLang="en-US" sz="4000">
                <a:solidFill>
                  <a:srgbClr val="034DA0"/>
                </a:solidFill>
              </a:rPr>
              <a:t>存储和处理字符串</a:t>
            </a:r>
            <a:r>
              <a:rPr lang="zh-CN" sz="4000">
                <a:solidFill>
                  <a:srgbClr val="034DA0"/>
                </a:solidFill>
              </a:rPr>
              <a:t>的</a:t>
            </a:r>
            <a:r>
              <a:rPr lang="zh-CN" altLang="en-US" sz="4000">
                <a:solidFill>
                  <a:srgbClr val="034DA0"/>
                </a:solidFill>
              </a:rPr>
              <a:t>类</a:t>
            </a:r>
            <a:r>
              <a:rPr lang="en-US" altLang="zh-CN" sz="4000">
                <a:solidFill>
                  <a:srgbClr val="034DA0"/>
                </a:solidFill>
              </a:rPr>
              <a:t>)</a:t>
            </a:r>
            <a:endParaRPr lang="zh-CN" altLang="en-US" sz="4000">
              <a:solidFill>
                <a:srgbClr val="034DA0"/>
              </a:solidFill>
            </a:endParaRPr>
          </a:p>
          <a:p>
            <a:pPr lvl="1">
              <a:lnSpc>
                <a:spcPct val="130000"/>
              </a:lnSpc>
            </a:pPr>
            <a:r>
              <a:rPr lang="en-US" altLang="zh-CN" sz="3300">
                <a:solidFill>
                  <a:srgbClr val="034EA2"/>
                </a:solidFill>
                <a:effectLst/>
              </a:rPr>
              <a:t>String(String original)</a:t>
            </a:r>
            <a:r>
              <a:rPr lang="en-US" altLang="zh-CN" sz="3300">
                <a:solidFill>
                  <a:srgbClr val="034EA2"/>
                </a:solidFill>
              </a:rPr>
              <a:t>.</a:t>
            </a:r>
            <a:r>
              <a:rPr lang="en-US" altLang="zh-CN" sz="3300"/>
              <a:t> </a:t>
            </a:r>
            <a:r>
              <a:rPr lang="zh-CN" altLang="en-US" sz="3300"/>
              <a:t>构造函数，根据输入参数构造一个相同字符序列的字符串实例</a:t>
            </a:r>
            <a:r>
              <a:rPr lang="en-US" altLang="zh-CN" sz="3300"/>
              <a:t> </a:t>
            </a:r>
          </a:p>
          <a:p>
            <a:pPr lvl="1">
              <a:lnSpc>
                <a:spcPct val="130000"/>
              </a:lnSpc>
            </a:pPr>
            <a:r>
              <a:rPr lang="en-US" altLang="zh-CN" sz="3300">
                <a:solidFill>
                  <a:srgbClr val="034EA2"/>
                </a:solidFill>
                <a:effectLst/>
              </a:rPr>
              <a:t>int length().</a:t>
            </a:r>
            <a:r>
              <a:rPr lang="en-US" altLang="zh-CN" sz="3300"/>
              <a:t> </a:t>
            </a:r>
            <a:r>
              <a:rPr lang="zh-CN" altLang="en-US" sz="3300"/>
              <a:t>返回字符串中的字符个数</a:t>
            </a:r>
            <a:r>
              <a:rPr lang="en-US" altLang="zh-CN" sz="3300"/>
              <a:t> </a:t>
            </a:r>
          </a:p>
          <a:p>
            <a:pPr lvl="1">
              <a:lnSpc>
                <a:spcPct val="130000"/>
              </a:lnSpc>
            </a:pPr>
            <a:r>
              <a:rPr lang="en-US" altLang="zh-CN" sz="3300">
                <a:solidFill>
                  <a:srgbClr val="034EA2"/>
                </a:solidFill>
                <a:effectLst/>
              </a:rPr>
              <a:t>char charAt(int index).</a:t>
            </a:r>
            <a:r>
              <a:rPr lang="en-US" altLang="zh-CN" sz="3300"/>
              <a:t> </a:t>
            </a:r>
            <a:r>
              <a:rPr lang="zh-CN" altLang="en-US" sz="3300"/>
              <a:t>返回指定索引位置的字符</a:t>
            </a:r>
            <a:r>
              <a:rPr lang="en-US" altLang="zh-CN" sz="3300"/>
              <a:t> </a:t>
            </a:r>
          </a:p>
          <a:p>
            <a:pPr lvl="1">
              <a:lnSpc>
                <a:spcPct val="130000"/>
              </a:lnSpc>
            </a:pPr>
            <a:r>
              <a:rPr lang="en-US" altLang="zh-CN" sz="3300">
                <a:solidFill>
                  <a:srgbClr val="034EA2"/>
                </a:solidFill>
                <a:effectLst/>
              </a:rPr>
              <a:t>boolean equals(Object anObject).</a:t>
            </a:r>
            <a:r>
              <a:rPr lang="en-US" altLang="zh-CN" sz="3300"/>
              <a:t> </a:t>
            </a:r>
            <a:r>
              <a:rPr lang="zh-CN" altLang="en-US" sz="3300"/>
              <a:t>继承自</a:t>
            </a:r>
            <a:r>
              <a:rPr lang="en-US" altLang="zh-CN" sz="3300"/>
              <a:t>Object</a:t>
            </a:r>
            <a:r>
              <a:rPr lang="zh-CN" altLang="en-US" sz="3300"/>
              <a:t>，返回是否与输入参数具有相同的字符序列</a:t>
            </a:r>
            <a:r>
              <a:rPr lang="en-US" altLang="zh-CN" sz="3300"/>
              <a:t> </a:t>
            </a:r>
          </a:p>
          <a:p>
            <a:pPr lvl="1">
              <a:lnSpc>
                <a:spcPct val="130000"/>
              </a:lnSpc>
            </a:pPr>
            <a:r>
              <a:rPr lang="en-US" altLang="zh-CN" sz="3300">
                <a:solidFill>
                  <a:srgbClr val="034EA2"/>
                </a:solidFill>
                <a:effectLst/>
              </a:rPr>
              <a:t>int indexOf(int ch).</a:t>
            </a:r>
            <a:r>
              <a:rPr lang="en-US" altLang="zh-CN" sz="3300"/>
              <a:t> </a:t>
            </a:r>
            <a:r>
              <a:rPr lang="zh-CN" altLang="en-US" sz="3300"/>
              <a:t>返回输入字符在序列中第一次出现的索引位置</a:t>
            </a:r>
            <a:r>
              <a:rPr lang="en-US" altLang="zh-CN" sz="3300"/>
              <a:t>. </a:t>
            </a:r>
          </a:p>
          <a:p>
            <a:pPr lvl="1">
              <a:lnSpc>
                <a:spcPct val="130000"/>
              </a:lnSpc>
            </a:pPr>
            <a:r>
              <a:rPr lang="en-US" altLang="zh-CN" sz="3300">
                <a:solidFill>
                  <a:srgbClr val="034EA2"/>
                </a:solidFill>
                <a:effectLst/>
              </a:rPr>
              <a:t>int indexOf(String str).</a:t>
            </a:r>
            <a:r>
              <a:rPr lang="en-US" altLang="zh-CN" sz="3300"/>
              <a:t> </a:t>
            </a:r>
            <a:r>
              <a:rPr lang="zh-CN" altLang="en-US" sz="3300"/>
              <a:t>返回输入字符串在序列中第一次出现的索引位置</a:t>
            </a:r>
            <a:r>
              <a:rPr lang="en-US" altLang="zh-CN" sz="3300"/>
              <a:t> </a:t>
            </a:r>
          </a:p>
        </p:txBody>
      </p:sp>
      <p:sp>
        <p:nvSpPr>
          <p:cNvPr id="3" name="标题 2"/>
          <p:cNvSpPr>
            <a:spLocks noGrp="1"/>
          </p:cNvSpPr>
          <p:nvPr>
            <p:ph type="title"/>
          </p:nvPr>
        </p:nvSpPr>
        <p:spPr/>
        <p:txBody>
          <a:bodyPr/>
          <a:lstStyle/>
          <a:p>
            <a:r>
              <a:rPr lang="en-US" altLang="zh-CN">
                <a:sym typeface="+mn-ea"/>
              </a:rPr>
              <a:t>2.1.6 </a:t>
            </a:r>
            <a:r>
              <a:rPr lang="zh-CN" altLang="en-US">
                <a:sym typeface="+mn-ea"/>
              </a:rPr>
              <a:t>初识</a:t>
            </a:r>
            <a:r>
              <a:rPr lang="en-US" altLang="zh-CN">
                <a:sym typeface="+mn-ea"/>
              </a:rPr>
              <a:t>Java API </a:t>
            </a:r>
            <a:r>
              <a:rPr lang="en-US" altLang="zh-CN" sz="2400">
                <a:sym typeface="+mn-ea"/>
              </a:rPr>
              <a:t>1/17</a:t>
            </a:r>
            <a:r>
              <a:rPr lang="en-US" altLang="zh-CN">
                <a:sym typeface="+mn-ea"/>
              </a:rPr>
              <a:t> </a:t>
            </a:r>
          </a:p>
        </p:txBody>
      </p:sp>
      <p:sp>
        <p:nvSpPr>
          <p:cNvPr id="7" name="日期占位符 6"/>
          <p:cNvSpPr>
            <a:spLocks noGrp="1"/>
          </p:cNvSpPr>
          <p:nvPr>
            <p:ph type="dt" sz="half" idx="10"/>
            <p:custDataLst>
              <p:tags r:id="rId1"/>
            </p:custDataLst>
          </p:nvPr>
        </p:nvSpPr>
        <p:spPr/>
        <p:txBody>
          <a:bodyPr/>
          <a:lstStyle/>
          <a:p>
            <a:fld id="{8BEB6EB5-CC0D-C94C-91B9-9EA1B45E848E}" type="datetime1">
              <a:rPr kumimoji="1" lang="zh-CN" altLang="en-US" smtClean="0"/>
              <a:t>2024/10/16</a:t>
            </a:fld>
            <a:endParaRPr kumimoji="1" lang="zh-CN" altLang="en-US" sz="900"/>
          </a:p>
        </p:txBody>
      </p:sp>
      <p:sp>
        <p:nvSpPr>
          <p:cNvPr id="8" name="页脚占位符 7"/>
          <p:cNvSpPr>
            <a:spLocks noGrp="1"/>
          </p:cNvSpPr>
          <p:nvPr>
            <p:ph type="ftr" sz="quarter" idx="11"/>
            <p:custDataLst>
              <p:tags r:id="rId2"/>
            </p:custDataLst>
          </p:nvPr>
        </p:nvSpPr>
        <p:spPr/>
        <p:txBody>
          <a:bodyPr/>
          <a:lstStyle/>
          <a:p>
            <a:r>
              <a:rPr kumimoji="1" lang="zh-CN" altLang="en-US" dirty="0"/>
              <a:t>西北工业大学软件学院</a:t>
            </a:r>
            <a:endParaRPr kumimoji="1" lang="zh-CN" altLang="en-US" sz="900" dirty="0"/>
          </a:p>
        </p:txBody>
      </p:sp>
      <p:sp>
        <p:nvSpPr>
          <p:cNvPr id="9" name="灯片编号占位符 8"/>
          <p:cNvSpPr>
            <a:spLocks noGrp="1"/>
          </p:cNvSpPr>
          <p:nvPr>
            <p:ph type="sldNum" sz="quarter" idx="12"/>
            <p:custDataLst>
              <p:tags r:id="rId3"/>
            </p:custDataLst>
          </p:nvPr>
        </p:nvSpPr>
        <p:spPr/>
        <p:txBody>
          <a:bodyPr/>
          <a:lstStyle/>
          <a:p>
            <a:fld id="{5A1A6423-77BD-D842-A714-25250E903C41}" type="slidenum">
              <a:rPr kumimoji="1" lang="zh-CN" altLang="en-US" smtClean="0"/>
              <a:t>63</a:t>
            </a:fld>
            <a:endParaRPr kumimoji="1" lang="zh-CN" altLang="en-US" sz="90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fontScale="60000"/>
          </a:bodyPr>
          <a:lstStyle/>
          <a:p>
            <a:pPr marL="0" lvl="0" indent="0">
              <a:lnSpc>
                <a:spcPct val="110000"/>
              </a:lnSpc>
              <a:buNone/>
            </a:pPr>
            <a:r>
              <a:rPr lang="en-US" altLang="zh-CN" sz="4700">
                <a:solidFill>
                  <a:srgbClr val="034EA2"/>
                </a:solidFill>
                <a:effectLst/>
                <a:sym typeface="+mn-ea"/>
              </a:rPr>
              <a:t>java.lang.String</a:t>
            </a:r>
            <a:endParaRPr lang="zh-CN" altLang="en-US" sz="4700">
              <a:latin typeface="等线" panose="02010600030101010101" charset="-122"/>
              <a:ea typeface="等线" panose="02010600030101010101" charset="-122"/>
              <a:cs typeface="等线" panose="02010600030101010101" charset="-122"/>
            </a:endParaRPr>
          </a:p>
          <a:p>
            <a:pPr lvl="0">
              <a:lnSpc>
                <a:spcPct val="130000"/>
              </a:lnSpc>
            </a:pPr>
            <a:r>
              <a:rPr lang="zh-CN" altLang="en-US" sz="4000">
                <a:latin typeface="等线" panose="02010600030101010101" charset="-122"/>
                <a:ea typeface="等线" panose="02010600030101010101" charset="-122"/>
                <a:cs typeface="等线" panose="02010600030101010101" charset="-122"/>
              </a:rPr>
              <a:t>类</a:t>
            </a:r>
            <a:r>
              <a:rPr lang="en-US" altLang="zh-CN" sz="4000">
                <a:latin typeface="等线" panose="02010600030101010101" charset="-122"/>
                <a:ea typeface="等线" panose="02010600030101010101" charset="-122"/>
                <a:cs typeface="等线" panose="02010600030101010101" charset="-122"/>
              </a:rPr>
              <a:t>String</a:t>
            </a:r>
            <a:r>
              <a:rPr lang="zh-CN" altLang="en-US" sz="4000">
                <a:latin typeface="等线" panose="02010600030101010101" charset="-122"/>
                <a:ea typeface="等线" panose="02010600030101010101" charset="-122"/>
                <a:cs typeface="等线" panose="02010600030101010101" charset="-122"/>
              </a:rPr>
              <a:t>的</a:t>
            </a:r>
            <a:r>
              <a:rPr lang="en-US" altLang="zh-CN" sz="4000">
                <a:solidFill>
                  <a:srgbClr val="034EA2"/>
                </a:solidFill>
                <a:effectLst/>
                <a:latin typeface="等线" panose="02010600030101010101" charset="-122"/>
                <a:ea typeface="等线" panose="02010600030101010101" charset="-122"/>
                <a:cs typeface="等线" panose="02010600030101010101" charset="-122"/>
              </a:rPr>
              <a:t>equals</a:t>
            </a:r>
            <a:r>
              <a:rPr lang="en-US" altLang="zh-CN" sz="4000">
                <a:latin typeface="等线" panose="02010600030101010101" charset="-122"/>
                <a:ea typeface="等线" panose="02010600030101010101" charset="-122"/>
                <a:cs typeface="等线" panose="02010600030101010101" charset="-122"/>
              </a:rPr>
              <a:t>( )</a:t>
            </a:r>
            <a:r>
              <a:rPr lang="zh-CN" altLang="en-US" sz="4000">
                <a:latin typeface="等线" panose="02010600030101010101" charset="-122"/>
                <a:ea typeface="等线" panose="02010600030101010101" charset="-122"/>
                <a:cs typeface="等线" panose="02010600030101010101" charset="-122"/>
              </a:rPr>
              <a:t>方法，比较两个字符串的内容是否相等。</a:t>
            </a:r>
          </a:p>
          <a:p>
            <a:pPr marL="0" lvl="1">
              <a:lnSpc>
                <a:spcPct val="130000"/>
              </a:lnSpc>
            </a:pPr>
            <a:r>
              <a:rPr lang="en-US" altLang="zh-CN" sz="4000">
                <a:latin typeface="等线" panose="02010600030101010101" charset="-122"/>
                <a:ea typeface="等线" panose="02010600030101010101" charset="-122"/>
                <a:cs typeface="等线" panose="02010600030101010101" charset="-122"/>
                <a:sym typeface="+mn-ea"/>
              </a:rPr>
              <a:t>“</a:t>
            </a:r>
            <a:r>
              <a:rPr lang="zh-CN" altLang="en-US" sz="4000">
                <a:solidFill>
                  <a:srgbClr val="034EA2"/>
                </a:solidFill>
                <a:effectLst/>
                <a:latin typeface="等线" panose="02010600030101010101" charset="-122"/>
                <a:ea typeface="等线" panose="02010600030101010101" charset="-122"/>
                <a:cs typeface="等线" panose="02010600030101010101" charset="-122"/>
                <a:sym typeface="+mn-ea"/>
              </a:rPr>
              <a:t>=</a:t>
            </a:r>
            <a:r>
              <a:rPr lang="en-US" altLang="zh-CN" sz="4000">
                <a:solidFill>
                  <a:srgbClr val="034EA2"/>
                </a:solidFill>
                <a:effectLst/>
                <a:latin typeface="等线" panose="02010600030101010101" charset="-122"/>
                <a:ea typeface="等线" panose="02010600030101010101" charset="-122"/>
                <a:cs typeface="等线" panose="02010600030101010101" charset="-122"/>
                <a:sym typeface="+mn-ea"/>
              </a:rPr>
              <a:t>=</a:t>
            </a:r>
            <a:r>
              <a:rPr lang="en-US" altLang="zh-CN" sz="4000">
                <a:latin typeface="等线" panose="02010600030101010101" charset="-122"/>
                <a:ea typeface="等线" panose="02010600030101010101" charset="-122"/>
                <a:cs typeface="等线" panose="02010600030101010101" charset="-122"/>
                <a:sym typeface="+mn-ea"/>
              </a:rPr>
              <a:t>”</a:t>
            </a:r>
            <a:r>
              <a:rPr lang="zh-CN" altLang="en-US" sz="4000">
                <a:latin typeface="等线" panose="02010600030101010101" charset="-122"/>
                <a:ea typeface="等线" panose="02010600030101010101" charset="-122"/>
                <a:cs typeface="等线" panose="02010600030101010101" charset="-122"/>
                <a:sym typeface="+mn-ea"/>
              </a:rPr>
              <a:t> 是值的比较，基本数据类型的值即其表示的数值，引用类型的值是其引用对象在堆中的地址，而非对象本身 </a:t>
            </a:r>
          </a:p>
          <a:p>
            <a:pPr marL="0" lvl="1">
              <a:lnSpc>
                <a:spcPct val="130000"/>
              </a:lnSpc>
            </a:pPr>
            <a:r>
              <a:rPr lang="zh-CN" altLang="en-US" sz="3700">
                <a:latin typeface="等线" panose="02010600030101010101" charset="-122"/>
                <a:ea typeface="等线" panose="02010600030101010101" charset="-122"/>
                <a:cs typeface="等线" panose="02010600030101010101" charset="-122"/>
              </a:rPr>
              <a:t>试比较：</a:t>
            </a:r>
          </a:p>
          <a:p>
            <a:pPr marL="457200" lvl="2">
              <a:lnSpc>
                <a:spcPct val="130000"/>
              </a:lnSpc>
            </a:pPr>
            <a:r>
              <a:rPr lang="en-US" altLang="zh-CN" sz="3300">
                <a:solidFill>
                  <a:srgbClr val="034EA2"/>
                </a:solidFill>
                <a:effectLst/>
                <a:latin typeface="等线" panose="02010600030101010101" charset="-122"/>
                <a:ea typeface="等线" panose="02010600030101010101" charset="-122"/>
                <a:cs typeface="等线" panose="02010600030101010101" charset="-122"/>
              </a:rPr>
              <a:t>int i = 5; int j = 5; i == j;  </a:t>
            </a:r>
          </a:p>
          <a:p>
            <a:pPr marL="457200" lvl="2">
              <a:lnSpc>
                <a:spcPct val="130000"/>
              </a:lnSpc>
            </a:pPr>
            <a:r>
              <a:rPr lang="en-US" altLang="zh-CN" sz="3300">
                <a:solidFill>
                  <a:srgbClr val="034EA2"/>
                </a:solidFill>
                <a:effectLst/>
                <a:latin typeface="等线" panose="02010600030101010101" charset="-122"/>
                <a:ea typeface="等线" panose="02010600030101010101" charset="-122"/>
                <a:cs typeface="等线" panose="02010600030101010101" charset="-122"/>
              </a:rPr>
              <a:t>String s1 = new String(“123”);    String s2 = new String(“123”); </a:t>
            </a:r>
          </a:p>
          <a:p>
            <a:pPr marL="228600" lvl="2" indent="457200">
              <a:lnSpc>
                <a:spcPct val="130000"/>
              </a:lnSpc>
              <a:buNone/>
            </a:pPr>
            <a:r>
              <a:rPr lang="en-US" altLang="zh-CN" sz="3300">
                <a:solidFill>
                  <a:srgbClr val="034EA2"/>
                </a:solidFill>
                <a:effectLst/>
                <a:latin typeface="等线" panose="02010600030101010101" charset="-122"/>
                <a:ea typeface="等线" panose="02010600030101010101" charset="-122"/>
                <a:cs typeface="等线" panose="02010600030101010101" charset="-122"/>
              </a:rPr>
              <a:t> s1 == s2; </a:t>
            </a:r>
          </a:p>
          <a:p>
            <a:pPr marL="457200" lvl="2">
              <a:lnSpc>
                <a:spcPct val="130000"/>
              </a:lnSpc>
            </a:pPr>
            <a:r>
              <a:rPr lang="en-US" altLang="zh-CN" sz="3300">
                <a:solidFill>
                  <a:srgbClr val="034EA2"/>
                </a:solidFill>
                <a:effectLst/>
                <a:latin typeface="等线" panose="02010600030101010101" charset="-122"/>
                <a:ea typeface="等线" panose="02010600030101010101" charset="-122"/>
                <a:cs typeface="等线" panose="02010600030101010101" charset="-122"/>
              </a:rPr>
              <a:t>s1.equals(s2);</a:t>
            </a:r>
            <a:endParaRPr lang="en-US" altLang="zh-CN" sz="2700">
              <a:solidFill>
                <a:srgbClr val="034EA2"/>
              </a:solidFill>
              <a:effectLst/>
              <a:latin typeface="等线" panose="02010600030101010101" charset="-122"/>
              <a:ea typeface="等线" panose="02010600030101010101" charset="-122"/>
              <a:cs typeface="等线" panose="02010600030101010101" charset="-122"/>
            </a:endParaRPr>
          </a:p>
          <a:p>
            <a:pPr lvl="0">
              <a:lnSpc>
                <a:spcPct val="130000"/>
              </a:lnSpc>
            </a:pPr>
            <a:r>
              <a:rPr lang="zh-CN" altLang="en-US" sz="4000"/>
              <a:t>静态方法</a:t>
            </a:r>
            <a:r>
              <a:rPr lang="en-US" altLang="zh-CN" sz="4000"/>
              <a:t>valueOf( )</a:t>
            </a:r>
            <a:r>
              <a:rPr lang="zh-CN" altLang="en-US" sz="4000"/>
              <a:t>可以将数值转化为字符串</a:t>
            </a:r>
          </a:p>
        </p:txBody>
      </p:sp>
      <p:sp>
        <p:nvSpPr>
          <p:cNvPr id="3" name="标题 2"/>
          <p:cNvSpPr>
            <a:spLocks noGrp="1"/>
          </p:cNvSpPr>
          <p:nvPr>
            <p:ph type="title"/>
          </p:nvPr>
        </p:nvSpPr>
        <p:spPr/>
        <p:txBody>
          <a:bodyPr/>
          <a:lstStyle/>
          <a:p>
            <a:r>
              <a:rPr lang="en-US" altLang="zh-CN">
                <a:sym typeface="+mn-ea"/>
              </a:rPr>
              <a:t>2.1.6 </a:t>
            </a:r>
            <a:r>
              <a:rPr lang="zh-CN" altLang="en-US">
                <a:sym typeface="+mn-ea"/>
              </a:rPr>
              <a:t>初识</a:t>
            </a:r>
            <a:r>
              <a:rPr lang="en-US" altLang="zh-CN">
                <a:sym typeface="+mn-ea"/>
              </a:rPr>
              <a:t>Java API </a:t>
            </a:r>
            <a:r>
              <a:rPr lang="en-US" altLang="zh-CN" sz="2400">
                <a:sym typeface="+mn-ea"/>
              </a:rPr>
              <a:t>2/17</a:t>
            </a:r>
          </a:p>
        </p:txBody>
      </p:sp>
      <p:sp>
        <p:nvSpPr>
          <p:cNvPr id="7" name="日期占位符 6"/>
          <p:cNvSpPr>
            <a:spLocks noGrp="1"/>
          </p:cNvSpPr>
          <p:nvPr>
            <p:ph type="dt" sz="half" idx="10"/>
            <p:custDataLst>
              <p:tags r:id="rId1"/>
            </p:custDataLst>
          </p:nvPr>
        </p:nvSpPr>
        <p:spPr/>
        <p:txBody>
          <a:bodyPr/>
          <a:lstStyle/>
          <a:p>
            <a:fld id="{8BEB6EB5-CC0D-C94C-91B9-9EA1B45E848E}" type="datetime1">
              <a:rPr kumimoji="1" lang="zh-CN" altLang="en-US" smtClean="0"/>
              <a:t>2024/10/16</a:t>
            </a:fld>
            <a:endParaRPr kumimoji="1" lang="zh-CN" altLang="en-US" sz="900"/>
          </a:p>
        </p:txBody>
      </p:sp>
      <p:sp>
        <p:nvSpPr>
          <p:cNvPr id="8" name="页脚占位符 7"/>
          <p:cNvSpPr>
            <a:spLocks noGrp="1"/>
          </p:cNvSpPr>
          <p:nvPr>
            <p:ph type="ftr" sz="quarter" idx="11"/>
            <p:custDataLst>
              <p:tags r:id="rId2"/>
            </p:custDataLst>
          </p:nvPr>
        </p:nvSpPr>
        <p:spPr/>
        <p:txBody>
          <a:bodyPr/>
          <a:lstStyle/>
          <a:p>
            <a:r>
              <a:rPr kumimoji="1" lang="zh-CN" altLang="en-US" dirty="0"/>
              <a:t>西北工业大学软件学院</a:t>
            </a:r>
            <a:endParaRPr kumimoji="1" lang="zh-CN" altLang="en-US" sz="900" dirty="0"/>
          </a:p>
        </p:txBody>
      </p:sp>
      <p:sp>
        <p:nvSpPr>
          <p:cNvPr id="9" name="灯片编号占位符 8"/>
          <p:cNvSpPr>
            <a:spLocks noGrp="1"/>
          </p:cNvSpPr>
          <p:nvPr>
            <p:ph type="sldNum" sz="quarter" idx="12"/>
            <p:custDataLst>
              <p:tags r:id="rId3"/>
            </p:custDataLst>
          </p:nvPr>
        </p:nvSpPr>
        <p:spPr/>
        <p:txBody>
          <a:bodyPr/>
          <a:lstStyle/>
          <a:p>
            <a:fld id="{5A1A6423-77BD-D842-A714-25250E903C41}" type="slidenum">
              <a:rPr kumimoji="1" lang="zh-CN" altLang="en-US" smtClean="0"/>
              <a:t>64</a:t>
            </a:fld>
            <a:endParaRPr kumimoji="1" lang="zh-CN" altLang="en-US" sz="9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xEl>
                                              <p:pRg st="4" end="4"/>
                                            </p:txEl>
                                          </p:spTgt>
                                        </p:tgtEl>
                                        <p:attrNameLst>
                                          <p:attrName>style.visibility</p:attrName>
                                        </p:attrNameLst>
                                      </p:cBhvr>
                                      <p:to>
                                        <p:strVal val="visible"/>
                                      </p:to>
                                    </p:set>
                                    <p:animEffect transition="in" filter="dissolve">
                                      <p:cBhvr>
                                        <p:cTn id="7" dur="500"/>
                                        <p:tgtEl>
                                          <p:spTgt spid="2">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
                                            <p:txEl>
                                              <p:pRg st="5" end="5"/>
                                            </p:txEl>
                                          </p:spTgt>
                                        </p:tgtEl>
                                        <p:attrNameLst>
                                          <p:attrName>style.visibility</p:attrName>
                                        </p:attrNameLst>
                                      </p:cBhvr>
                                      <p:to>
                                        <p:strVal val="visible"/>
                                      </p:to>
                                    </p:set>
                                    <p:animEffect transition="in" filter="dissolve">
                                      <p:cBhvr>
                                        <p:cTn id="12" dur="500"/>
                                        <p:tgtEl>
                                          <p:spTgt spid="2">
                                            <p:txEl>
                                              <p:pRg st="5" end="5"/>
                                            </p:txEl>
                                          </p:spTgt>
                                        </p:tgtEl>
                                      </p:cBhvr>
                                    </p:animEffect>
                                  </p:childTnLst>
                                </p:cTn>
                              </p:par>
                              <p:par>
                                <p:cTn id="13" presetID="9" presetClass="entr" presetSubtype="0" fill="hold"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animEffect transition="in" filter="dissolve">
                                      <p:cBhvr>
                                        <p:cTn id="15" dur="500"/>
                                        <p:tgtEl>
                                          <p:spTgt spid="2">
                                            <p:txEl>
                                              <p:pRg st="6" end="6"/>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2">
                                            <p:txEl>
                                              <p:pRg st="7" end="7"/>
                                            </p:txEl>
                                          </p:spTgt>
                                        </p:tgtEl>
                                        <p:attrNameLst>
                                          <p:attrName>style.visibility</p:attrName>
                                        </p:attrNameLst>
                                      </p:cBhvr>
                                      <p:to>
                                        <p:strVal val="visible"/>
                                      </p:to>
                                    </p:set>
                                    <p:animEffect transition="in" filter="dissolve">
                                      <p:cBhvr>
                                        <p:cTn id="20" dur="500"/>
                                        <p:tgtEl>
                                          <p:spTgt spid="2">
                                            <p:txEl>
                                              <p:pRg st="7" end="7"/>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2">
                                            <p:txEl>
                                              <p:pRg st="8" end="8"/>
                                            </p:txEl>
                                          </p:spTgt>
                                        </p:tgtEl>
                                        <p:attrNameLst>
                                          <p:attrName>style.visibility</p:attrName>
                                        </p:attrNameLst>
                                      </p:cBhvr>
                                      <p:to>
                                        <p:strVal val="visible"/>
                                      </p:to>
                                    </p:set>
                                    <p:animEffect transition="in" filter="dissolve">
                                      <p:cBhvr>
                                        <p:cTn id="25" dur="500"/>
                                        <p:tgtEl>
                                          <p:spTgt spid="2">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Autofit/>
          </a:bodyPr>
          <a:lstStyle/>
          <a:p>
            <a:pPr marL="0" lvl="0" indent="0">
              <a:lnSpc>
                <a:spcPct val="100000"/>
              </a:lnSpc>
              <a:buNone/>
            </a:pPr>
            <a:r>
              <a:rPr lang="en-US" altLang="zh-CN" sz="2800">
                <a:solidFill>
                  <a:srgbClr val="034EA2"/>
                </a:solidFill>
                <a:effectLst/>
                <a:sym typeface="+mn-ea"/>
              </a:rPr>
              <a:t>java.lang.String</a:t>
            </a:r>
            <a:endParaRPr lang="zh-CN" altLang="en-US" sz="2800">
              <a:latin typeface="等线" panose="02010600030101010101" charset="-122"/>
              <a:ea typeface="等线" panose="02010600030101010101" charset="-122"/>
              <a:cs typeface="等线" panose="02010600030101010101" charset="-122"/>
            </a:endParaRPr>
          </a:p>
          <a:p>
            <a:pPr lvl="0">
              <a:lnSpc>
                <a:spcPct val="120000"/>
              </a:lnSpc>
            </a:pPr>
            <a:r>
              <a:rPr lang="en-US" altLang="zh-CN" sz="2400">
                <a:latin typeface="等线" panose="02010600030101010101" charset="-122"/>
                <a:ea typeface="等线" panose="02010600030101010101" charset="-122"/>
                <a:cs typeface="等线" panose="02010600030101010101" charset="-122"/>
              </a:rPr>
              <a:t>Java</a:t>
            </a:r>
            <a:r>
              <a:rPr lang="zh-CN" altLang="en-US" sz="2400">
                <a:latin typeface="等线" panose="02010600030101010101" charset="-122"/>
                <a:ea typeface="等线" panose="02010600030101010101" charset="-122"/>
                <a:cs typeface="等线" panose="02010600030101010101" charset="-122"/>
              </a:rPr>
              <a:t>中</a:t>
            </a:r>
            <a:r>
              <a:rPr lang="en-US" altLang="zh-CN" sz="2400">
                <a:latin typeface="等线" panose="02010600030101010101" charset="-122"/>
                <a:ea typeface="等线" panose="02010600030101010101" charset="-122"/>
                <a:cs typeface="等线" panose="02010600030101010101" charset="-122"/>
              </a:rPr>
              <a:t> </a:t>
            </a:r>
            <a:r>
              <a:rPr lang="zh-CN" altLang="en-US" sz="2400">
                <a:latin typeface="等线" panose="02010600030101010101" charset="-122"/>
                <a:ea typeface="等线" panose="02010600030101010101" charset="-122"/>
                <a:cs typeface="等线" panose="02010600030101010101" charset="-122"/>
                <a:sym typeface="+mn-ea"/>
              </a:rPr>
              <a:t>“</a:t>
            </a:r>
            <a:r>
              <a:rPr lang="zh-CN" altLang="en-US" sz="2400">
                <a:solidFill>
                  <a:srgbClr val="034EA2"/>
                </a:solidFill>
                <a:latin typeface="等线" panose="02010600030101010101" charset="-122"/>
                <a:ea typeface="等线" panose="02010600030101010101" charset="-122"/>
                <a:cs typeface="等线" panose="02010600030101010101" charset="-122"/>
                <a:sym typeface="+mn-ea"/>
              </a:rPr>
              <a:t>+</a:t>
            </a:r>
            <a:r>
              <a:rPr lang="zh-CN" altLang="en-US" sz="2400">
                <a:latin typeface="等线" panose="02010600030101010101" charset="-122"/>
                <a:ea typeface="等线" panose="02010600030101010101" charset="-122"/>
                <a:cs typeface="等线" panose="02010600030101010101" charset="-122"/>
                <a:sym typeface="+mn-ea"/>
              </a:rPr>
              <a:t>”号可以用于字符串的拼接操作</a:t>
            </a:r>
            <a:endParaRPr lang="en-US" altLang="zh-CN" sz="2400">
              <a:latin typeface="等线" panose="02010600030101010101" charset="-122"/>
              <a:ea typeface="等线" panose="02010600030101010101" charset="-122"/>
              <a:cs typeface="等线" panose="02010600030101010101" charset="-122"/>
            </a:endParaRPr>
          </a:p>
          <a:p>
            <a:pPr lvl="1">
              <a:lnSpc>
                <a:spcPct val="120000"/>
              </a:lnSpc>
            </a:pPr>
            <a:r>
              <a:rPr lang="zh-CN" altLang="en-US" sz="2000">
                <a:latin typeface="等线" panose="02010600030101010101" charset="-122"/>
                <a:ea typeface="等线" panose="02010600030101010101" charset="-122"/>
                <a:cs typeface="等线" panose="02010600030101010101" charset="-122"/>
                <a:sym typeface="+mn-ea"/>
              </a:rPr>
              <a:t>"</a:t>
            </a:r>
            <a:r>
              <a:rPr lang="en-US" altLang="zh-CN" sz="2000">
                <a:latin typeface="等线" panose="02010600030101010101" charset="-122"/>
                <a:ea typeface="等线" panose="02010600030101010101" charset="-122"/>
                <a:cs typeface="等线" panose="02010600030101010101" charset="-122"/>
                <a:sym typeface="+mn-ea"/>
              </a:rPr>
              <a:t>hello" </a:t>
            </a:r>
            <a:r>
              <a:rPr lang="en-US" altLang="zh-CN" sz="2000">
                <a:solidFill>
                  <a:srgbClr val="034EA2"/>
                </a:solidFill>
                <a:latin typeface="等线" panose="02010600030101010101" charset="-122"/>
                <a:ea typeface="等线" panose="02010600030101010101" charset="-122"/>
                <a:cs typeface="等线" panose="02010600030101010101" charset="-122"/>
                <a:sym typeface="+mn-ea"/>
              </a:rPr>
              <a:t>+</a:t>
            </a:r>
            <a:r>
              <a:rPr lang="en-US" altLang="zh-CN" sz="2000">
                <a:latin typeface="等线" panose="02010600030101010101" charset="-122"/>
                <a:ea typeface="等线" panose="02010600030101010101" charset="-122"/>
                <a:cs typeface="等线" panose="02010600030101010101" charset="-122"/>
                <a:sym typeface="+mn-ea"/>
              </a:rPr>
              <a:t> </a:t>
            </a:r>
            <a:r>
              <a:rPr lang="zh-CN" altLang="en-US" sz="2000">
                <a:latin typeface="等线" panose="02010600030101010101" charset="-122"/>
                <a:ea typeface="等线" panose="02010600030101010101" charset="-122"/>
                <a:cs typeface="等线" panose="02010600030101010101" charset="-122"/>
                <a:sym typeface="+mn-ea"/>
              </a:rPr>
              <a:t>基本数据类型</a:t>
            </a:r>
            <a:endParaRPr lang="zh-CN" altLang="en-US" sz="2000">
              <a:latin typeface="等线" panose="02010600030101010101" charset="-122"/>
              <a:ea typeface="等线" panose="02010600030101010101" charset="-122"/>
              <a:cs typeface="等线" panose="02010600030101010101" charset="-122"/>
            </a:endParaRPr>
          </a:p>
          <a:p>
            <a:pPr lvl="1">
              <a:lnSpc>
                <a:spcPct val="120000"/>
              </a:lnSpc>
            </a:pPr>
            <a:r>
              <a:rPr lang="zh-CN" altLang="en-US" sz="2000">
                <a:latin typeface="等线" panose="02010600030101010101" charset="-122"/>
                <a:ea typeface="等线" panose="02010600030101010101" charset="-122"/>
                <a:cs typeface="等线" panose="02010600030101010101" charset="-122"/>
              </a:rPr>
              <a:t>"</a:t>
            </a:r>
            <a:r>
              <a:rPr lang="en-US" altLang="zh-CN" sz="2000">
                <a:latin typeface="等线" panose="02010600030101010101" charset="-122"/>
                <a:ea typeface="等线" panose="02010600030101010101" charset="-122"/>
                <a:cs typeface="等线" panose="02010600030101010101" charset="-122"/>
              </a:rPr>
              <a:t>hello" </a:t>
            </a:r>
            <a:r>
              <a:rPr lang="en-US" altLang="zh-CN" sz="2000">
                <a:solidFill>
                  <a:srgbClr val="034EA2"/>
                </a:solidFill>
                <a:latin typeface="等线" panose="02010600030101010101" charset="-122"/>
                <a:ea typeface="等线" panose="02010600030101010101" charset="-122"/>
                <a:cs typeface="等线" panose="02010600030101010101" charset="-122"/>
              </a:rPr>
              <a:t>+</a:t>
            </a:r>
            <a:r>
              <a:rPr lang="en-US" altLang="zh-CN" sz="2000">
                <a:latin typeface="等线" panose="02010600030101010101" charset="-122"/>
                <a:ea typeface="等线" panose="02010600030101010101" charset="-122"/>
                <a:cs typeface="等线" panose="02010600030101010101" charset="-122"/>
              </a:rPr>
              <a:t> anyObject.toString();</a:t>
            </a:r>
          </a:p>
          <a:p>
            <a:pPr lvl="1">
              <a:lnSpc>
                <a:spcPct val="120000"/>
              </a:lnSpc>
            </a:pPr>
            <a:r>
              <a:rPr lang="en-US" altLang="zh-CN" sz="2000">
                <a:latin typeface="等线" panose="02010600030101010101" charset="-122"/>
                <a:ea typeface="等线" panose="02010600030101010101" charset="-122"/>
                <a:cs typeface="等线" panose="02010600030101010101" charset="-122"/>
              </a:rPr>
              <a:t>"hello" </a:t>
            </a:r>
            <a:r>
              <a:rPr lang="en-US" altLang="zh-CN" sz="2000">
                <a:solidFill>
                  <a:srgbClr val="034EA2"/>
                </a:solidFill>
                <a:latin typeface="等线" panose="02010600030101010101" charset="-122"/>
                <a:ea typeface="等线" panose="02010600030101010101" charset="-122"/>
                <a:cs typeface="等线" panose="02010600030101010101" charset="-122"/>
              </a:rPr>
              <a:t>+</a:t>
            </a:r>
            <a:r>
              <a:rPr lang="en-US" altLang="zh-CN" sz="2000">
                <a:latin typeface="等线" panose="02010600030101010101" charset="-122"/>
                <a:ea typeface="等线" panose="02010600030101010101" charset="-122"/>
                <a:cs typeface="等线" panose="02010600030101010101" charset="-122"/>
              </a:rPr>
              <a:t> anyObject; //</a:t>
            </a:r>
            <a:r>
              <a:rPr lang="zh-CN" altLang="en-US" sz="2000">
                <a:latin typeface="等线" panose="02010600030101010101" charset="-122"/>
                <a:ea typeface="等线" panose="02010600030101010101" charset="-122"/>
                <a:cs typeface="等线" panose="02010600030101010101" charset="-122"/>
              </a:rPr>
              <a:t>自动调用</a:t>
            </a:r>
            <a:r>
              <a:rPr lang="en-US" altLang="zh-CN" sz="2000">
                <a:latin typeface="等线" panose="02010600030101010101" charset="-122"/>
                <a:ea typeface="等线" panose="02010600030101010101" charset="-122"/>
                <a:cs typeface="等线" panose="02010600030101010101" charset="-122"/>
                <a:sym typeface="+mn-ea"/>
              </a:rPr>
              <a:t>toString</a:t>
            </a:r>
            <a:r>
              <a:rPr lang="zh-CN" altLang="en-US" sz="2000">
                <a:latin typeface="等线" panose="02010600030101010101" charset="-122"/>
                <a:ea typeface="等线" panose="02010600030101010101" charset="-122"/>
                <a:cs typeface="等线" panose="02010600030101010101" charset="-122"/>
                <a:sym typeface="+mn-ea"/>
              </a:rPr>
              <a:t>方法</a:t>
            </a:r>
            <a:endParaRPr lang="en-US" altLang="zh-CN" sz="2000">
              <a:latin typeface="等线" panose="02010600030101010101" charset="-122"/>
              <a:ea typeface="等线" panose="02010600030101010101" charset="-122"/>
              <a:cs typeface="等线" panose="02010600030101010101" charset="-122"/>
            </a:endParaRPr>
          </a:p>
          <a:p>
            <a:pPr lvl="0">
              <a:lnSpc>
                <a:spcPct val="120000"/>
              </a:lnSpc>
            </a:pPr>
            <a:r>
              <a:rPr lang="zh-CN" altLang="en-US" sz="2400">
                <a:latin typeface="等线" panose="02010600030101010101" charset="-122"/>
                <a:ea typeface="等线" panose="02010600030101010101" charset="-122"/>
                <a:cs typeface="等线" panose="02010600030101010101" charset="-122"/>
              </a:rPr>
              <a:t>转义字符</a:t>
            </a:r>
            <a:endParaRPr lang="en-US" altLang="zh-CN" sz="2400">
              <a:latin typeface="等线" panose="02010600030101010101" charset="-122"/>
              <a:ea typeface="等线" panose="02010600030101010101" charset="-122"/>
              <a:cs typeface="等线" panose="02010600030101010101" charset="-122"/>
            </a:endParaRPr>
          </a:p>
          <a:p>
            <a:pPr lvl="1">
              <a:lnSpc>
                <a:spcPct val="120000"/>
              </a:lnSpc>
            </a:pPr>
            <a:r>
              <a:rPr lang="en-US" altLang="zh-CN" sz="2000">
                <a:latin typeface="等线" panose="02010600030101010101" charset="-122"/>
                <a:ea typeface="等线" panose="02010600030101010101" charset="-122"/>
                <a:cs typeface="等线" panose="02010600030101010101" charset="-122"/>
              </a:rPr>
              <a:t>\t</a:t>
            </a:r>
          </a:p>
          <a:p>
            <a:pPr lvl="1">
              <a:lnSpc>
                <a:spcPct val="120000"/>
              </a:lnSpc>
            </a:pPr>
            <a:r>
              <a:rPr lang="en-US" altLang="zh-CN" sz="2000">
                <a:latin typeface="等线" panose="02010600030101010101" charset="-122"/>
                <a:ea typeface="等线" panose="02010600030101010101" charset="-122"/>
                <a:cs typeface="等线" panose="02010600030101010101" charset="-122"/>
              </a:rPr>
              <a:t>\n </a:t>
            </a:r>
            <a:r>
              <a:rPr lang="zh-CN" altLang="en-US" sz="2000">
                <a:latin typeface="等线" panose="02010600030101010101" charset="-122"/>
                <a:ea typeface="等线" panose="02010600030101010101" charset="-122"/>
                <a:cs typeface="等线" panose="02010600030101010101" charset="-122"/>
              </a:rPr>
              <a:t>、</a:t>
            </a:r>
            <a:r>
              <a:rPr lang="en-US" altLang="zh-CN" sz="2000">
                <a:latin typeface="等线" panose="02010600030101010101" charset="-122"/>
                <a:ea typeface="等线" panose="02010600030101010101" charset="-122"/>
                <a:cs typeface="等线" panose="02010600030101010101" charset="-122"/>
              </a:rPr>
              <a:t> \r\n</a:t>
            </a:r>
            <a:endParaRPr lang="zh-CN" altLang="en-US" sz="2000">
              <a:latin typeface="等线" panose="02010600030101010101" charset="-122"/>
              <a:ea typeface="等线" panose="02010600030101010101" charset="-122"/>
              <a:cs typeface="等线" panose="02010600030101010101" charset="-122"/>
            </a:endParaRPr>
          </a:p>
          <a:p>
            <a:pPr lvl="1">
              <a:lnSpc>
                <a:spcPct val="120000"/>
              </a:lnSpc>
            </a:pPr>
            <a:r>
              <a:rPr lang="en-US" altLang="zh-CN" sz="2000">
                <a:latin typeface="等线" panose="02010600030101010101" charset="-122"/>
                <a:ea typeface="等线" panose="02010600030101010101" charset="-122"/>
                <a:cs typeface="等线" panose="02010600030101010101" charset="-122"/>
              </a:rPr>
              <a:t>\”</a:t>
            </a:r>
          </a:p>
          <a:p>
            <a:pPr lvl="1">
              <a:lnSpc>
                <a:spcPct val="120000"/>
              </a:lnSpc>
            </a:pPr>
            <a:r>
              <a:rPr lang="en-US" altLang="zh-CN" sz="2000">
                <a:latin typeface="等线" panose="02010600030101010101" charset="-122"/>
                <a:ea typeface="等线" panose="02010600030101010101" charset="-122"/>
                <a:cs typeface="等线" panose="02010600030101010101" charset="-122"/>
              </a:rPr>
              <a:t>\\</a:t>
            </a:r>
          </a:p>
          <a:p>
            <a:pPr lvl="1">
              <a:lnSpc>
                <a:spcPct val="120000"/>
              </a:lnSpc>
            </a:pPr>
            <a:r>
              <a:rPr lang="en-US" altLang="zh-CN" sz="2000">
                <a:latin typeface="等线" panose="02010600030101010101" charset="-122"/>
                <a:ea typeface="等线" panose="02010600030101010101" charset="-122"/>
                <a:cs typeface="等线" panose="02010600030101010101" charset="-122"/>
              </a:rPr>
              <a:t>...</a:t>
            </a:r>
          </a:p>
        </p:txBody>
      </p:sp>
      <p:sp>
        <p:nvSpPr>
          <p:cNvPr id="3" name="标题 2"/>
          <p:cNvSpPr>
            <a:spLocks noGrp="1"/>
          </p:cNvSpPr>
          <p:nvPr>
            <p:ph type="title"/>
          </p:nvPr>
        </p:nvSpPr>
        <p:spPr/>
        <p:txBody>
          <a:bodyPr/>
          <a:lstStyle/>
          <a:p>
            <a:r>
              <a:rPr lang="en-US" altLang="zh-CN">
                <a:sym typeface="+mn-ea"/>
              </a:rPr>
              <a:t>2.1.6 </a:t>
            </a:r>
            <a:r>
              <a:rPr lang="zh-CN" altLang="en-US">
                <a:sym typeface="+mn-ea"/>
              </a:rPr>
              <a:t>初识</a:t>
            </a:r>
            <a:r>
              <a:rPr lang="en-US" altLang="zh-CN">
                <a:sym typeface="+mn-ea"/>
              </a:rPr>
              <a:t>Java API </a:t>
            </a:r>
            <a:r>
              <a:rPr lang="en-US" altLang="zh-CN" sz="2400">
                <a:sym typeface="+mn-ea"/>
              </a:rPr>
              <a:t>3/17</a:t>
            </a:r>
          </a:p>
        </p:txBody>
      </p:sp>
      <p:sp>
        <p:nvSpPr>
          <p:cNvPr id="7" name="日期占位符 6"/>
          <p:cNvSpPr>
            <a:spLocks noGrp="1"/>
          </p:cNvSpPr>
          <p:nvPr>
            <p:ph type="dt" sz="half" idx="10"/>
            <p:custDataLst>
              <p:tags r:id="rId1"/>
            </p:custDataLst>
          </p:nvPr>
        </p:nvSpPr>
        <p:spPr/>
        <p:txBody>
          <a:bodyPr/>
          <a:lstStyle/>
          <a:p>
            <a:fld id="{8BEB6EB5-CC0D-C94C-91B9-9EA1B45E848E}" type="datetime1">
              <a:rPr kumimoji="1" lang="zh-CN" altLang="en-US" smtClean="0"/>
              <a:t>2024/10/16</a:t>
            </a:fld>
            <a:endParaRPr kumimoji="1" lang="zh-CN" altLang="en-US" sz="900"/>
          </a:p>
        </p:txBody>
      </p:sp>
      <p:sp>
        <p:nvSpPr>
          <p:cNvPr id="8" name="页脚占位符 7"/>
          <p:cNvSpPr>
            <a:spLocks noGrp="1"/>
          </p:cNvSpPr>
          <p:nvPr>
            <p:ph type="ftr" sz="quarter" idx="11"/>
            <p:custDataLst>
              <p:tags r:id="rId2"/>
            </p:custDataLst>
          </p:nvPr>
        </p:nvSpPr>
        <p:spPr/>
        <p:txBody>
          <a:bodyPr/>
          <a:lstStyle/>
          <a:p>
            <a:r>
              <a:rPr kumimoji="1" lang="zh-CN" altLang="en-US" dirty="0"/>
              <a:t>西北工业大学软件学院</a:t>
            </a:r>
            <a:endParaRPr kumimoji="1" lang="zh-CN" altLang="en-US" sz="900" dirty="0"/>
          </a:p>
        </p:txBody>
      </p:sp>
      <p:sp>
        <p:nvSpPr>
          <p:cNvPr id="9" name="灯片编号占位符 8"/>
          <p:cNvSpPr>
            <a:spLocks noGrp="1"/>
          </p:cNvSpPr>
          <p:nvPr>
            <p:ph type="sldNum" sz="quarter" idx="12"/>
            <p:custDataLst>
              <p:tags r:id="rId3"/>
            </p:custDataLst>
          </p:nvPr>
        </p:nvSpPr>
        <p:spPr/>
        <p:txBody>
          <a:bodyPr/>
          <a:lstStyle/>
          <a:p>
            <a:fld id="{5A1A6423-77BD-D842-A714-25250E903C41}" type="slidenum">
              <a:rPr kumimoji="1" lang="zh-CN" altLang="en-US" smtClean="0"/>
              <a:t>65</a:t>
            </a:fld>
            <a:endParaRPr kumimoji="1" lang="zh-CN" altLang="en-US" sz="900"/>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marL="0" indent="0">
              <a:lnSpc>
                <a:spcPct val="110000"/>
              </a:lnSpc>
              <a:buNone/>
            </a:pPr>
            <a:r>
              <a:rPr lang="en-US" altLang="zh-CN" sz="2800">
                <a:solidFill>
                  <a:srgbClr val="034EA2"/>
                </a:solidFill>
                <a:effectLst/>
                <a:latin typeface="等线" panose="02010600030101010101" charset="-122"/>
                <a:ea typeface="等线" panose="02010600030101010101" charset="-122"/>
                <a:cs typeface="等线" panose="02010600030101010101" charset="-122"/>
              </a:rPr>
              <a:t>Java </a:t>
            </a:r>
            <a:r>
              <a:rPr lang="zh-CN" altLang="en-US" sz="2800">
                <a:solidFill>
                  <a:srgbClr val="034EA2"/>
                </a:solidFill>
                <a:effectLst/>
                <a:latin typeface="等线" panose="02010600030101010101" charset="-122"/>
                <a:ea typeface="等线" panose="02010600030101010101" charset="-122"/>
                <a:cs typeface="等线" panose="02010600030101010101" charset="-122"/>
              </a:rPr>
              <a:t>包装类</a:t>
            </a:r>
            <a:r>
              <a:rPr lang="zh-CN" altLang="en-US" sz="2400">
                <a:solidFill>
                  <a:srgbClr val="034EA2"/>
                </a:solidFill>
                <a:effectLst/>
                <a:latin typeface="等线" panose="02010600030101010101" charset="-122"/>
                <a:ea typeface="等线" panose="02010600030101010101" charset="-122"/>
                <a:cs typeface="等线" panose="02010600030101010101" charset="-122"/>
              </a:rPr>
              <a:t>，</a:t>
            </a:r>
            <a:r>
              <a:rPr lang="en-US" altLang="zh-CN" sz="2400" dirty="0">
                <a:solidFill>
                  <a:srgbClr val="034EA2"/>
                </a:solidFill>
                <a:sym typeface="+mn-ea"/>
              </a:rPr>
              <a:t>The Wrapper Classes</a:t>
            </a:r>
            <a:endParaRPr lang="zh-CN" altLang="en-US" sz="2400">
              <a:latin typeface="等线" panose="02010600030101010101" charset="-122"/>
              <a:ea typeface="等线" panose="02010600030101010101" charset="-122"/>
              <a:cs typeface="等线" panose="02010600030101010101" charset="-122"/>
            </a:endParaRPr>
          </a:p>
          <a:p>
            <a:pPr>
              <a:lnSpc>
                <a:spcPct val="120000"/>
              </a:lnSpc>
            </a:pPr>
            <a:r>
              <a:rPr lang="zh-CN" altLang="en-US" sz="2000">
                <a:latin typeface="等线" panose="02010600030101010101" charset="-122"/>
                <a:ea typeface="等线" panose="02010600030101010101" charset="-122"/>
                <a:cs typeface="等线" panose="02010600030101010101" charset="-122"/>
              </a:rPr>
              <a:t>8种基本数据类型对应的引用类型，</a:t>
            </a:r>
            <a:r>
              <a:rPr lang="en-US" altLang="zh-CN" sz="2000">
                <a:solidFill>
                  <a:srgbClr val="034EA2"/>
                </a:solidFill>
                <a:latin typeface="等线" panose="02010600030101010101" charset="-122"/>
                <a:ea typeface="等线" panose="02010600030101010101" charset="-122"/>
                <a:cs typeface="等线" panose="02010600030101010101" charset="-122"/>
              </a:rPr>
              <a:t>java.lang.x</a:t>
            </a:r>
            <a:endParaRPr lang="zh-CN" altLang="en-US" sz="2000">
              <a:latin typeface="等线" panose="02010600030101010101" charset="-122"/>
              <a:ea typeface="等线" panose="02010600030101010101" charset="-122"/>
              <a:cs typeface="等线" panose="02010600030101010101" charset="-122"/>
            </a:endParaRPr>
          </a:p>
          <a:p>
            <a:endParaRPr lang="zh-CN" altLang="en-US" sz="2000">
              <a:latin typeface="等线" panose="02010600030101010101" charset="-122"/>
              <a:ea typeface="等线" panose="02010600030101010101" charset="-122"/>
              <a:cs typeface="等线" panose="02010600030101010101" charset="-122"/>
            </a:endParaRPr>
          </a:p>
        </p:txBody>
      </p:sp>
      <p:sp>
        <p:nvSpPr>
          <p:cNvPr id="3" name="标题 2"/>
          <p:cNvSpPr>
            <a:spLocks noGrp="1"/>
          </p:cNvSpPr>
          <p:nvPr>
            <p:ph type="title"/>
          </p:nvPr>
        </p:nvSpPr>
        <p:spPr>
          <a:xfrm>
            <a:off x="72390" y="302895"/>
            <a:ext cx="6904990" cy="604520"/>
          </a:xfrm>
        </p:spPr>
        <p:txBody>
          <a:bodyPr>
            <a:normAutofit/>
          </a:bodyPr>
          <a:lstStyle/>
          <a:p>
            <a:r>
              <a:rPr lang="en-US" altLang="zh-CN">
                <a:sym typeface="+mn-ea"/>
              </a:rPr>
              <a:t>2.1.6 </a:t>
            </a:r>
            <a:r>
              <a:rPr lang="zh-CN" altLang="en-US">
                <a:sym typeface="+mn-ea"/>
              </a:rPr>
              <a:t>初识</a:t>
            </a:r>
            <a:r>
              <a:rPr lang="en-US" altLang="zh-CN">
                <a:sym typeface="+mn-ea"/>
              </a:rPr>
              <a:t>Java API </a:t>
            </a:r>
            <a:r>
              <a:rPr lang="en-US" altLang="zh-CN" sz="2400">
                <a:sym typeface="+mn-ea"/>
              </a:rPr>
              <a:t>4/17</a:t>
            </a:r>
          </a:p>
        </p:txBody>
      </p:sp>
      <p:sp>
        <p:nvSpPr>
          <p:cNvPr id="4" name="日期占位符 3"/>
          <p:cNvSpPr>
            <a:spLocks noGrp="1"/>
          </p:cNvSpPr>
          <p:nvPr>
            <p:ph type="dt" sz="half" idx="10"/>
          </p:nvPr>
        </p:nvSpPr>
        <p:spPr/>
        <p:txBody>
          <a:bodyPr/>
          <a:lstStyle/>
          <a:p>
            <a:fld id="{8BEB6EB5-CC0D-C94C-91B9-9EA1B45E848E}" type="datetime1">
              <a:rPr kumimoji="1" lang="zh-CN" altLang="en-US" smtClean="0"/>
              <a:t>2024/10/16</a:t>
            </a:fld>
            <a:endParaRPr kumimoji="1" lang="zh-CN" altLang="en-US" sz="900"/>
          </a:p>
        </p:txBody>
      </p:sp>
      <p:sp>
        <p:nvSpPr>
          <p:cNvPr id="5" name="页脚占位符 4"/>
          <p:cNvSpPr>
            <a:spLocks noGrp="1"/>
          </p:cNvSpPr>
          <p:nvPr>
            <p:ph type="ftr" sz="quarter" idx="11"/>
          </p:nvPr>
        </p:nvSpPr>
        <p:spPr/>
        <p:txBody>
          <a:bodyPr/>
          <a:lstStyle/>
          <a:p>
            <a:r>
              <a:rPr kumimoji="1" lang="zh-CN" altLang="en-US" dirty="0"/>
              <a:t>西北工业大学软件学院</a:t>
            </a:r>
            <a:endParaRPr kumimoji="1" lang="zh-CN" altLang="en-US" sz="900" dirty="0"/>
          </a:p>
        </p:txBody>
      </p:sp>
      <p:sp>
        <p:nvSpPr>
          <p:cNvPr id="6" name="灯片编号占位符 5"/>
          <p:cNvSpPr>
            <a:spLocks noGrp="1"/>
          </p:cNvSpPr>
          <p:nvPr>
            <p:ph type="sldNum" sz="quarter" idx="12"/>
          </p:nvPr>
        </p:nvSpPr>
        <p:spPr/>
        <p:txBody>
          <a:bodyPr/>
          <a:lstStyle/>
          <a:p>
            <a:fld id="{5A1A6423-77BD-D842-A714-25250E903C41}" type="slidenum">
              <a:rPr kumimoji="1" lang="zh-CN" altLang="en-US" smtClean="0"/>
              <a:t>66</a:t>
            </a:fld>
            <a:endParaRPr kumimoji="1" lang="zh-CN" altLang="en-US" sz="900"/>
          </a:p>
        </p:txBody>
      </p:sp>
      <p:pic>
        <p:nvPicPr>
          <p:cNvPr id="7" name="table"/>
          <p:cNvPicPr>
            <a:picLocks noChangeAspect="1"/>
          </p:cNvPicPr>
          <p:nvPr>
            <p:custDataLst>
              <p:tags r:id="rId1"/>
            </p:custDataLst>
          </p:nvPr>
        </p:nvPicPr>
        <p:blipFill>
          <a:blip r:embed="rId3"/>
          <a:stretch>
            <a:fillRect/>
          </a:stretch>
        </p:blipFill>
        <p:spPr>
          <a:xfrm>
            <a:off x="739775" y="2376805"/>
            <a:ext cx="7529830" cy="3861435"/>
          </a:xfrm>
          <a:prstGeom prst="rect">
            <a:avLst/>
          </a:prstGeom>
          <a:noFill/>
          <a:ln w="9525">
            <a:noFill/>
          </a:ln>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fontScale="70000"/>
          </a:bodyPr>
          <a:lstStyle/>
          <a:p>
            <a:pPr marL="0" indent="0">
              <a:lnSpc>
                <a:spcPct val="120000"/>
              </a:lnSpc>
              <a:buNone/>
            </a:pPr>
            <a:r>
              <a:rPr lang="zh-CN" altLang="en-US" sz="4000">
                <a:solidFill>
                  <a:srgbClr val="034EA2"/>
                </a:solidFill>
                <a:effectLst/>
              </a:rPr>
              <a:t>所有包装类共同方法</a:t>
            </a:r>
          </a:p>
          <a:p>
            <a:pPr marL="457200" lvl="0" indent="-457200">
              <a:lnSpc>
                <a:spcPct val="140000"/>
              </a:lnSpc>
              <a:buAutoNum type="arabicPeriod"/>
            </a:pPr>
            <a:r>
              <a:rPr lang="zh-CN" altLang="en-US"/>
              <a:t>带有基本值参数并创建包装类对象的构造函数，如可以利用</a:t>
            </a:r>
            <a:r>
              <a:rPr lang="en-US" altLang="zh-CN"/>
              <a:t>Integer</a:t>
            </a:r>
            <a:r>
              <a:rPr lang="zh-CN" altLang="en-US"/>
              <a:t>包装类创建对象</a:t>
            </a:r>
            <a:r>
              <a:rPr lang="en-US" altLang="zh-CN"/>
              <a:t>,  </a:t>
            </a:r>
            <a:r>
              <a:rPr lang="en-US" altLang="zh-CN">
                <a:solidFill>
                  <a:srgbClr val="034EA2"/>
                </a:solidFill>
                <a:effectLst/>
              </a:rPr>
              <a:t>Integer obj = new Integer(145)</a:t>
            </a:r>
            <a:r>
              <a:rPr lang="en-US" altLang="zh-CN">
                <a:solidFill>
                  <a:srgbClr val="034EA2"/>
                </a:solidFill>
              </a:rPr>
              <a:t>;</a:t>
            </a:r>
          </a:p>
          <a:p>
            <a:pPr marL="457200" lvl="0" indent="-457200">
              <a:lnSpc>
                <a:spcPct val="140000"/>
              </a:lnSpc>
              <a:buAutoNum type="arabicPeriod"/>
            </a:pPr>
            <a:r>
              <a:rPr lang="zh-CN" altLang="en-US"/>
              <a:t>带有字符串参数并创建包装类对象的构造函数</a:t>
            </a:r>
            <a:r>
              <a:rPr lang="en-US" altLang="zh-CN"/>
              <a:t>.</a:t>
            </a:r>
            <a:r>
              <a:rPr lang="zh-CN" altLang="en-US"/>
              <a:t>如</a:t>
            </a:r>
          </a:p>
          <a:p>
            <a:pPr marL="0" lvl="0" indent="457200" algn="l">
              <a:lnSpc>
                <a:spcPct val="140000"/>
              </a:lnSpc>
              <a:buSzTx/>
              <a:buNone/>
            </a:pPr>
            <a:r>
              <a:rPr lang="en-US" altLang="zh-CN">
                <a:solidFill>
                  <a:srgbClr val="034EA2"/>
                </a:solidFill>
                <a:effectLst/>
                <a:sym typeface="+mn-ea"/>
              </a:rPr>
              <a:t>Integer obj = </a:t>
            </a:r>
            <a:r>
              <a:rPr lang="en-US" altLang="zh-CN">
                <a:solidFill>
                  <a:srgbClr val="034EA2"/>
                </a:solidFill>
                <a:effectLst/>
              </a:rPr>
              <a:t>new Integer("-45");</a:t>
            </a:r>
          </a:p>
          <a:p>
            <a:pPr marL="457200" lvl="0" indent="-457200">
              <a:lnSpc>
                <a:spcPct val="140000"/>
              </a:lnSpc>
              <a:buFont typeface="+mj-lt"/>
              <a:buAutoNum type="arabicPeriod" startAt="3"/>
            </a:pPr>
            <a:r>
              <a:rPr lang="zh-CN" altLang="en-US"/>
              <a:t>将字符串转换为基本数据类型的 </a:t>
            </a:r>
            <a:r>
              <a:rPr lang="en-US" altLang="zh-CN"/>
              <a:t>parseType</a:t>
            </a:r>
            <a:r>
              <a:rPr lang="zh-CN" altLang="en-US"/>
              <a:t>方法</a:t>
            </a:r>
            <a:r>
              <a:rPr lang="en-US" altLang="zh-CN"/>
              <a:t>,</a:t>
            </a:r>
          </a:p>
          <a:p>
            <a:pPr marL="0" lvl="0" indent="457200" algn="l">
              <a:lnSpc>
                <a:spcPct val="140000"/>
              </a:lnSpc>
              <a:buSzTx/>
              <a:buNone/>
            </a:pPr>
            <a:r>
              <a:rPr lang="en-US" altLang="zh-CN">
                <a:solidFill>
                  <a:srgbClr val="034EA2"/>
                </a:solidFill>
                <a:effectLst/>
              </a:rPr>
              <a:t>int i = Integer.parseInt(</a:t>
            </a:r>
            <a:r>
              <a:rPr lang="en-US" altLang="zh-CN">
                <a:solidFill>
                  <a:srgbClr val="034EA2"/>
                </a:solidFill>
                <a:effectLst/>
                <a:sym typeface="+mn-ea"/>
              </a:rPr>
              <a:t>"</a:t>
            </a:r>
            <a:r>
              <a:rPr lang="en-US" altLang="zh-CN">
                <a:solidFill>
                  <a:srgbClr val="034EA2"/>
                </a:solidFill>
                <a:effectLst/>
              </a:rPr>
              <a:t>123");</a:t>
            </a:r>
          </a:p>
          <a:p>
            <a:pPr marL="457200" lvl="0" indent="-457200">
              <a:lnSpc>
                <a:spcPct val="140000"/>
              </a:lnSpc>
              <a:buFont typeface="+mj-lt"/>
              <a:buAutoNum type="arabicPeriod" startAt="4"/>
            </a:pPr>
            <a:r>
              <a:rPr lang="zh-CN" altLang="en-US"/>
              <a:t>生成对象基本值的</a:t>
            </a:r>
            <a:r>
              <a:rPr lang="en-US" altLang="zh-CN"/>
              <a:t>typeValue</a:t>
            </a:r>
            <a:r>
              <a:rPr lang="zh-CN" altLang="en-US"/>
              <a:t>方法，如</a:t>
            </a:r>
            <a:r>
              <a:rPr lang="en-US" altLang="zh-CN"/>
              <a:t> </a:t>
            </a:r>
            <a:r>
              <a:rPr lang="en-US" altLang="zh-CN">
                <a:solidFill>
                  <a:srgbClr val="034EA2"/>
                </a:solidFill>
                <a:effectLst/>
              </a:rPr>
              <a:t>int i = obj.intValue();</a:t>
            </a:r>
          </a:p>
          <a:p>
            <a:endParaRPr lang="zh-CN" altLang="en-US"/>
          </a:p>
        </p:txBody>
      </p:sp>
      <p:sp>
        <p:nvSpPr>
          <p:cNvPr id="3" name="标题 2"/>
          <p:cNvSpPr>
            <a:spLocks noGrp="1"/>
          </p:cNvSpPr>
          <p:nvPr>
            <p:ph type="title"/>
          </p:nvPr>
        </p:nvSpPr>
        <p:spPr/>
        <p:txBody>
          <a:bodyPr/>
          <a:lstStyle/>
          <a:p>
            <a:r>
              <a:rPr lang="en-US" altLang="zh-CN"/>
              <a:t>2.1.6 </a:t>
            </a:r>
            <a:r>
              <a:rPr lang="zh-CN" altLang="en-US"/>
              <a:t>初识</a:t>
            </a:r>
            <a:r>
              <a:rPr lang="en-US" altLang="zh-CN"/>
              <a:t>Java API </a:t>
            </a:r>
            <a:r>
              <a:rPr lang="en-US" altLang="zh-CN" sz="2400">
                <a:sym typeface="+mn-ea"/>
              </a:rPr>
              <a:t>5/17</a:t>
            </a:r>
          </a:p>
        </p:txBody>
      </p:sp>
      <p:sp>
        <p:nvSpPr>
          <p:cNvPr id="7" name="日期占位符 6"/>
          <p:cNvSpPr>
            <a:spLocks noGrp="1"/>
          </p:cNvSpPr>
          <p:nvPr>
            <p:ph type="dt" sz="half" idx="10"/>
            <p:custDataLst>
              <p:tags r:id="rId1"/>
            </p:custDataLst>
          </p:nvPr>
        </p:nvSpPr>
        <p:spPr/>
        <p:txBody>
          <a:bodyPr/>
          <a:lstStyle/>
          <a:p>
            <a:fld id="{8BEB6EB5-CC0D-C94C-91B9-9EA1B45E848E}" type="datetime1">
              <a:rPr kumimoji="1" lang="zh-CN" altLang="en-US" smtClean="0"/>
              <a:t>2024/10/16</a:t>
            </a:fld>
            <a:endParaRPr kumimoji="1" lang="zh-CN" altLang="en-US" sz="900"/>
          </a:p>
        </p:txBody>
      </p:sp>
      <p:sp>
        <p:nvSpPr>
          <p:cNvPr id="8" name="页脚占位符 7"/>
          <p:cNvSpPr>
            <a:spLocks noGrp="1"/>
          </p:cNvSpPr>
          <p:nvPr>
            <p:ph type="ftr" sz="quarter" idx="11"/>
            <p:custDataLst>
              <p:tags r:id="rId2"/>
            </p:custDataLst>
          </p:nvPr>
        </p:nvSpPr>
        <p:spPr/>
        <p:txBody>
          <a:bodyPr/>
          <a:lstStyle/>
          <a:p>
            <a:r>
              <a:rPr kumimoji="1" lang="zh-CN" altLang="en-US" dirty="0"/>
              <a:t>西北工业大学软件学院</a:t>
            </a:r>
            <a:endParaRPr kumimoji="1" lang="zh-CN" altLang="en-US" sz="900" dirty="0"/>
          </a:p>
        </p:txBody>
      </p:sp>
      <p:sp>
        <p:nvSpPr>
          <p:cNvPr id="9" name="灯片编号占位符 8"/>
          <p:cNvSpPr>
            <a:spLocks noGrp="1"/>
          </p:cNvSpPr>
          <p:nvPr>
            <p:ph type="sldNum" sz="quarter" idx="12"/>
            <p:custDataLst>
              <p:tags r:id="rId3"/>
            </p:custDataLst>
          </p:nvPr>
        </p:nvSpPr>
        <p:spPr/>
        <p:txBody>
          <a:bodyPr/>
          <a:lstStyle/>
          <a:p>
            <a:fld id="{5A1A6423-77BD-D842-A714-25250E903C41}" type="slidenum">
              <a:rPr kumimoji="1" lang="zh-CN" altLang="en-US" smtClean="0"/>
              <a:t>67</a:t>
            </a:fld>
            <a:endParaRPr kumimoji="1" lang="zh-CN" altLang="en-US" sz="900"/>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marL="0" indent="0" algn="l">
              <a:lnSpc>
                <a:spcPct val="130000"/>
              </a:lnSpc>
              <a:buSzTx/>
              <a:buNone/>
            </a:pPr>
            <a:r>
              <a:rPr lang="zh-CN" altLang="en-US" sz="2800">
                <a:solidFill>
                  <a:srgbClr val="034EA2"/>
                </a:solidFill>
                <a:effectLst/>
                <a:sym typeface="+mn-ea"/>
              </a:rPr>
              <a:t>所有包装类共同方法</a:t>
            </a:r>
            <a:endParaRPr lang="zh-CN" altLang="en-US" sz="2800">
              <a:solidFill>
                <a:srgbClr val="034EA2"/>
              </a:solidFill>
              <a:effectLst/>
            </a:endParaRPr>
          </a:p>
          <a:p>
            <a:pPr marL="457200" indent="-457200">
              <a:buFont typeface="+mj-lt"/>
              <a:buAutoNum type="arabicPeriod" startAt="5"/>
            </a:pPr>
            <a:r>
              <a:rPr lang="zh-CN" altLang="en-US" sz="2200"/>
              <a:t>生成字符串表示法的</a:t>
            </a:r>
            <a:r>
              <a:rPr lang="en-US" altLang="zh-CN" sz="2200"/>
              <a:t>toString()</a:t>
            </a:r>
            <a:r>
              <a:rPr lang="zh-CN" altLang="en-US" sz="2200"/>
              <a:t>方法，如</a:t>
            </a:r>
          </a:p>
          <a:p>
            <a:pPr marL="0" indent="457200" algn="l">
              <a:buSzTx/>
              <a:buNone/>
            </a:pPr>
            <a:r>
              <a:rPr lang="en-US" altLang="zh-CN" sz="2200">
                <a:solidFill>
                  <a:srgbClr val="034EA2"/>
                </a:solidFill>
                <a:effectLst/>
              </a:rPr>
              <a:t>String s = obj.toString();</a:t>
            </a:r>
          </a:p>
          <a:p>
            <a:pPr marL="457200" indent="-457200">
              <a:buFont typeface="+mj-lt"/>
              <a:buAutoNum type="arabicPeriod" startAt="6"/>
            </a:pPr>
            <a:r>
              <a:rPr lang="zh-CN" altLang="en-US" sz="2200"/>
              <a:t>对同一个类的两个对象进行比较的</a:t>
            </a:r>
            <a:r>
              <a:rPr lang="en-US" altLang="zh-CN" sz="2200"/>
              <a:t>equals()</a:t>
            </a:r>
            <a:r>
              <a:rPr lang="zh-CN" altLang="en-US" sz="2200"/>
              <a:t>方法，如</a:t>
            </a:r>
          </a:p>
          <a:p>
            <a:pPr marL="0" indent="457200" algn="l">
              <a:buSzTx/>
              <a:buNone/>
            </a:pPr>
            <a:r>
              <a:rPr lang="en-US" altLang="zh-CN" sz="2200">
                <a:solidFill>
                  <a:srgbClr val="034EA2"/>
                </a:solidFill>
                <a:effectLst/>
              </a:rPr>
              <a:t>obj1.eauqls(obj2)</a:t>
            </a:r>
          </a:p>
          <a:p>
            <a:pPr marL="457200" indent="-457200">
              <a:buFont typeface="+mj-lt"/>
              <a:buAutoNum type="arabicPeriod" startAt="7"/>
            </a:pPr>
            <a:r>
              <a:rPr lang="zh-CN" altLang="en-US" sz="2200"/>
              <a:t>生成哈稀表代码的</a:t>
            </a:r>
            <a:r>
              <a:rPr lang="en-US" altLang="zh-CN" sz="2200"/>
              <a:t>hashCode()</a:t>
            </a:r>
            <a:r>
              <a:rPr lang="zh-CN" altLang="en-US" sz="2200"/>
              <a:t>方法，如</a:t>
            </a:r>
          </a:p>
          <a:p>
            <a:pPr marL="0" indent="457200" algn="l">
              <a:buSzTx/>
              <a:buNone/>
            </a:pPr>
            <a:r>
              <a:rPr lang="en-US" altLang="zh-CN" sz="2200">
                <a:solidFill>
                  <a:srgbClr val="034EA2"/>
                </a:solidFill>
                <a:effectLst/>
              </a:rPr>
              <a:t>obj.hasCode();</a:t>
            </a:r>
          </a:p>
          <a:p>
            <a:endParaRPr lang="en-US" altLang="zh-CN" sz="2200" i="1">
              <a:solidFill>
                <a:srgbClr val="034EA2"/>
              </a:solidFill>
              <a:effectLst/>
            </a:endParaRPr>
          </a:p>
        </p:txBody>
      </p:sp>
      <p:sp>
        <p:nvSpPr>
          <p:cNvPr id="3" name="标题 2"/>
          <p:cNvSpPr>
            <a:spLocks noGrp="1"/>
          </p:cNvSpPr>
          <p:nvPr>
            <p:ph type="title"/>
          </p:nvPr>
        </p:nvSpPr>
        <p:spPr/>
        <p:txBody>
          <a:bodyPr/>
          <a:lstStyle/>
          <a:p>
            <a:r>
              <a:rPr lang="en-US" altLang="zh-CN"/>
              <a:t>2.1.6 </a:t>
            </a:r>
            <a:r>
              <a:rPr lang="zh-CN" altLang="en-US"/>
              <a:t>初识</a:t>
            </a:r>
            <a:r>
              <a:rPr lang="en-US" altLang="zh-CN"/>
              <a:t>Java API </a:t>
            </a:r>
            <a:r>
              <a:rPr lang="en-US" altLang="zh-CN" sz="2400">
                <a:sym typeface="+mn-ea"/>
              </a:rPr>
              <a:t>6/17</a:t>
            </a:r>
          </a:p>
        </p:txBody>
      </p:sp>
      <p:sp>
        <p:nvSpPr>
          <p:cNvPr id="7" name="日期占位符 6"/>
          <p:cNvSpPr>
            <a:spLocks noGrp="1"/>
          </p:cNvSpPr>
          <p:nvPr>
            <p:ph type="dt" sz="half" idx="10"/>
            <p:custDataLst>
              <p:tags r:id="rId1"/>
            </p:custDataLst>
          </p:nvPr>
        </p:nvSpPr>
        <p:spPr/>
        <p:txBody>
          <a:bodyPr/>
          <a:lstStyle/>
          <a:p>
            <a:fld id="{8BEB6EB5-CC0D-C94C-91B9-9EA1B45E848E}" type="datetime1">
              <a:rPr kumimoji="1" lang="zh-CN" altLang="en-US" smtClean="0"/>
              <a:t>2024/10/16</a:t>
            </a:fld>
            <a:endParaRPr kumimoji="1" lang="zh-CN" altLang="en-US" sz="900"/>
          </a:p>
        </p:txBody>
      </p:sp>
      <p:sp>
        <p:nvSpPr>
          <p:cNvPr id="8" name="页脚占位符 7"/>
          <p:cNvSpPr>
            <a:spLocks noGrp="1"/>
          </p:cNvSpPr>
          <p:nvPr>
            <p:ph type="ftr" sz="quarter" idx="11"/>
            <p:custDataLst>
              <p:tags r:id="rId2"/>
            </p:custDataLst>
          </p:nvPr>
        </p:nvSpPr>
        <p:spPr/>
        <p:txBody>
          <a:bodyPr/>
          <a:lstStyle/>
          <a:p>
            <a:r>
              <a:rPr kumimoji="1" lang="zh-CN" altLang="en-US" dirty="0"/>
              <a:t>西北工业大学软件学院</a:t>
            </a:r>
            <a:endParaRPr kumimoji="1" lang="zh-CN" altLang="en-US" sz="900" dirty="0"/>
          </a:p>
        </p:txBody>
      </p:sp>
      <p:sp>
        <p:nvSpPr>
          <p:cNvPr id="9" name="灯片编号占位符 8"/>
          <p:cNvSpPr>
            <a:spLocks noGrp="1"/>
          </p:cNvSpPr>
          <p:nvPr>
            <p:ph type="sldNum" sz="quarter" idx="12"/>
            <p:custDataLst>
              <p:tags r:id="rId3"/>
            </p:custDataLst>
          </p:nvPr>
        </p:nvSpPr>
        <p:spPr/>
        <p:txBody>
          <a:bodyPr/>
          <a:lstStyle/>
          <a:p>
            <a:fld id="{5A1A6423-77BD-D842-A714-25250E903C41}" type="slidenum">
              <a:rPr kumimoji="1" lang="zh-CN" altLang="en-US" smtClean="0"/>
              <a:t>68</a:t>
            </a:fld>
            <a:endParaRPr kumimoji="1" lang="zh-CN" altLang="en-US" sz="900"/>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marL="0" indent="0">
              <a:lnSpc>
                <a:spcPct val="100000"/>
              </a:lnSpc>
              <a:buNone/>
            </a:pPr>
            <a:r>
              <a:rPr lang="en-US" altLang="zh-CN" sz="2800">
                <a:solidFill>
                  <a:srgbClr val="034EA2"/>
                </a:solidFill>
                <a:sym typeface="+mn-ea"/>
              </a:rPr>
              <a:t>Console I/O</a:t>
            </a:r>
            <a:r>
              <a:rPr lang="zh-CN" altLang="en-US" sz="2800">
                <a:solidFill>
                  <a:srgbClr val="034EA2"/>
                </a:solidFill>
                <a:sym typeface="+mn-ea"/>
              </a:rPr>
              <a:t>，</a:t>
            </a:r>
            <a:r>
              <a:rPr lang="en-US" altLang="zh-CN" sz="2800">
                <a:solidFill>
                  <a:srgbClr val="034EA2"/>
                </a:solidFill>
              </a:rPr>
              <a:t>Standard input:</a:t>
            </a:r>
            <a:r>
              <a:rPr lang="en-US" altLang="zh-CN" sz="2400">
                <a:solidFill>
                  <a:schemeClr val="accent1"/>
                </a:solidFill>
                <a:effectLst/>
              </a:rPr>
              <a:t> </a:t>
            </a:r>
            <a:r>
              <a:rPr lang="en-US" altLang="zh-CN" sz="2400">
                <a:solidFill>
                  <a:schemeClr val="accent2"/>
                </a:solidFill>
                <a:effectLst/>
              </a:rPr>
              <a:t>System.in</a:t>
            </a:r>
            <a:endParaRPr lang="en-US" altLang="zh-CN" sz="2400">
              <a:solidFill>
                <a:schemeClr val="accent1"/>
              </a:solidFill>
              <a:effectLst/>
            </a:endParaRPr>
          </a:p>
          <a:p>
            <a:endParaRPr lang="zh-CN" altLang="en-US"/>
          </a:p>
          <a:p>
            <a:pPr>
              <a:lnSpc>
                <a:spcPct val="120000"/>
              </a:lnSpc>
            </a:pPr>
            <a:endParaRPr lang="zh-CN" altLang="en-US"/>
          </a:p>
          <a:p>
            <a:pPr marL="0" indent="457200">
              <a:lnSpc>
                <a:spcPct val="120000"/>
              </a:lnSpc>
              <a:buNone/>
            </a:pPr>
            <a:endParaRPr lang="en-US" altLang="zh-CN" sz="2400">
              <a:latin typeface="等线" panose="02010600030101010101" charset="-122"/>
              <a:ea typeface="等线" panose="02010600030101010101" charset="-122"/>
              <a:cs typeface="等线" panose="02010600030101010101" charset="-122"/>
            </a:endParaRPr>
          </a:p>
          <a:p>
            <a:pPr>
              <a:lnSpc>
                <a:spcPct val="120000"/>
              </a:lnSpc>
            </a:pPr>
            <a:endParaRPr lang="en-US" altLang="zh-CN" sz="2400">
              <a:latin typeface="等线" panose="02010600030101010101" charset="-122"/>
              <a:ea typeface="等线" panose="02010600030101010101" charset="-122"/>
              <a:cs typeface="等线" panose="02010600030101010101" charset="-122"/>
            </a:endParaRPr>
          </a:p>
          <a:p>
            <a:pPr>
              <a:lnSpc>
                <a:spcPct val="120000"/>
              </a:lnSpc>
            </a:pPr>
            <a:r>
              <a:rPr lang="en-US" altLang="zh-CN" sz="2400">
                <a:latin typeface="等线" panose="02010600030101010101" charset="-122"/>
                <a:ea typeface="等线" panose="02010600030101010101" charset="-122"/>
                <a:cs typeface="等线" panose="02010600030101010101" charset="-122"/>
              </a:rPr>
              <a:t>Java</a:t>
            </a:r>
            <a:r>
              <a:rPr lang="zh-CN" altLang="en-US" sz="2400">
                <a:solidFill>
                  <a:srgbClr val="034EA2"/>
                </a:solidFill>
                <a:latin typeface="等线" panose="02010600030101010101" charset="-122"/>
                <a:ea typeface="等线" panose="02010600030101010101" charset="-122"/>
                <a:cs typeface="等线" panose="02010600030101010101" charset="-122"/>
              </a:rPr>
              <a:t>匿名对象</a:t>
            </a:r>
            <a:endParaRPr lang="zh-CN" altLang="en-US" sz="2400">
              <a:latin typeface="等线" panose="02010600030101010101" charset="-122"/>
              <a:ea typeface="等线" panose="02010600030101010101" charset="-122"/>
              <a:cs typeface="等线" panose="02010600030101010101" charset="-122"/>
            </a:endParaRPr>
          </a:p>
          <a:p>
            <a:pPr lvl="1">
              <a:lnSpc>
                <a:spcPct val="130000"/>
              </a:lnSpc>
            </a:pPr>
            <a:r>
              <a:rPr lang="zh-CN" altLang="en-US" sz="2100">
                <a:latin typeface="等线" panose="02010600030101010101" charset="-122"/>
                <a:ea typeface="等线" panose="02010600030101010101" charset="-122"/>
                <a:cs typeface="等线" panose="02010600030101010101" charset="-122"/>
              </a:rPr>
              <a:t>创建的对象，没有显式的赋给一个变量名，即为匿名对象</a:t>
            </a:r>
          </a:p>
          <a:p>
            <a:pPr lvl="1">
              <a:lnSpc>
                <a:spcPct val="130000"/>
              </a:lnSpc>
            </a:pPr>
            <a:r>
              <a:rPr lang="zh-CN" altLang="en-US" sz="2100">
                <a:latin typeface="等线" panose="02010600030101010101" charset="-122"/>
                <a:ea typeface="等线" panose="02010600030101010101" charset="-122"/>
                <a:cs typeface="等线" panose="02010600030101010101" charset="-122"/>
              </a:rPr>
              <a:t>匿名对象只能调用一次</a:t>
            </a:r>
          </a:p>
        </p:txBody>
      </p:sp>
      <p:sp>
        <p:nvSpPr>
          <p:cNvPr id="3" name="标题 2"/>
          <p:cNvSpPr>
            <a:spLocks noGrp="1"/>
          </p:cNvSpPr>
          <p:nvPr>
            <p:ph type="title"/>
          </p:nvPr>
        </p:nvSpPr>
        <p:spPr/>
        <p:txBody>
          <a:bodyPr/>
          <a:lstStyle/>
          <a:p>
            <a:r>
              <a:rPr lang="en-US" altLang="zh-CN"/>
              <a:t>2.1.6 </a:t>
            </a:r>
            <a:r>
              <a:rPr lang="zh-CN" altLang="en-US"/>
              <a:t>初识</a:t>
            </a:r>
            <a:r>
              <a:rPr lang="en-US" altLang="zh-CN"/>
              <a:t>Java API </a:t>
            </a:r>
            <a:r>
              <a:rPr lang="en-US" altLang="zh-CN" sz="2400">
                <a:sym typeface="+mn-ea"/>
              </a:rPr>
              <a:t>7/17</a:t>
            </a:r>
          </a:p>
        </p:txBody>
      </p:sp>
      <p:sp>
        <p:nvSpPr>
          <p:cNvPr id="14350" name="AutoShape 14"/>
          <p:cNvSpPr/>
          <p:nvPr>
            <p:custDataLst>
              <p:tags r:id="rId1"/>
            </p:custDataLst>
          </p:nvPr>
        </p:nvSpPr>
        <p:spPr>
          <a:xfrm>
            <a:off x="697230" y="1910080"/>
            <a:ext cx="7672070" cy="2505075"/>
          </a:xfrm>
          <a:prstGeom prst="roundRect">
            <a:avLst>
              <a:gd name="adj" fmla="val 16667"/>
            </a:avLst>
          </a:prstGeom>
          <a:noFill/>
          <a:ln w="12700" cap="flat" cmpd="sng">
            <a:solidFill>
              <a:schemeClr val="hlink"/>
            </a:solidFill>
            <a:prstDash val="dash"/>
            <a:round/>
            <a:headEnd type="none" w="med" len="med"/>
            <a:tailEnd type="none" w="med" len="med"/>
          </a:ln>
        </p:spPr>
        <p:txBody>
          <a:bodyPr wrap="none" anchor="ctr" anchorCtr="0"/>
          <a:lstStyle/>
          <a:p>
            <a:pPr marL="457200" indent="-457200" algn="l">
              <a:lnSpc>
                <a:spcPct val="100000"/>
              </a:lnSpc>
              <a:spcBef>
                <a:spcPct val="20000"/>
              </a:spcBef>
              <a:buClr>
                <a:schemeClr val="accent2"/>
              </a:buClr>
            </a:pPr>
            <a:r>
              <a:rPr lang="en-US" altLang="zh-CN" sz="2200" b="1" dirty="0">
                <a:solidFill>
                  <a:schemeClr val="tx1"/>
                </a:solidFill>
                <a:effectLst/>
                <a:latin typeface="等线" panose="02010600030101010101" charset="-122"/>
                <a:ea typeface="等线" panose="02010600030101010101" charset="-122"/>
              </a:rPr>
              <a:t>BufferedReader  stdIn =  </a:t>
            </a:r>
          </a:p>
          <a:p>
            <a:pPr marL="457200" indent="-457200" algn="l">
              <a:lnSpc>
                <a:spcPct val="100000"/>
              </a:lnSpc>
              <a:spcBef>
                <a:spcPct val="20000"/>
              </a:spcBef>
              <a:buClr>
                <a:schemeClr val="accent2"/>
              </a:buClr>
            </a:pPr>
            <a:r>
              <a:rPr lang="en-US" altLang="zh-CN" sz="2200" b="1" dirty="0">
                <a:solidFill>
                  <a:schemeClr val="tx1"/>
                </a:solidFill>
                <a:effectLst/>
                <a:latin typeface="等线" panose="02010600030101010101" charset="-122"/>
                <a:ea typeface="等线" panose="02010600030101010101" charset="-122"/>
              </a:rPr>
              <a:t>       </a:t>
            </a:r>
            <a:r>
              <a:rPr lang="en-US" altLang="zh-CN" sz="2200" b="1" dirty="0">
                <a:solidFill>
                  <a:srgbClr val="034EA2"/>
                </a:solidFill>
                <a:effectLst/>
                <a:latin typeface="等线" panose="02010600030101010101" charset="-122"/>
                <a:ea typeface="等线" panose="02010600030101010101" charset="-122"/>
              </a:rPr>
              <a:t>new </a:t>
            </a:r>
            <a:r>
              <a:rPr lang="en-US" altLang="zh-CN" sz="2200" b="1" dirty="0">
                <a:solidFill>
                  <a:schemeClr val="tx1"/>
                </a:solidFill>
                <a:effectLst/>
                <a:latin typeface="等线" panose="02010600030101010101" charset="-122"/>
                <a:ea typeface="等线" panose="02010600030101010101" charset="-122"/>
              </a:rPr>
              <a:t>BufferedReader(</a:t>
            </a:r>
            <a:r>
              <a:rPr lang="en-US" altLang="zh-CN" sz="2200" b="1" dirty="0">
                <a:solidFill>
                  <a:srgbClr val="034EA2"/>
                </a:solidFill>
                <a:effectLst/>
                <a:latin typeface="等线" panose="02010600030101010101" charset="-122"/>
                <a:ea typeface="等线" panose="02010600030101010101" charset="-122"/>
              </a:rPr>
              <a:t>new   </a:t>
            </a:r>
            <a:endParaRPr lang="en-US" altLang="zh-CN" sz="2200" b="1" dirty="0">
              <a:solidFill>
                <a:schemeClr val="tx1"/>
              </a:solidFill>
              <a:effectLst/>
              <a:latin typeface="等线" panose="02010600030101010101" charset="-122"/>
              <a:ea typeface="等线" panose="02010600030101010101" charset="-122"/>
            </a:endParaRPr>
          </a:p>
          <a:p>
            <a:pPr marL="457200" indent="-457200" algn="l">
              <a:lnSpc>
                <a:spcPct val="100000"/>
              </a:lnSpc>
              <a:spcBef>
                <a:spcPct val="20000"/>
              </a:spcBef>
              <a:buClr>
                <a:schemeClr val="accent2"/>
              </a:buClr>
            </a:pPr>
            <a:r>
              <a:rPr lang="en-US" altLang="zh-CN" sz="2200" b="1" dirty="0">
                <a:solidFill>
                  <a:schemeClr val="tx1"/>
                </a:solidFill>
                <a:effectLst/>
                <a:latin typeface="等线" panose="02010600030101010101" charset="-122"/>
                <a:ea typeface="等线" panose="02010600030101010101" charset="-122"/>
              </a:rPr>
              <a:t>                     InputStreamReader(</a:t>
            </a:r>
            <a:r>
              <a:rPr lang="en-US" altLang="zh-CN" sz="2200" b="1" dirty="0">
                <a:solidFill>
                  <a:schemeClr val="accent2"/>
                </a:solidFill>
                <a:effectLst/>
                <a:latin typeface="等线" panose="02010600030101010101" charset="-122"/>
                <a:ea typeface="等线" panose="02010600030101010101" charset="-122"/>
              </a:rPr>
              <a:t>System.in</a:t>
            </a:r>
            <a:r>
              <a:rPr lang="en-US" altLang="zh-CN" sz="2200" b="1" dirty="0">
                <a:solidFill>
                  <a:schemeClr val="tx1"/>
                </a:solidFill>
                <a:effectLst/>
                <a:latin typeface="等线" panose="02010600030101010101" charset="-122"/>
                <a:ea typeface="等线" panose="02010600030101010101" charset="-122"/>
              </a:rPr>
              <a:t>))</a:t>
            </a:r>
          </a:p>
          <a:p>
            <a:pPr marL="457200" indent="-457200" algn="l">
              <a:lnSpc>
                <a:spcPct val="100000"/>
              </a:lnSpc>
              <a:spcBef>
                <a:spcPct val="20000"/>
              </a:spcBef>
              <a:buClr>
                <a:schemeClr val="accent2"/>
              </a:buClr>
            </a:pPr>
            <a:r>
              <a:rPr lang="en-US" altLang="zh-CN" sz="2200" b="1" dirty="0">
                <a:solidFill>
                  <a:schemeClr val="tx1"/>
                </a:solidFill>
                <a:effectLst/>
                <a:latin typeface="等线" panose="02010600030101010101" charset="-122"/>
                <a:ea typeface="等线" panose="02010600030101010101" charset="-122"/>
              </a:rPr>
              <a:t> 		……</a:t>
            </a:r>
          </a:p>
          <a:p>
            <a:pPr marL="457200" indent="-457200" algn="l">
              <a:lnSpc>
                <a:spcPct val="100000"/>
              </a:lnSpc>
              <a:spcBef>
                <a:spcPct val="20000"/>
              </a:spcBef>
              <a:buClr>
                <a:schemeClr val="accent2"/>
              </a:buClr>
            </a:pPr>
            <a:r>
              <a:rPr lang="en-US" altLang="zh-CN" sz="2200" b="1" dirty="0">
                <a:solidFill>
                  <a:schemeClr val="tx1"/>
                </a:solidFill>
                <a:effectLst/>
                <a:latin typeface="等线" panose="02010600030101010101" charset="-122"/>
                <a:ea typeface="等线" panose="02010600030101010101" charset="-122"/>
              </a:rPr>
              <a:t>String  input = stdIn.readLine(); </a:t>
            </a:r>
          </a:p>
          <a:p>
            <a:pPr marL="457200" indent="-457200" algn="l">
              <a:lnSpc>
                <a:spcPct val="100000"/>
              </a:lnSpc>
              <a:spcBef>
                <a:spcPct val="20000"/>
              </a:spcBef>
              <a:buClr>
                <a:schemeClr val="accent2"/>
              </a:buClr>
            </a:pPr>
            <a:r>
              <a:rPr lang="en-US" altLang="zh-CN" sz="2200" b="1" dirty="0">
                <a:solidFill>
                  <a:schemeClr val="accent6">
                    <a:lumMod val="75000"/>
                  </a:schemeClr>
                </a:solidFill>
                <a:effectLst/>
                <a:latin typeface="等线" panose="02010600030101010101" charset="-122"/>
                <a:ea typeface="等线" panose="02010600030101010101" charset="-122"/>
              </a:rPr>
              <a:t>//</a:t>
            </a:r>
            <a:r>
              <a:rPr lang="zh-CN" altLang="en-US" sz="2200" b="1">
                <a:solidFill>
                  <a:schemeClr val="accent6">
                    <a:lumMod val="75000"/>
                  </a:schemeClr>
                </a:solidFill>
                <a:effectLst/>
                <a:latin typeface="等线" panose="02010600030101010101" charset="-122"/>
                <a:ea typeface="等线" panose="02010600030101010101" charset="-122"/>
                <a:cs typeface="等线" panose="02010600030101010101" charset="-122"/>
                <a:sym typeface="+mn-ea"/>
              </a:rPr>
              <a:t>返回从控制台读取的字符串类型的对象</a:t>
            </a:r>
            <a:endParaRPr lang="zh-CN" altLang="en-US" sz="2200" b="1" dirty="0">
              <a:solidFill>
                <a:schemeClr val="accent6">
                  <a:lumMod val="75000"/>
                </a:schemeClr>
              </a:solidFill>
              <a:effectLst/>
              <a:latin typeface="等线" panose="02010600030101010101" charset="-122"/>
              <a:ea typeface="等线" panose="02010600030101010101" charset="-122"/>
              <a:cs typeface="等线" panose="02010600030101010101" charset="-122"/>
              <a:sym typeface="+mn-ea"/>
            </a:endParaRPr>
          </a:p>
        </p:txBody>
      </p:sp>
      <p:sp>
        <p:nvSpPr>
          <p:cNvPr id="7" name="日期占位符 6"/>
          <p:cNvSpPr>
            <a:spLocks noGrp="1"/>
          </p:cNvSpPr>
          <p:nvPr>
            <p:ph type="dt" sz="half" idx="10"/>
            <p:custDataLst>
              <p:tags r:id="rId2"/>
            </p:custDataLst>
          </p:nvPr>
        </p:nvSpPr>
        <p:spPr/>
        <p:txBody>
          <a:bodyPr/>
          <a:lstStyle/>
          <a:p>
            <a:fld id="{8BEB6EB5-CC0D-C94C-91B9-9EA1B45E848E}" type="datetime1">
              <a:rPr kumimoji="1" lang="zh-CN" altLang="en-US" smtClean="0"/>
              <a:t>2024/10/16</a:t>
            </a:fld>
            <a:endParaRPr kumimoji="1" lang="zh-CN" altLang="en-US" sz="900"/>
          </a:p>
        </p:txBody>
      </p:sp>
      <p:sp>
        <p:nvSpPr>
          <p:cNvPr id="8" name="页脚占位符 7"/>
          <p:cNvSpPr>
            <a:spLocks noGrp="1"/>
          </p:cNvSpPr>
          <p:nvPr>
            <p:ph type="ftr" sz="quarter" idx="11"/>
            <p:custDataLst>
              <p:tags r:id="rId3"/>
            </p:custDataLst>
          </p:nvPr>
        </p:nvSpPr>
        <p:spPr/>
        <p:txBody>
          <a:bodyPr/>
          <a:lstStyle/>
          <a:p>
            <a:r>
              <a:rPr kumimoji="1" lang="zh-CN" altLang="en-US" dirty="0"/>
              <a:t>西北工业大学软件学院</a:t>
            </a:r>
            <a:endParaRPr kumimoji="1" lang="zh-CN" altLang="en-US" sz="900" dirty="0"/>
          </a:p>
        </p:txBody>
      </p:sp>
      <p:sp>
        <p:nvSpPr>
          <p:cNvPr id="9" name="灯片编号占位符 8"/>
          <p:cNvSpPr>
            <a:spLocks noGrp="1"/>
          </p:cNvSpPr>
          <p:nvPr>
            <p:ph type="sldNum" sz="quarter" idx="12"/>
            <p:custDataLst>
              <p:tags r:id="rId4"/>
            </p:custDataLst>
          </p:nvPr>
        </p:nvSpPr>
        <p:spPr/>
        <p:txBody>
          <a:bodyPr/>
          <a:lstStyle/>
          <a:p>
            <a:fld id="{5A1A6423-77BD-D842-A714-25250E903C41}" type="slidenum">
              <a:rPr kumimoji="1" lang="zh-CN" altLang="en-US" smtClean="0"/>
              <a:t>69</a:t>
            </a:fld>
            <a:endParaRPr kumimoji="1" lang="zh-CN" altLang="en-US" sz="9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6" fill="hold" grpId="0" nodeType="clickEffect">
                                  <p:stCondLst>
                                    <p:cond delay="0"/>
                                  </p:stCondLst>
                                  <p:childTnLst>
                                    <p:set>
                                      <p:cBhvr>
                                        <p:cTn id="6" dur="1" fill="hold">
                                          <p:stCondLst>
                                            <p:cond delay="0"/>
                                          </p:stCondLst>
                                        </p:cTn>
                                        <p:tgtEl>
                                          <p:spTgt spid="14350"/>
                                        </p:tgtEl>
                                        <p:attrNameLst>
                                          <p:attrName>style.visibility</p:attrName>
                                        </p:attrNameLst>
                                      </p:cBhvr>
                                      <p:to>
                                        <p:strVal val="visible"/>
                                      </p:to>
                                    </p:set>
                                    <p:animEffect transition="in" filter="barn(inHorizontal)">
                                      <p:cBhvr>
                                        <p:cTn id="7" dur="500"/>
                                        <p:tgtEl>
                                          <p:spTgt spid="1435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
                                            <p:txEl>
                                              <p:pRg st="5" end="5"/>
                                            </p:txEl>
                                          </p:spTgt>
                                        </p:tgtEl>
                                        <p:attrNameLst>
                                          <p:attrName>style.visibility</p:attrName>
                                        </p:attrNameLst>
                                      </p:cBhvr>
                                      <p:to>
                                        <p:strVal val="visible"/>
                                      </p:to>
                                    </p:set>
                                    <p:animEffect transition="in" filter="dissolve">
                                      <p:cBhvr>
                                        <p:cTn id="12" dur="500"/>
                                        <p:tgtEl>
                                          <p:spTgt spid="2">
                                            <p:txEl>
                                              <p:pRg st="5" end="5"/>
                                            </p:txEl>
                                          </p:spTgt>
                                        </p:tgtEl>
                                      </p:cBhvr>
                                    </p:animEffect>
                                  </p:childTnLst>
                                </p:cTn>
                              </p:par>
                              <p:par>
                                <p:cTn id="13" presetID="9" presetClass="entr" presetSubtype="0" fill="hold"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animEffect transition="in" filter="dissolve">
                                      <p:cBhvr>
                                        <p:cTn id="15" dur="500"/>
                                        <p:tgtEl>
                                          <p:spTgt spid="2">
                                            <p:txEl>
                                              <p:pRg st="6" end="6"/>
                                            </p:txEl>
                                          </p:spTgt>
                                        </p:tgtEl>
                                      </p:cBhvr>
                                    </p:animEffect>
                                  </p:childTnLst>
                                </p:cTn>
                              </p:par>
                              <p:par>
                                <p:cTn id="16" presetID="9" presetClass="entr" presetSubtype="0" fill="hold" nodeType="withEffect">
                                  <p:stCondLst>
                                    <p:cond delay="0"/>
                                  </p:stCondLst>
                                  <p:childTnLst>
                                    <p:set>
                                      <p:cBhvr>
                                        <p:cTn id="17" dur="1" fill="hold">
                                          <p:stCondLst>
                                            <p:cond delay="0"/>
                                          </p:stCondLst>
                                        </p:cTn>
                                        <p:tgtEl>
                                          <p:spTgt spid="2">
                                            <p:txEl>
                                              <p:pRg st="7" end="7"/>
                                            </p:txEl>
                                          </p:spTgt>
                                        </p:tgtEl>
                                        <p:attrNameLst>
                                          <p:attrName>style.visibility</p:attrName>
                                        </p:attrNameLst>
                                      </p:cBhvr>
                                      <p:to>
                                        <p:strVal val="visible"/>
                                      </p:to>
                                    </p:set>
                                    <p:animEffect transition="in" filter="dissolve">
                                      <p:cBhvr>
                                        <p:cTn id="18" dur="500"/>
                                        <p:tgtEl>
                                          <p:spTgt spid="2">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50" grpId="0" bldLvl="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Autofit/>
          </a:bodyPr>
          <a:lstStyle/>
          <a:p>
            <a:pPr marL="0" indent="0">
              <a:lnSpc>
                <a:spcPct val="100000"/>
              </a:lnSpc>
              <a:buNone/>
            </a:pPr>
            <a:r>
              <a:rPr lang="en-US" altLang="zh-CN" sz="2800">
                <a:solidFill>
                  <a:srgbClr val="034EA2"/>
                </a:solidFill>
                <a:latin typeface="+mn-ea"/>
                <a:cs typeface="+mn-ea"/>
              </a:rPr>
              <a:t>Java</a:t>
            </a:r>
            <a:r>
              <a:rPr lang="zh-CN" altLang="en-US" sz="2800">
                <a:solidFill>
                  <a:srgbClr val="034EA2"/>
                </a:solidFill>
                <a:latin typeface="+mn-ea"/>
                <a:cs typeface="+mn-ea"/>
              </a:rPr>
              <a:t>术语</a:t>
            </a:r>
            <a:endParaRPr lang="en-US" altLang="zh-CN" sz="2800">
              <a:solidFill>
                <a:srgbClr val="034EA2"/>
              </a:solidFill>
              <a:latin typeface="+mn-ea"/>
              <a:cs typeface="+mn-ea"/>
            </a:endParaRPr>
          </a:p>
          <a:p>
            <a:pPr>
              <a:lnSpc>
                <a:spcPct val="110000"/>
              </a:lnSpc>
            </a:pPr>
            <a:r>
              <a:rPr lang="en-US" altLang="zh-CN" sz="1800">
                <a:solidFill>
                  <a:srgbClr val="034EA2"/>
                </a:solidFill>
                <a:latin typeface="+mn-ea"/>
                <a:cs typeface="+mn-ea"/>
              </a:rPr>
              <a:t>JDK</a:t>
            </a:r>
            <a:r>
              <a:rPr lang="zh-CN" altLang="en-US" sz="1800">
                <a:solidFill>
                  <a:schemeClr val="tx1"/>
                </a:solidFill>
                <a:latin typeface="+mn-ea"/>
                <a:cs typeface="+mn-ea"/>
              </a:rPr>
              <a:t>：</a:t>
            </a:r>
            <a:r>
              <a:rPr lang="en-US" altLang="zh-CN" sz="1800" dirty="0">
                <a:solidFill>
                  <a:schemeClr val="tx1"/>
                </a:solidFill>
                <a:latin typeface="+mn-ea"/>
                <a:cs typeface="+mn-ea"/>
                <a:sym typeface="+mn-ea"/>
              </a:rPr>
              <a:t>Java Develop Kit</a:t>
            </a:r>
          </a:p>
          <a:p>
            <a:pPr lvl="1">
              <a:lnSpc>
                <a:spcPct val="110000"/>
              </a:lnSpc>
            </a:pPr>
            <a:r>
              <a:rPr lang="en-US" altLang="zh-CN" sz="1600" dirty="0">
                <a:solidFill>
                  <a:schemeClr val="tx1"/>
                </a:solidFill>
                <a:latin typeface="+mn-ea"/>
                <a:cs typeface="+mn-ea"/>
                <a:sym typeface="+mn-ea"/>
              </a:rPr>
              <a:t>Java</a:t>
            </a:r>
            <a:r>
              <a:rPr lang="zh-CN" altLang="en-US" sz="1600" dirty="0">
                <a:solidFill>
                  <a:schemeClr val="tx1"/>
                </a:solidFill>
                <a:latin typeface="+mn-ea"/>
                <a:cs typeface="+mn-ea"/>
                <a:sym typeface="+mn-ea"/>
              </a:rPr>
              <a:t>开发工具集，包含编译器（</a:t>
            </a:r>
            <a:r>
              <a:rPr lang="en-US" altLang="zh-CN" sz="1600" dirty="0">
                <a:solidFill>
                  <a:schemeClr val="tx1"/>
                </a:solidFill>
                <a:latin typeface="+mn-ea"/>
                <a:cs typeface="+mn-ea"/>
                <a:sym typeface="+mn-ea"/>
              </a:rPr>
              <a:t>.java </a:t>
            </a:r>
            <a:r>
              <a:rPr lang="en-US" altLang="zh-CN" sz="1600" dirty="0">
                <a:solidFill>
                  <a:schemeClr val="tx1"/>
                </a:solidFill>
                <a:latin typeface="Arial" panose="020B0604020202020204" pitchFamily="34" charset="0"/>
                <a:cs typeface="Arial" panose="020B0604020202020204" pitchFamily="34" charset="0"/>
                <a:sym typeface="+mn-ea"/>
              </a:rPr>
              <a:t>→ .class</a:t>
            </a:r>
            <a:r>
              <a:rPr lang="zh-CN" altLang="en-US" sz="1600" dirty="0">
                <a:solidFill>
                  <a:schemeClr val="tx1"/>
                </a:solidFill>
                <a:latin typeface="+mn-ea"/>
                <a:cs typeface="+mn-ea"/>
                <a:sym typeface="+mn-ea"/>
              </a:rPr>
              <a:t>）等开发工具，以及</a:t>
            </a:r>
            <a:r>
              <a:rPr lang="en-US" altLang="zh-CN" sz="1600" dirty="0">
                <a:solidFill>
                  <a:schemeClr val="tx1"/>
                </a:solidFill>
                <a:latin typeface="+mn-ea"/>
                <a:cs typeface="+mn-ea"/>
                <a:sym typeface="+mn-ea"/>
              </a:rPr>
              <a:t>JRE</a:t>
            </a:r>
            <a:r>
              <a:rPr lang="zh-CN" altLang="en-US" sz="1600" dirty="0">
                <a:solidFill>
                  <a:schemeClr val="tx1"/>
                </a:solidFill>
                <a:latin typeface="+mn-ea"/>
                <a:cs typeface="+mn-ea"/>
                <a:sym typeface="+mn-ea"/>
              </a:rPr>
              <a:t>。</a:t>
            </a:r>
            <a:endParaRPr lang="zh-CN" altLang="en-US" sz="1600">
              <a:solidFill>
                <a:schemeClr val="tx1"/>
              </a:solidFill>
              <a:latin typeface="+mn-ea"/>
              <a:cs typeface="+mn-ea"/>
            </a:endParaRPr>
          </a:p>
          <a:p>
            <a:pPr>
              <a:lnSpc>
                <a:spcPct val="110000"/>
              </a:lnSpc>
            </a:pPr>
            <a:r>
              <a:rPr lang="en-US" altLang="zh-CN" sz="1800">
                <a:solidFill>
                  <a:srgbClr val="034EA2"/>
                </a:solidFill>
                <a:latin typeface="+mn-ea"/>
                <a:cs typeface="+mn-ea"/>
              </a:rPr>
              <a:t>JRE</a:t>
            </a:r>
            <a:r>
              <a:rPr lang="zh-CN" altLang="en-US" sz="1800">
                <a:solidFill>
                  <a:schemeClr val="tx1"/>
                </a:solidFill>
                <a:latin typeface="+mn-ea"/>
                <a:cs typeface="+mn-ea"/>
              </a:rPr>
              <a:t>：Java Runtime Environment</a:t>
            </a:r>
          </a:p>
          <a:p>
            <a:pPr lvl="1">
              <a:lnSpc>
                <a:spcPct val="110000"/>
              </a:lnSpc>
            </a:pPr>
            <a:r>
              <a:rPr lang="en-US" altLang="zh-CN" sz="1600">
                <a:solidFill>
                  <a:schemeClr val="tx1"/>
                </a:solidFill>
                <a:latin typeface="+mn-ea"/>
                <a:cs typeface="+mn-ea"/>
              </a:rPr>
              <a:t>Java</a:t>
            </a:r>
            <a:r>
              <a:rPr lang="zh-CN" altLang="en-US" sz="1600">
                <a:solidFill>
                  <a:schemeClr val="tx1"/>
                </a:solidFill>
                <a:latin typeface="+mn-ea"/>
                <a:cs typeface="+mn-ea"/>
              </a:rPr>
              <a:t>运行时环境，包含</a:t>
            </a:r>
            <a:r>
              <a:rPr lang="en-US" altLang="zh-CN" sz="1600">
                <a:solidFill>
                  <a:schemeClr val="tx1"/>
                </a:solidFill>
                <a:latin typeface="+mn-ea"/>
                <a:cs typeface="+mn-ea"/>
              </a:rPr>
              <a:t>JVM</a:t>
            </a:r>
            <a:r>
              <a:rPr lang="zh-CN" altLang="en-US" sz="1600">
                <a:latin typeface="+mn-ea"/>
                <a:cs typeface="+mn-ea"/>
              </a:rPr>
              <a:t>、</a:t>
            </a:r>
            <a:r>
              <a:rPr lang="zh-CN" altLang="en-US" sz="1600">
                <a:solidFill>
                  <a:schemeClr val="tx1"/>
                </a:solidFill>
                <a:latin typeface="+mn-ea"/>
                <a:cs typeface="+mn-ea"/>
              </a:rPr>
              <a:t>核心类库以及其他支持文件。</a:t>
            </a:r>
          </a:p>
          <a:p>
            <a:pPr>
              <a:lnSpc>
                <a:spcPct val="110000"/>
              </a:lnSpc>
            </a:pPr>
            <a:r>
              <a:rPr lang="en-US" altLang="zh-CN" sz="1800">
                <a:solidFill>
                  <a:srgbClr val="034EA2"/>
                </a:solidFill>
                <a:latin typeface="+mn-ea"/>
                <a:cs typeface="+mn-ea"/>
              </a:rPr>
              <a:t>JVM</a:t>
            </a:r>
            <a:r>
              <a:rPr lang="zh-CN" altLang="en-US" sz="1800">
                <a:solidFill>
                  <a:schemeClr val="tx1"/>
                </a:solidFill>
                <a:latin typeface="+mn-ea"/>
                <a:cs typeface="+mn-ea"/>
              </a:rPr>
              <a:t>：Java Virtual Machine</a:t>
            </a:r>
          </a:p>
          <a:p>
            <a:pPr lvl="1">
              <a:lnSpc>
                <a:spcPct val="110000"/>
              </a:lnSpc>
            </a:pPr>
            <a:r>
              <a:rPr lang="en-US" altLang="zh-CN" sz="1600">
                <a:solidFill>
                  <a:schemeClr val="tx1"/>
                </a:solidFill>
                <a:latin typeface="+mn-ea"/>
                <a:cs typeface="+mn-ea"/>
              </a:rPr>
              <a:t>Java</a:t>
            </a:r>
            <a:r>
              <a:rPr lang="zh-CN" altLang="en-US" sz="1600">
                <a:solidFill>
                  <a:schemeClr val="tx1"/>
                </a:solidFill>
                <a:latin typeface="+mn-ea"/>
                <a:cs typeface="+mn-ea"/>
              </a:rPr>
              <a:t>虚拟机，字节码文件运行环境，不同处理器</a:t>
            </a:r>
            <a:r>
              <a:rPr lang="en-US" altLang="zh-CN" sz="1600">
                <a:solidFill>
                  <a:schemeClr val="tx1"/>
                </a:solidFill>
                <a:latin typeface="+mn-ea"/>
                <a:cs typeface="+mn-ea"/>
              </a:rPr>
              <a:t>/</a:t>
            </a:r>
            <a:r>
              <a:rPr lang="zh-CN" altLang="en-US" sz="1600">
                <a:solidFill>
                  <a:schemeClr val="tx1"/>
                </a:solidFill>
                <a:latin typeface="+mn-ea"/>
                <a:cs typeface="+mn-ea"/>
              </a:rPr>
              <a:t>操作系统有不同的</a:t>
            </a:r>
            <a:r>
              <a:rPr lang="en-US" altLang="zh-CN" sz="1600">
                <a:solidFill>
                  <a:schemeClr val="tx1"/>
                </a:solidFill>
                <a:latin typeface="+mn-ea"/>
                <a:cs typeface="+mn-ea"/>
              </a:rPr>
              <a:t>JVM</a:t>
            </a:r>
            <a:r>
              <a:rPr lang="zh-CN" altLang="en-US" sz="1600">
                <a:solidFill>
                  <a:schemeClr val="tx1"/>
                </a:solidFill>
                <a:latin typeface="+mn-ea"/>
                <a:cs typeface="+mn-ea"/>
              </a:rPr>
              <a:t>，是实现一次编写随处运行的基础。</a:t>
            </a:r>
          </a:p>
          <a:p>
            <a:pPr>
              <a:lnSpc>
                <a:spcPct val="110000"/>
              </a:lnSpc>
            </a:pPr>
            <a:r>
              <a:rPr lang="en-US" altLang="zh-CN" sz="1800">
                <a:solidFill>
                  <a:schemeClr val="tx1"/>
                </a:solidFill>
                <a:latin typeface="+mn-ea"/>
                <a:cs typeface="+mn-ea"/>
              </a:rPr>
              <a:t>Java SE</a:t>
            </a:r>
            <a:r>
              <a:rPr lang="zh-CN" altLang="en-US" sz="1800">
                <a:solidFill>
                  <a:schemeClr val="tx1"/>
                </a:solidFill>
                <a:latin typeface="+mn-ea"/>
                <a:cs typeface="+mn-ea"/>
              </a:rPr>
              <a:t>：Java Platform, Standard Edition</a:t>
            </a:r>
          </a:p>
          <a:p>
            <a:pPr lvl="1">
              <a:lnSpc>
                <a:spcPct val="110000"/>
              </a:lnSpc>
            </a:pPr>
            <a:r>
              <a:rPr lang="zh-CN" altLang="en-US" sz="1600">
                <a:solidFill>
                  <a:schemeClr val="tx1"/>
                </a:solidFill>
                <a:latin typeface="+mn-ea"/>
                <a:cs typeface="+mn-ea"/>
              </a:rPr>
              <a:t>Java平台标准版，包含了支持基本Java开发的所有常规API，提供了用于创建桌面应用、网络应用和Web服务的工具和技术。</a:t>
            </a:r>
          </a:p>
          <a:p>
            <a:pPr>
              <a:lnSpc>
                <a:spcPct val="110000"/>
              </a:lnSpc>
            </a:pPr>
            <a:r>
              <a:rPr lang="en-US" altLang="zh-CN" sz="1800">
                <a:solidFill>
                  <a:schemeClr val="tx1"/>
                </a:solidFill>
                <a:latin typeface="+mn-ea"/>
                <a:cs typeface="+mn-ea"/>
              </a:rPr>
              <a:t>Jakarta EE</a:t>
            </a:r>
            <a:r>
              <a:rPr lang="zh-CN" altLang="en-US" sz="1800">
                <a:solidFill>
                  <a:schemeClr val="tx1"/>
                </a:solidFill>
                <a:latin typeface="+mn-ea"/>
                <a:cs typeface="+mn-ea"/>
              </a:rPr>
              <a:t>：Jakarta Enterprise Edition</a:t>
            </a:r>
          </a:p>
          <a:p>
            <a:pPr lvl="1">
              <a:lnSpc>
                <a:spcPct val="110000"/>
              </a:lnSpc>
            </a:pPr>
            <a:r>
              <a:rPr lang="en-US" altLang="zh-CN" sz="1600">
                <a:solidFill>
                  <a:schemeClr val="tx1"/>
                </a:solidFill>
                <a:latin typeface="+mn-ea"/>
                <a:cs typeface="+mn-ea"/>
              </a:rPr>
              <a:t>Java</a:t>
            </a:r>
            <a:r>
              <a:rPr lang="zh-CN" altLang="en-US" sz="1600">
                <a:solidFill>
                  <a:schemeClr val="tx1"/>
                </a:solidFill>
                <a:latin typeface="+mn-ea"/>
                <a:cs typeface="+mn-ea"/>
              </a:rPr>
              <a:t>平台企业版，由开源组织 Eclipse 基金会维护，</a:t>
            </a:r>
            <a:r>
              <a:rPr lang="zh-CN" altLang="en-US" sz="1600" kern="0" noProof="0" dirty="0">
                <a:ln>
                  <a:noFill/>
                </a:ln>
                <a:effectLst/>
                <a:uLnTx/>
                <a:uFillTx/>
                <a:latin typeface="宋体" panose="02010600030101010101" pitchFamily="2" charset="-122"/>
                <a:cs typeface="+mn-ea"/>
                <a:sym typeface="+mn-ea"/>
              </a:rPr>
              <a:t>提供了一个基于组件的方法来设计、开发、装配和部署企业级应用程序的开发平台。</a:t>
            </a:r>
            <a:endParaRPr lang="zh-CN" altLang="en-US" sz="1600" kern="0" noProof="0" dirty="0">
              <a:ln>
                <a:noFill/>
              </a:ln>
              <a:solidFill>
                <a:schemeClr val="tx1"/>
              </a:solidFill>
              <a:effectLst/>
              <a:uLnTx/>
              <a:uFillTx/>
              <a:latin typeface="宋体" panose="02010600030101010101" pitchFamily="2" charset="-122"/>
              <a:cs typeface="+mn-ea"/>
              <a:sym typeface="+mn-ea"/>
            </a:endParaRPr>
          </a:p>
        </p:txBody>
      </p:sp>
      <p:sp>
        <p:nvSpPr>
          <p:cNvPr id="3" name="标题 2"/>
          <p:cNvSpPr>
            <a:spLocks noGrp="1"/>
          </p:cNvSpPr>
          <p:nvPr>
            <p:ph type="title"/>
          </p:nvPr>
        </p:nvSpPr>
        <p:spPr/>
        <p:txBody>
          <a:bodyPr/>
          <a:lstStyle/>
          <a:p>
            <a:r>
              <a:rPr lang="en-US" altLang="zh-CN">
                <a:sym typeface="+mn-ea"/>
              </a:rPr>
              <a:t>2.1.1 Java</a:t>
            </a:r>
            <a:r>
              <a:rPr lang="zh-CN" altLang="en-US">
                <a:sym typeface="+mn-ea"/>
              </a:rPr>
              <a:t>语言概述</a:t>
            </a:r>
            <a:r>
              <a:rPr lang="en-US" altLang="zh-CN">
                <a:sym typeface="+mn-ea"/>
              </a:rPr>
              <a:t> </a:t>
            </a:r>
            <a:r>
              <a:rPr lang="en-US" altLang="zh-CN" sz="2400">
                <a:sym typeface="+mn-ea"/>
              </a:rPr>
              <a:t>4/10</a:t>
            </a:r>
          </a:p>
        </p:txBody>
      </p:sp>
      <p:sp>
        <p:nvSpPr>
          <p:cNvPr id="4" name="日期占位符 3"/>
          <p:cNvSpPr>
            <a:spLocks noGrp="1"/>
          </p:cNvSpPr>
          <p:nvPr>
            <p:ph type="dt" sz="half" idx="10"/>
          </p:nvPr>
        </p:nvSpPr>
        <p:spPr/>
        <p:txBody>
          <a:bodyPr/>
          <a:lstStyle/>
          <a:p>
            <a:fld id="{8BEB6EB5-CC0D-C94C-91B9-9EA1B45E848E}" type="datetime1">
              <a:rPr kumimoji="1" lang="zh-CN" altLang="en-US" smtClean="0"/>
              <a:t>2024/10/16</a:t>
            </a:fld>
            <a:endParaRPr kumimoji="1" lang="zh-CN" altLang="en-US" sz="900"/>
          </a:p>
        </p:txBody>
      </p:sp>
      <p:sp>
        <p:nvSpPr>
          <p:cNvPr id="5" name="页脚占位符 4"/>
          <p:cNvSpPr>
            <a:spLocks noGrp="1"/>
          </p:cNvSpPr>
          <p:nvPr>
            <p:ph type="ftr" sz="quarter" idx="11"/>
          </p:nvPr>
        </p:nvSpPr>
        <p:spPr/>
        <p:txBody>
          <a:bodyPr/>
          <a:lstStyle/>
          <a:p>
            <a:r>
              <a:rPr kumimoji="1" lang="zh-CN" altLang="en-US" dirty="0"/>
              <a:t>西北工业大学软件学院</a:t>
            </a:r>
            <a:endParaRPr kumimoji="1" lang="zh-CN" altLang="en-US" sz="900" dirty="0"/>
          </a:p>
        </p:txBody>
      </p:sp>
      <p:sp>
        <p:nvSpPr>
          <p:cNvPr id="6" name="灯片编号占位符 5"/>
          <p:cNvSpPr>
            <a:spLocks noGrp="1"/>
          </p:cNvSpPr>
          <p:nvPr>
            <p:ph type="sldNum" sz="quarter" idx="12"/>
          </p:nvPr>
        </p:nvSpPr>
        <p:spPr/>
        <p:txBody>
          <a:bodyPr/>
          <a:lstStyle/>
          <a:p>
            <a:fld id="{5A1A6423-77BD-D842-A714-25250E903C41}" type="slidenum">
              <a:rPr kumimoji="1" lang="zh-CN" altLang="en-US" smtClean="0"/>
              <a:t>7</a:t>
            </a:fld>
            <a:endParaRPr kumimoji="1" lang="zh-CN" altLang="en-US" sz="900"/>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marL="0" indent="0">
              <a:lnSpc>
                <a:spcPct val="100000"/>
              </a:lnSpc>
              <a:buNone/>
            </a:pPr>
            <a:r>
              <a:rPr lang="en-US" altLang="zh-CN" sz="2800">
                <a:solidFill>
                  <a:srgbClr val="034EA2"/>
                </a:solidFill>
                <a:sym typeface="+mn-ea"/>
              </a:rPr>
              <a:t>Console I/O</a:t>
            </a:r>
            <a:r>
              <a:rPr lang="zh-CN" altLang="en-US" sz="2800">
                <a:solidFill>
                  <a:srgbClr val="034EA2"/>
                </a:solidFill>
                <a:sym typeface="+mn-ea"/>
              </a:rPr>
              <a:t>，</a:t>
            </a:r>
            <a:r>
              <a:rPr lang="en-US" altLang="zh-CN" sz="2800">
                <a:solidFill>
                  <a:srgbClr val="034EA2"/>
                </a:solidFill>
                <a:sym typeface="+mn-ea"/>
              </a:rPr>
              <a:t>Standard input: </a:t>
            </a:r>
            <a:r>
              <a:rPr lang="en-US" altLang="zh-CN" sz="2400" dirty="0">
                <a:solidFill>
                  <a:schemeClr val="accent2"/>
                </a:solidFill>
                <a:effectLst/>
                <a:latin typeface="等线" panose="02010600030101010101" charset="-122"/>
                <a:ea typeface="等线" panose="02010600030101010101" charset="-122"/>
                <a:sym typeface="+mn-ea"/>
              </a:rPr>
              <a:t>Scanner</a:t>
            </a:r>
            <a:endParaRPr lang="en-US" altLang="zh-CN" sz="2400">
              <a:solidFill>
                <a:schemeClr val="accent1"/>
              </a:solidFill>
              <a:effectLst>
                <a:outerShdw blurRad="38100" dist="25400" dir="5400000" algn="ctr" rotWithShape="0">
                  <a:srgbClr val="6E747A">
                    <a:alpha val="43000"/>
                  </a:srgbClr>
                </a:outerShdw>
              </a:effectLst>
            </a:endParaRPr>
          </a:p>
          <a:p>
            <a:endParaRPr lang="zh-CN" altLang="en-US"/>
          </a:p>
          <a:p>
            <a:pPr marL="0" indent="457200">
              <a:buNone/>
            </a:pPr>
            <a:endParaRPr lang="en-US" altLang="zh-CN" sz="2400">
              <a:latin typeface="等线" panose="02010600030101010101" charset="-122"/>
              <a:ea typeface="等线" panose="02010600030101010101" charset="-122"/>
              <a:cs typeface="等线" panose="02010600030101010101" charset="-122"/>
            </a:endParaRPr>
          </a:p>
          <a:p>
            <a:endParaRPr lang="zh-CN" altLang="en-US" sz="2400">
              <a:latin typeface="等线" panose="02010600030101010101" charset="-122"/>
              <a:ea typeface="等线" panose="02010600030101010101" charset="-122"/>
              <a:cs typeface="等线" panose="02010600030101010101" charset="-122"/>
            </a:endParaRPr>
          </a:p>
        </p:txBody>
      </p:sp>
      <p:sp>
        <p:nvSpPr>
          <p:cNvPr id="3" name="标题 2"/>
          <p:cNvSpPr>
            <a:spLocks noGrp="1"/>
          </p:cNvSpPr>
          <p:nvPr>
            <p:ph type="title"/>
          </p:nvPr>
        </p:nvSpPr>
        <p:spPr/>
        <p:txBody>
          <a:bodyPr/>
          <a:lstStyle/>
          <a:p>
            <a:r>
              <a:rPr lang="en-US" altLang="zh-CN"/>
              <a:t>2.1.6 </a:t>
            </a:r>
            <a:r>
              <a:rPr lang="zh-CN" altLang="en-US"/>
              <a:t>初识</a:t>
            </a:r>
            <a:r>
              <a:rPr lang="en-US" altLang="zh-CN"/>
              <a:t>Java API </a:t>
            </a:r>
            <a:r>
              <a:rPr lang="en-US" altLang="zh-CN" sz="2400">
                <a:sym typeface="+mn-ea"/>
              </a:rPr>
              <a:t>8/17</a:t>
            </a:r>
          </a:p>
        </p:txBody>
      </p:sp>
      <p:sp>
        <p:nvSpPr>
          <p:cNvPr id="14350" name="AutoShape 14"/>
          <p:cNvSpPr/>
          <p:nvPr>
            <p:custDataLst>
              <p:tags r:id="rId1"/>
            </p:custDataLst>
          </p:nvPr>
        </p:nvSpPr>
        <p:spPr>
          <a:xfrm>
            <a:off x="754380" y="2040890"/>
            <a:ext cx="7672070" cy="3792855"/>
          </a:xfrm>
          <a:prstGeom prst="roundRect">
            <a:avLst>
              <a:gd name="adj" fmla="val 16667"/>
            </a:avLst>
          </a:prstGeom>
          <a:noFill/>
          <a:ln w="12700" cap="flat" cmpd="sng">
            <a:solidFill>
              <a:schemeClr val="hlink"/>
            </a:solidFill>
            <a:prstDash val="dash"/>
            <a:round/>
            <a:headEnd type="none" w="med" len="med"/>
            <a:tailEnd type="none" w="med" len="med"/>
          </a:ln>
        </p:spPr>
        <p:txBody>
          <a:bodyPr wrap="none" anchor="ctr" anchorCtr="0"/>
          <a:lstStyle/>
          <a:p>
            <a:pPr marL="457200" indent="-457200" algn="l">
              <a:lnSpc>
                <a:spcPct val="110000"/>
              </a:lnSpc>
              <a:spcBef>
                <a:spcPct val="20000"/>
              </a:spcBef>
              <a:buClr>
                <a:schemeClr val="accent2"/>
              </a:buClr>
            </a:pPr>
            <a:r>
              <a:rPr lang="en-US" altLang="zh-CN" sz="2300" b="1" dirty="0">
                <a:solidFill>
                  <a:schemeClr val="accent2"/>
                </a:solidFill>
                <a:effectLst/>
                <a:latin typeface="等线" panose="02010600030101010101" charset="-122"/>
                <a:ea typeface="等线" panose="02010600030101010101" charset="-122"/>
              </a:rPr>
              <a:t>import java.util.Scanner;</a:t>
            </a:r>
          </a:p>
          <a:p>
            <a:pPr marL="457200" indent="-457200" algn="l">
              <a:lnSpc>
                <a:spcPct val="110000"/>
              </a:lnSpc>
              <a:spcBef>
                <a:spcPct val="20000"/>
              </a:spcBef>
              <a:buClr>
                <a:schemeClr val="accent2"/>
              </a:buClr>
            </a:pPr>
            <a:r>
              <a:rPr lang="en-US" altLang="zh-CN" sz="2300" b="1" dirty="0">
                <a:solidFill>
                  <a:schemeClr val="tx1"/>
                </a:solidFill>
                <a:effectLst/>
                <a:latin typeface="等线" panose="02010600030101010101" charset="-122"/>
                <a:ea typeface="等线" panose="02010600030101010101" charset="-122"/>
              </a:rPr>
              <a:t>...</a:t>
            </a:r>
          </a:p>
          <a:p>
            <a:pPr marL="457200" indent="-457200" algn="l">
              <a:lnSpc>
                <a:spcPct val="110000"/>
              </a:lnSpc>
              <a:spcBef>
                <a:spcPct val="20000"/>
              </a:spcBef>
              <a:buClr>
                <a:schemeClr val="accent2"/>
              </a:buClr>
            </a:pPr>
            <a:r>
              <a:rPr lang="en-US" altLang="zh-CN" sz="2300" b="1" dirty="0">
                <a:solidFill>
                  <a:schemeClr val="tx1"/>
                </a:solidFill>
                <a:effectLst/>
                <a:latin typeface="等线" panose="02010600030101010101" charset="-122"/>
                <a:ea typeface="等线" panose="02010600030101010101" charset="-122"/>
              </a:rPr>
              <a:t>Scanner scanner = </a:t>
            </a:r>
            <a:r>
              <a:rPr lang="en-US" altLang="zh-CN" sz="2300" b="1" dirty="0">
                <a:solidFill>
                  <a:srgbClr val="034EA2"/>
                </a:solidFill>
                <a:effectLst/>
                <a:latin typeface="等线" panose="02010600030101010101" charset="-122"/>
                <a:ea typeface="等线" panose="02010600030101010101" charset="-122"/>
              </a:rPr>
              <a:t>new </a:t>
            </a:r>
            <a:r>
              <a:rPr lang="en-US" altLang="zh-CN" sz="2300" b="1" dirty="0">
                <a:solidFill>
                  <a:schemeClr val="tx1"/>
                </a:solidFill>
                <a:effectLst/>
                <a:latin typeface="等线" panose="02010600030101010101" charset="-122"/>
                <a:ea typeface="等线" panose="02010600030101010101" charset="-122"/>
              </a:rPr>
              <a:t>Scanner(</a:t>
            </a:r>
            <a:r>
              <a:rPr lang="en-US" altLang="zh-CN" sz="2300" b="1" dirty="0">
                <a:solidFill>
                  <a:schemeClr val="accent2"/>
                </a:solidFill>
                <a:effectLst/>
                <a:latin typeface="等线" panose="02010600030101010101" charset="-122"/>
                <a:ea typeface="等线" panose="02010600030101010101" charset="-122"/>
              </a:rPr>
              <a:t>System.in</a:t>
            </a:r>
            <a:r>
              <a:rPr lang="en-US" altLang="zh-CN" sz="2300" b="1" dirty="0">
                <a:solidFill>
                  <a:schemeClr val="tx1"/>
                </a:solidFill>
                <a:effectLst/>
                <a:latin typeface="等线" panose="02010600030101010101" charset="-122"/>
                <a:ea typeface="等线" panose="02010600030101010101" charset="-122"/>
              </a:rPr>
              <a:t>);</a:t>
            </a:r>
          </a:p>
          <a:p>
            <a:pPr marL="457200" indent="-457200" algn="l">
              <a:lnSpc>
                <a:spcPct val="110000"/>
              </a:lnSpc>
              <a:spcBef>
                <a:spcPct val="20000"/>
              </a:spcBef>
              <a:buClr>
                <a:schemeClr val="accent2"/>
              </a:buClr>
            </a:pPr>
            <a:r>
              <a:rPr lang="en-US" altLang="zh-CN" sz="2300" b="1" dirty="0">
                <a:solidFill>
                  <a:schemeClr val="tx1"/>
                </a:solidFill>
                <a:effectLst/>
                <a:latin typeface="等线" panose="02010600030101010101" charset="-122"/>
                <a:ea typeface="等线" panose="02010600030101010101" charset="-122"/>
              </a:rPr>
              <a:t>String  input = </a:t>
            </a:r>
            <a:r>
              <a:rPr lang="en-US" altLang="zh-CN" sz="2300" b="1" dirty="0">
                <a:solidFill>
                  <a:schemeClr val="tx1"/>
                </a:solidFill>
                <a:effectLst/>
                <a:latin typeface="等线" panose="02010600030101010101" charset="-122"/>
                <a:ea typeface="等线" panose="02010600030101010101" charset="-122"/>
                <a:sym typeface="+mn-ea"/>
              </a:rPr>
              <a:t>scanner</a:t>
            </a:r>
            <a:r>
              <a:rPr lang="en-US" altLang="zh-CN" sz="2300" b="1" dirty="0">
                <a:solidFill>
                  <a:schemeClr val="tx1"/>
                </a:solidFill>
                <a:effectLst/>
                <a:latin typeface="等线" panose="02010600030101010101" charset="-122"/>
                <a:ea typeface="等线" panose="02010600030101010101" charset="-122"/>
              </a:rPr>
              <a:t>.readLine(); </a:t>
            </a:r>
          </a:p>
          <a:p>
            <a:pPr marL="457200" indent="-457200" algn="l">
              <a:lnSpc>
                <a:spcPct val="110000"/>
              </a:lnSpc>
              <a:spcBef>
                <a:spcPct val="20000"/>
              </a:spcBef>
              <a:buClr>
                <a:schemeClr val="accent2"/>
              </a:buClr>
            </a:pPr>
            <a:r>
              <a:rPr lang="en-US" altLang="zh-CN" sz="2300" b="1" dirty="0">
                <a:solidFill>
                  <a:schemeClr val="accent6">
                    <a:lumMod val="75000"/>
                  </a:schemeClr>
                </a:solidFill>
                <a:effectLst/>
                <a:latin typeface="等线" panose="02010600030101010101" charset="-122"/>
                <a:ea typeface="等线" panose="02010600030101010101" charset="-122"/>
              </a:rPr>
              <a:t>//</a:t>
            </a:r>
            <a:r>
              <a:rPr lang="zh-CN" altLang="en-US" sz="2300" b="1">
                <a:solidFill>
                  <a:schemeClr val="accent6">
                    <a:lumMod val="75000"/>
                  </a:schemeClr>
                </a:solidFill>
                <a:effectLst/>
                <a:latin typeface="等线" panose="02010600030101010101" charset="-122"/>
                <a:ea typeface="等线" panose="02010600030101010101" charset="-122"/>
                <a:cs typeface="等线" panose="02010600030101010101" charset="-122"/>
                <a:sym typeface="+mn-ea"/>
              </a:rPr>
              <a:t>返回从控制台读取的字符串类型的对象</a:t>
            </a:r>
          </a:p>
          <a:p>
            <a:pPr marL="457200" indent="-457200" algn="l">
              <a:lnSpc>
                <a:spcPct val="110000"/>
              </a:lnSpc>
              <a:spcBef>
                <a:spcPct val="20000"/>
              </a:spcBef>
              <a:buClr>
                <a:schemeClr val="accent2"/>
              </a:buClr>
            </a:pPr>
            <a:r>
              <a:rPr lang="en-US" altLang="zh-CN" sz="2300" b="1" dirty="0">
                <a:solidFill>
                  <a:schemeClr val="tx1"/>
                </a:solidFill>
                <a:effectLst/>
                <a:latin typeface="等线" panose="02010600030101010101" charset="-122"/>
                <a:ea typeface="等线" panose="02010600030101010101" charset="-122"/>
                <a:cs typeface="等线" panose="02010600030101010101" charset="-122"/>
                <a:sym typeface="+mn-ea"/>
              </a:rPr>
              <a:t>int in = scanner.nextInt();</a:t>
            </a:r>
          </a:p>
          <a:p>
            <a:pPr marL="457200" indent="-457200" algn="l">
              <a:lnSpc>
                <a:spcPct val="110000"/>
              </a:lnSpc>
              <a:spcBef>
                <a:spcPct val="20000"/>
              </a:spcBef>
              <a:buClr>
                <a:schemeClr val="accent2"/>
              </a:buClr>
            </a:pPr>
            <a:r>
              <a:rPr lang="en-US" altLang="zh-CN" sz="2300" b="1" dirty="0">
                <a:solidFill>
                  <a:schemeClr val="tx1"/>
                </a:solidFill>
                <a:effectLst/>
                <a:latin typeface="等线" panose="02010600030101010101" charset="-122"/>
                <a:ea typeface="等线" panose="02010600030101010101" charset="-122"/>
                <a:cs typeface="等线" panose="02010600030101010101" charset="-122"/>
                <a:sym typeface="+mn-ea"/>
              </a:rPr>
              <a:t>double dou = scanner.nextDouble(); </a:t>
            </a:r>
          </a:p>
          <a:p>
            <a:pPr marL="457200" indent="-457200" algn="l">
              <a:lnSpc>
                <a:spcPct val="110000"/>
              </a:lnSpc>
              <a:spcBef>
                <a:spcPct val="20000"/>
              </a:spcBef>
              <a:buClr>
                <a:schemeClr val="accent2"/>
              </a:buClr>
            </a:pPr>
            <a:r>
              <a:rPr lang="en-US" altLang="zh-CN" sz="2300" b="1" dirty="0">
                <a:solidFill>
                  <a:schemeClr val="tx1"/>
                </a:solidFill>
                <a:effectLst/>
                <a:latin typeface="等线" panose="02010600030101010101" charset="-122"/>
                <a:ea typeface="等线" panose="02010600030101010101" charset="-122"/>
                <a:cs typeface="等线" panose="02010600030101010101" charset="-122"/>
                <a:sym typeface="+mn-ea"/>
              </a:rPr>
              <a:t>...</a:t>
            </a:r>
          </a:p>
        </p:txBody>
      </p:sp>
      <p:sp>
        <p:nvSpPr>
          <p:cNvPr id="7" name="日期占位符 6"/>
          <p:cNvSpPr>
            <a:spLocks noGrp="1"/>
          </p:cNvSpPr>
          <p:nvPr>
            <p:ph type="dt" sz="half" idx="10"/>
            <p:custDataLst>
              <p:tags r:id="rId2"/>
            </p:custDataLst>
          </p:nvPr>
        </p:nvSpPr>
        <p:spPr/>
        <p:txBody>
          <a:bodyPr/>
          <a:lstStyle/>
          <a:p>
            <a:fld id="{8BEB6EB5-CC0D-C94C-91B9-9EA1B45E848E}" type="datetime1">
              <a:rPr kumimoji="1" lang="zh-CN" altLang="en-US" smtClean="0"/>
              <a:t>2024/10/16</a:t>
            </a:fld>
            <a:endParaRPr kumimoji="1" lang="zh-CN" altLang="en-US" sz="900"/>
          </a:p>
        </p:txBody>
      </p:sp>
      <p:sp>
        <p:nvSpPr>
          <p:cNvPr id="8" name="页脚占位符 7"/>
          <p:cNvSpPr>
            <a:spLocks noGrp="1"/>
          </p:cNvSpPr>
          <p:nvPr>
            <p:ph type="ftr" sz="quarter" idx="11"/>
            <p:custDataLst>
              <p:tags r:id="rId3"/>
            </p:custDataLst>
          </p:nvPr>
        </p:nvSpPr>
        <p:spPr/>
        <p:txBody>
          <a:bodyPr/>
          <a:lstStyle/>
          <a:p>
            <a:r>
              <a:rPr kumimoji="1" lang="zh-CN" altLang="en-US" dirty="0"/>
              <a:t>西北工业大学软件学院</a:t>
            </a:r>
            <a:endParaRPr kumimoji="1" lang="zh-CN" altLang="en-US" sz="900" dirty="0"/>
          </a:p>
        </p:txBody>
      </p:sp>
      <p:sp>
        <p:nvSpPr>
          <p:cNvPr id="9" name="灯片编号占位符 8"/>
          <p:cNvSpPr>
            <a:spLocks noGrp="1"/>
          </p:cNvSpPr>
          <p:nvPr>
            <p:ph type="sldNum" sz="quarter" idx="12"/>
            <p:custDataLst>
              <p:tags r:id="rId4"/>
            </p:custDataLst>
          </p:nvPr>
        </p:nvSpPr>
        <p:spPr/>
        <p:txBody>
          <a:bodyPr/>
          <a:lstStyle/>
          <a:p>
            <a:fld id="{5A1A6423-77BD-D842-A714-25250E903C41}" type="slidenum">
              <a:rPr kumimoji="1" lang="zh-CN" altLang="en-US" smtClean="0"/>
              <a:t>70</a:t>
            </a:fld>
            <a:endParaRPr kumimoji="1" lang="zh-CN" altLang="en-US" sz="9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6" fill="hold" grpId="0" nodeType="clickEffect">
                                  <p:stCondLst>
                                    <p:cond delay="0"/>
                                  </p:stCondLst>
                                  <p:childTnLst>
                                    <p:set>
                                      <p:cBhvr>
                                        <p:cTn id="6" dur="1" fill="hold">
                                          <p:stCondLst>
                                            <p:cond delay="0"/>
                                          </p:stCondLst>
                                        </p:cTn>
                                        <p:tgtEl>
                                          <p:spTgt spid="14350"/>
                                        </p:tgtEl>
                                        <p:attrNameLst>
                                          <p:attrName>style.visibility</p:attrName>
                                        </p:attrNameLst>
                                      </p:cBhvr>
                                      <p:to>
                                        <p:strVal val="visible"/>
                                      </p:to>
                                    </p:set>
                                    <p:animEffect transition="in" filter="barn(inHorizontal)">
                                      <p:cBhvr>
                                        <p:cTn id="7" dur="500"/>
                                        <p:tgtEl>
                                          <p:spTgt spid="143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50" grpId="0" bldLvl="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marL="0" indent="0">
              <a:lnSpc>
                <a:spcPct val="110000"/>
              </a:lnSpc>
              <a:buNone/>
            </a:pPr>
            <a:r>
              <a:rPr lang="en-US" altLang="zh-CN" sz="2800">
                <a:solidFill>
                  <a:srgbClr val="034EA2"/>
                </a:solidFill>
                <a:sym typeface="+mn-ea"/>
              </a:rPr>
              <a:t>Console I/O</a:t>
            </a:r>
            <a:r>
              <a:rPr lang="zh-CN" altLang="en-US" sz="2800">
                <a:solidFill>
                  <a:srgbClr val="034EA2"/>
                </a:solidFill>
                <a:sym typeface="+mn-ea"/>
              </a:rPr>
              <a:t>，</a:t>
            </a:r>
            <a:r>
              <a:rPr lang="en-US" altLang="zh-CN" sz="2800">
                <a:solidFill>
                  <a:srgbClr val="034EA2"/>
                </a:solidFill>
              </a:rPr>
              <a:t>Standard output:</a:t>
            </a:r>
            <a:r>
              <a:rPr lang="en-US" altLang="zh-CN" sz="2800">
                <a:solidFill>
                  <a:schemeClr val="accent1"/>
                </a:solidFill>
                <a:effectLst>
                  <a:outerShdw blurRad="38100" dist="25400" dir="5400000" algn="ctr" rotWithShape="0">
                    <a:srgbClr val="6E747A">
                      <a:alpha val="43000"/>
                    </a:srgbClr>
                  </a:outerShdw>
                </a:effectLst>
              </a:rPr>
              <a:t> </a:t>
            </a:r>
            <a:r>
              <a:rPr lang="en-US" altLang="zh-CN" sz="2400">
                <a:solidFill>
                  <a:schemeClr val="accent2"/>
                </a:solidFill>
              </a:rPr>
              <a:t>System.out</a:t>
            </a:r>
            <a:r>
              <a:rPr lang="en-US" altLang="zh-CN" sz="2400"/>
              <a:t> </a:t>
            </a:r>
          </a:p>
          <a:p>
            <a:pPr lvl="1">
              <a:lnSpc>
                <a:spcPct val="130000"/>
              </a:lnSpc>
            </a:pPr>
            <a:endParaRPr lang="en-US" altLang="zh-CN"/>
          </a:p>
          <a:p>
            <a:pPr>
              <a:lnSpc>
                <a:spcPct val="130000"/>
              </a:lnSpc>
            </a:pPr>
            <a:endParaRPr lang="en-US" altLang="zh-CN" sz="2400"/>
          </a:p>
        </p:txBody>
      </p:sp>
      <p:sp>
        <p:nvSpPr>
          <p:cNvPr id="3" name="标题 2"/>
          <p:cNvSpPr>
            <a:spLocks noGrp="1"/>
          </p:cNvSpPr>
          <p:nvPr>
            <p:ph type="title"/>
          </p:nvPr>
        </p:nvSpPr>
        <p:spPr/>
        <p:txBody>
          <a:bodyPr/>
          <a:lstStyle/>
          <a:p>
            <a:r>
              <a:rPr lang="en-US" altLang="zh-CN">
                <a:sym typeface="+mn-ea"/>
              </a:rPr>
              <a:t>2.1.6 </a:t>
            </a:r>
            <a:r>
              <a:rPr lang="zh-CN" altLang="en-US">
                <a:sym typeface="+mn-ea"/>
              </a:rPr>
              <a:t>初识</a:t>
            </a:r>
            <a:r>
              <a:rPr lang="en-US" altLang="zh-CN">
                <a:sym typeface="+mn-ea"/>
              </a:rPr>
              <a:t>Java API </a:t>
            </a:r>
            <a:r>
              <a:rPr lang="en-US" altLang="zh-CN" sz="2400">
                <a:sym typeface="+mn-ea"/>
              </a:rPr>
              <a:t>9/17</a:t>
            </a:r>
          </a:p>
        </p:txBody>
      </p:sp>
      <p:sp>
        <p:nvSpPr>
          <p:cNvPr id="98311" name="AutoShape 9"/>
          <p:cNvSpPr/>
          <p:nvPr>
            <p:custDataLst>
              <p:tags r:id="rId1"/>
            </p:custDataLst>
          </p:nvPr>
        </p:nvSpPr>
        <p:spPr>
          <a:xfrm>
            <a:off x="628650" y="2064385"/>
            <a:ext cx="7776845" cy="2773045"/>
          </a:xfrm>
          <a:prstGeom prst="roundRect">
            <a:avLst>
              <a:gd name="adj" fmla="val 16667"/>
            </a:avLst>
          </a:prstGeom>
          <a:noFill/>
          <a:ln w="12700" cap="flat" cmpd="sng">
            <a:solidFill>
              <a:schemeClr val="hlink"/>
            </a:solidFill>
            <a:prstDash val="dash"/>
            <a:round/>
            <a:headEnd type="none" w="med" len="med"/>
            <a:tailEnd type="none" w="med" len="med"/>
          </a:ln>
        </p:spPr>
        <p:txBody>
          <a:bodyPr wrap="none" anchor="ctr" anchorCtr="0"/>
          <a:lstStyle/>
          <a:p>
            <a:pPr marL="457200" indent="-457200" algn="l">
              <a:lnSpc>
                <a:spcPct val="150000"/>
              </a:lnSpc>
            </a:pPr>
            <a:r>
              <a:rPr lang="en-US" altLang="zh-CN" sz="2000" b="1" dirty="0">
                <a:solidFill>
                  <a:schemeClr val="accent2"/>
                </a:solidFill>
                <a:effectLst/>
                <a:latin typeface="等线" panose="02010600030101010101" charset="-122"/>
                <a:ea typeface="等线" panose="02010600030101010101" charset="-122"/>
                <a:cs typeface="等线" panose="02010600030101010101" charset="-122"/>
              </a:rPr>
              <a:t>System.out</a:t>
            </a:r>
            <a:r>
              <a:rPr lang="en-US" altLang="zh-CN" sz="2000" b="1" dirty="0">
                <a:solidFill>
                  <a:schemeClr val="tx1"/>
                </a:solidFill>
                <a:effectLst/>
                <a:latin typeface="等线" panose="02010600030101010101" charset="-122"/>
                <a:ea typeface="等线" panose="02010600030101010101" charset="-122"/>
                <a:cs typeface="等线" panose="02010600030101010101" charset="-122"/>
              </a:rPr>
              <a:t>.print("</a:t>
            </a:r>
            <a:r>
              <a:rPr lang="en-US" altLang="zh-CN" sz="2000" b="1" dirty="0">
                <a:solidFill>
                  <a:schemeClr val="tx1"/>
                </a:solidFill>
                <a:effectLst/>
                <a:latin typeface="等线" panose="02010600030101010101" charset="-122"/>
                <a:ea typeface="等线" panose="02010600030101010101" charset="-122"/>
                <a:sym typeface="+mn-ea"/>
              </a:rPr>
              <a:t>The result is :</a:t>
            </a:r>
            <a:r>
              <a:rPr lang="en-US" altLang="zh-CN" sz="2000" b="1" dirty="0">
                <a:solidFill>
                  <a:schemeClr val="tx1"/>
                </a:solidFill>
                <a:effectLst/>
                <a:latin typeface="等线" panose="02010600030101010101" charset="-122"/>
                <a:ea typeface="等线" panose="02010600030101010101" charset="-122"/>
                <a:cs typeface="等线" panose="02010600030101010101" charset="-122"/>
              </a:rPr>
              <a:t>");        </a:t>
            </a:r>
          </a:p>
          <a:p>
            <a:pPr marL="457200" indent="-457200" algn="l">
              <a:lnSpc>
                <a:spcPct val="150000"/>
              </a:lnSpc>
            </a:pPr>
            <a:r>
              <a:rPr lang="en-US" altLang="zh-CN" sz="2000" b="1" dirty="0">
                <a:solidFill>
                  <a:schemeClr val="accent2"/>
                </a:solidFill>
                <a:effectLst/>
                <a:latin typeface="等线" panose="02010600030101010101" charset="-122"/>
                <a:ea typeface="等线" panose="02010600030101010101" charset="-122"/>
                <a:cs typeface="等线" panose="02010600030101010101" charset="-122"/>
              </a:rPr>
              <a:t>System.out</a:t>
            </a:r>
            <a:r>
              <a:rPr lang="en-US" altLang="zh-CN" sz="2000" b="1" dirty="0">
                <a:solidFill>
                  <a:schemeClr val="tx1"/>
                </a:solidFill>
                <a:effectLst/>
                <a:latin typeface="等线" panose="02010600030101010101" charset="-122"/>
                <a:ea typeface="等线" panose="02010600030101010101" charset="-122"/>
                <a:cs typeface="等线" panose="02010600030101010101" charset="-122"/>
              </a:rPr>
              <a:t>.println(27);</a:t>
            </a:r>
          </a:p>
          <a:p>
            <a:pPr marL="457200" indent="-457200" algn="l">
              <a:lnSpc>
                <a:spcPct val="150000"/>
              </a:lnSpc>
            </a:pPr>
            <a:r>
              <a:rPr lang="en-US" altLang="zh-CN" sz="2000" b="1" dirty="0">
                <a:solidFill>
                  <a:schemeClr val="accent2"/>
                </a:solidFill>
                <a:effectLst/>
                <a:latin typeface="等线" panose="02010600030101010101" charset="-122"/>
                <a:ea typeface="等线" panose="02010600030101010101" charset="-122"/>
                <a:cs typeface="等线" panose="02010600030101010101" charset="-122"/>
              </a:rPr>
              <a:t>System.out</a:t>
            </a:r>
            <a:r>
              <a:rPr lang="en-US" altLang="zh-CN" sz="2000" b="1" dirty="0">
                <a:solidFill>
                  <a:schemeClr val="tx1"/>
                </a:solidFill>
                <a:effectLst/>
                <a:latin typeface="等线" panose="02010600030101010101" charset="-122"/>
                <a:ea typeface="等线" panose="02010600030101010101" charset="-122"/>
                <a:cs typeface="等线" panose="02010600030101010101" charset="-122"/>
              </a:rPr>
              <a:t>.println(</a:t>
            </a:r>
            <a:r>
              <a:rPr lang="en-US" altLang="zh-CN" sz="2000" b="1" dirty="0">
                <a:solidFill>
                  <a:schemeClr val="accent6">
                    <a:lumMod val="75000"/>
                  </a:schemeClr>
                </a:solidFill>
                <a:effectLst/>
                <a:latin typeface="等线" panose="02010600030101010101" charset="-122"/>
                <a:ea typeface="等线" panose="02010600030101010101" charset="-122"/>
                <a:cs typeface="等线" panose="02010600030101010101" charset="-122"/>
              </a:rPr>
              <a:t>/*</a:t>
            </a:r>
            <a:r>
              <a:rPr lang="zh-CN" altLang="en-US" sz="2000" b="1" dirty="0">
                <a:solidFill>
                  <a:schemeClr val="accent6">
                    <a:lumMod val="75000"/>
                  </a:schemeClr>
                </a:solidFill>
                <a:effectLst/>
                <a:latin typeface="等线" panose="02010600030101010101" charset="-122"/>
                <a:ea typeface="等线" panose="02010600030101010101" charset="-122"/>
                <a:cs typeface="等线" panose="02010600030101010101" charset="-122"/>
              </a:rPr>
              <a:t>基本数据类型、引用类型</a:t>
            </a:r>
            <a:r>
              <a:rPr lang="en-US" altLang="zh-CN" sz="2000" b="1" dirty="0">
                <a:solidFill>
                  <a:schemeClr val="accent6">
                    <a:lumMod val="75000"/>
                  </a:schemeClr>
                </a:solidFill>
                <a:effectLst/>
                <a:latin typeface="等线" panose="02010600030101010101" charset="-122"/>
                <a:ea typeface="等线" panose="02010600030101010101" charset="-122"/>
                <a:cs typeface="等线" panose="02010600030101010101" charset="-122"/>
              </a:rPr>
              <a:t>*/</a:t>
            </a:r>
            <a:r>
              <a:rPr lang="en-US" altLang="zh-CN" sz="2000" b="1" dirty="0">
                <a:solidFill>
                  <a:schemeClr val="tx1"/>
                </a:solidFill>
                <a:effectLst/>
                <a:latin typeface="等线" panose="02010600030101010101" charset="-122"/>
                <a:ea typeface="等线" panose="02010600030101010101" charset="-122"/>
                <a:cs typeface="等线" panose="02010600030101010101" charset="-122"/>
              </a:rPr>
              <a:t>);</a:t>
            </a:r>
          </a:p>
          <a:p>
            <a:pPr marL="457200" indent="-457200" algn="l">
              <a:lnSpc>
                <a:spcPct val="150000"/>
              </a:lnSpc>
            </a:pPr>
            <a:r>
              <a:rPr lang="en-US" altLang="zh-CN" sz="2000" b="1" dirty="0">
                <a:solidFill>
                  <a:schemeClr val="accent2"/>
                </a:solidFill>
                <a:effectLst/>
                <a:latin typeface="等线" panose="02010600030101010101" charset="-122"/>
                <a:ea typeface="等线" panose="02010600030101010101" charset="-122"/>
                <a:cs typeface="等线" panose="02010600030101010101" charset="-122"/>
                <a:sym typeface="+mn-ea"/>
              </a:rPr>
              <a:t>System.out</a:t>
            </a:r>
            <a:r>
              <a:rPr lang="en-US" altLang="zh-CN" sz="2000" b="1" dirty="0">
                <a:solidFill>
                  <a:schemeClr val="tx1"/>
                </a:solidFill>
                <a:effectLst/>
                <a:latin typeface="等线" panose="02010600030101010101" charset="-122"/>
                <a:ea typeface="等线" panose="02010600030101010101" charset="-122"/>
                <a:cs typeface="等线" panose="02010600030101010101" charset="-122"/>
                <a:sym typeface="+mn-ea"/>
              </a:rPr>
              <a:t>.printf("%d/%s%b",变量名1,变量名2,变量名3);</a:t>
            </a:r>
            <a:endParaRPr lang="en-US" altLang="zh-CN" sz="2000" b="1" dirty="0">
              <a:solidFill>
                <a:schemeClr val="tx1"/>
              </a:solidFill>
              <a:effectLst/>
              <a:latin typeface="等线" panose="02010600030101010101" charset="-122"/>
              <a:ea typeface="等线" panose="02010600030101010101" charset="-122"/>
              <a:cs typeface="等线" panose="02010600030101010101" charset="-122"/>
            </a:endParaRPr>
          </a:p>
          <a:p>
            <a:pPr marL="457200" indent="-457200" algn="l">
              <a:lnSpc>
                <a:spcPct val="150000"/>
              </a:lnSpc>
            </a:pPr>
            <a:r>
              <a:rPr lang="en-US" altLang="zh-CN" sz="2000" b="1" dirty="0">
                <a:solidFill>
                  <a:schemeClr val="accent6">
                    <a:lumMod val="75000"/>
                  </a:schemeClr>
                </a:solidFill>
                <a:effectLst/>
                <a:latin typeface="等线" panose="02010600030101010101" charset="-122"/>
                <a:ea typeface="等线" panose="02010600030101010101" charset="-122"/>
                <a:cs typeface="等线" panose="02010600030101010101" charset="-122"/>
              </a:rPr>
              <a:t>//%d 是整</a:t>
            </a:r>
            <a:r>
              <a:rPr lang="zh-CN" altLang="en-US" sz="2000" b="1" dirty="0">
                <a:solidFill>
                  <a:schemeClr val="accent6">
                    <a:lumMod val="75000"/>
                  </a:schemeClr>
                </a:solidFill>
                <a:effectLst/>
                <a:latin typeface="等线" panose="02010600030101010101" charset="-122"/>
                <a:ea typeface="等线" panose="02010600030101010101" charset="-122"/>
                <a:cs typeface="等线" panose="02010600030101010101" charset="-122"/>
              </a:rPr>
              <a:t>数</a:t>
            </a:r>
            <a:r>
              <a:rPr lang="en-US" altLang="zh-CN" sz="2000" b="1" dirty="0">
                <a:solidFill>
                  <a:schemeClr val="accent6">
                    <a:lumMod val="75000"/>
                  </a:schemeClr>
                </a:solidFill>
                <a:effectLst/>
                <a:latin typeface="等线" panose="02010600030101010101" charset="-122"/>
                <a:ea typeface="等线" panose="02010600030101010101" charset="-122"/>
                <a:cs typeface="等线" panose="02010600030101010101" charset="-122"/>
              </a:rPr>
              <a:t>，%s是字符串，%b布尔类型，%f浮点类型</a:t>
            </a:r>
          </a:p>
        </p:txBody>
      </p:sp>
      <p:sp>
        <p:nvSpPr>
          <p:cNvPr id="98309" name="AutoShape 7"/>
          <p:cNvSpPr/>
          <p:nvPr>
            <p:custDataLst>
              <p:tags r:id="rId2"/>
            </p:custDataLst>
          </p:nvPr>
        </p:nvSpPr>
        <p:spPr>
          <a:xfrm>
            <a:off x="702310" y="5078730"/>
            <a:ext cx="7776845" cy="960120"/>
          </a:xfrm>
          <a:prstGeom prst="roundRect">
            <a:avLst>
              <a:gd name="adj" fmla="val 16667"/>
            </a:avLst>
          </a:prstGeom>
          <a:noFill/>
          <a:ln w="12700" cap="flat" cmpd="sng">
            <a:solidFill>
              <a:schemeClr val="hlink"/>
            </a:solidFill>
            <a:prstDash val="dash"/>
            <a:round/>
            <a:headEnd type="none" w="med" len="med"/>
            <a:tailEnd type="none" w="med" len="med"/>
          </a:ln>
        </p:spPr>
        <p:txBody>
          <a:bodyPr wrap="none" anchor="ctr" anchorCtr="0">
            <a:scene3d>
              <a:camera prst="orthographicFront"/>
              <a:lightRig rig="threePt" dir="t"/>
            </a:scene3d>
          </a:bodyPr>
          <a:lstStyle/>
          <a:p>
            <a:pPr marL="457200" indent="-457200" algn="l">
              <a:lnSpc>
                <a:spcPct val="130000"/>
              </a:lnSpc>
            </a:pPr>
            <a:r>
              <a:rPr lang="en-US" altLang="zh-CN" sz="2000" b="1" dirty="0">
                <a:solidFill>
                  <a:schemeClr val="tx1"/>
                </a:solidFill>
                <a:effectLst/>
                <a:latin typeface="等线" panose="02010600030101010101" charset="-122"/>
                <a:ea typeface="等线" panose="02010600030101010101" charset="-122"/>
                <a:sym typeface="+mn-ea"/>
              </a:rPr>
              <a:t>PrintWriter  stdOut =  </a:t>
            </a:r>
            <a:r>
              <a:rPr lang="en-US" altLang="zh-CN" sz="2000" b="1" dirty="0">
                <a:solidFill>
                  <a:srgbClr val="034EA2"/>
                </a:solidFill>
                <a:effectLst/>
                <a:latin typeface="等线" panose="02010600030101010101" charset="-122"/>
                <a:ea typeface="等线" panose="02010600030101010101" charset="-122"/>
                <a:sym typeface="+mn-ea"/>
              </a:rPr>
              <a:t>new </a:t>
            </a:r>
            <a:r>
              <a:rPr lang="en-US" altLang="zh-CN" sz="2000" b="1" dirty="0">
                <a:solidFill>
                  <a:schemeClr val="tx1"/>
                </a:solidFill>
                <a:effectLst/>
                <a:latin typeface="等线" panose="02010600030101010101" charset="-122"/>
                <a:ea typeface="等线" panose="02010600030101010101" charset="-122"/>
                <a:sym typeface="+mn-ea"/>
              </a:rPr>
              <a:t>PrintWriter(</a:t>
            </a:r>
            <a:r>
              <a:rPr lang="en-US" altLang="zh-CN" sz="2000" b="1" dirty="0">
                <a:solidFill>
                  <a:schemeClr val="accent2"/>
                </a:solidFill>
                <a:effectLst/>
                <a:latin typeface="等线" panose="02010600030101010101" charset="-122"/>
                <a:ea typeface="等线" panose="02010600030101010101" charset="-122"/>
                <a:sym typeface="+mn-ea"/>
              </a:rPr>
              <a:t>System.out</a:t>
            </a:r>
            <a:r>
              <a:rPr lang="en-US" altLang="zh-CN" sz="2000" b="1" dirty="0">
                <a:solidFill>
                  <a:schemeClr val="tx1"/>
                </a:solidFill>
                <a:effectLst/>
                <a:latin typeface="等线" panose="02010600030101010101" charset="-122"/>
                <a:ea typeface="等线" panose="02010600030101010101" charset="-122"/>
                <a:sym typeface="+mn-ea"/>
              </a:rPr>
              <a:t>, true);</a:t>
            </a:r>
            <a:r>
              <a:rPr lang="en-US" altLang="zh-CN" sz="2000" b="0" dirty="0">
                <a:solidFill>
                  <a:schemeClr val="tx1"/>
                </a:solidFill>
                <a:latin typeface="Times New Roman" panose="02020603050405020304" pitchFamily="18" charset="0"/>
                <a:ea typeface="方正舒体" panose="02010601030101010101" pitchFamily="2" charset="-122"/>
              </a:rPr>
              <a:t> </a:t>
            </a:r>
          </a:p>
          <a:p>
            <a:pPr marL="457200" indent="-457200" algn="l">
              <a:lnSpc>
                <a:spcPct val="130000"/>
              </a:lnSpc>
            </a:pPr>
            <a:r>
              <a:rPr lang="en-US" altLang="zh-CN" sz="2000" b="1" dirty="0">
                <a:solidFill>
                  <a:schemeClr val="tx1"/>
                </a:solidFill>
                <a:effectLst/>
                <a:latin typeface="等线" panose="02010600030101010101" charset="-122"/>
                <a:ea typeface="等线" panose="02010600030101010101" charset="-122"/>
              </a:rPr>
              <a:t>stdOut.println(“the result is :"); </a:t>
            </a:r>
          </a:p>
        </p:txBody>
      </p:sp>
      <p:sp>
        <p:nvSpPr>
          <p:cNvPr id="7" name="日期占位符 6"/>
          <p:cNvSpPr>
            <a:spLocks noGrp="1"/>
          </p:cNvSpPr>
          <p:nvPr>
            <p:ph type="dt" sz="half" idx="10"/>
            <p:custDataLst>
              <p:tags r:id="rId3"/>
            </p:custDataLst>
          </p:nvPr>
        </p:nvSpPr>
        <p:spPr/>
        <p:txBody>
          <a:bodyPr/>
          <a:lstStyle/>
          <a:p>
            <a:fld id="{8BEB6EB5-CC0D-C94C-91B9-9EA1B45E848E}" type="datetime1">
              <a:rPr kumimoji="1" lang="zh-CN" altLang="en-US" smtClean="0"/>
              <a:t>2024/10/16</a:t>
            </a:fld>
            <a:endParaRPr kumimoji="1" lang="zh-CN" altLang="en-US" sz="900"/>
          </a:p>
        </p:txBody>
      </p:sp>
      <p:sp>
        <p:nvSpPr>
          <p:cNvPr id="8" name="页脚占位符 7"/>
          <p:cNvSpPr>
            <a:spLocks noGrp="1"/>
          </p:cNvSpPr>
          <p:nvPr>
            <p:ph type="ftr" sz="quarter" idx="11"/>
            <p:custDataLst>
              <p:tags r:id="rId4"/>
            </p:custDataLst>
          </p:nvPr>
        </p:nvSpPr>
        <p:spPr/>
        <p:txBody>
          <a:bodyPr/>
          <a:lstStyle/>
          <a:p>
            <a:r>
              <a:rPr kumimoji="1" lang="zh-CN" altLang="en-US" dirty="0"/>
              <a:t>西北工业大学软件学院</a:t>
            </a:r>
            <a:endParaRPr kumimoji="1" lang="zh-CN" altLang="en-US" sz="900" dirty="0"/>
          </a:p>
        </p:txBody>
      </p:sp>
      <p:sp>
        <p:nvSpPr>
          <p:cNvPr id="9" name="灯片编号占位符 8"/>
          <p:cNvSpPr>
            <a:spLocks noGrp="1"/>
          </p:cNvSpPr>
          <p:nvPr>
            <p:ph type="sldNum" sz="quarter" idx="12"/>
            <p:custDataLst>
              <p:tags r:id="rId5"/>
            </p:custDataLst>
          </p:nvPr>
        </p:nvSpPr>
        <p:spPr/>
        <p:txBody>
          <a:bodyPr/>
          <a:lstStyle/>
          <a:p>
            <a:fld id="{5A1A6423-77BD-D842-A714-25250E903C41}" type="slidenum">
              <a:rPr kumimoji="1" lang="zh-CN" altLang="en-US" smtClean="0"/>
              <a:t>71</a:t>
            </a:fld>
            <a:endParaRPr kumimoji="1" lang="zh-CN" altLang="en-US" sz="900"/>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marL="0" indent="0">
              <a:lnSpc>
                <a:spcPct val="110000"/>
              </a:lnSpc>
              <a:buNone/>
            </a:pPr>
            <a:r>
              <a:rPr lang="en-US" altLang="zh-CN" sz="2800">
                <a:solidFill>
                  <a:srgbClr val="034EA2"/>
                </a:solidFill>
                <a:sym typeface="+mn-ea"/>
              </a:rPr>
              <a:t>Console I/O</a:t>
            </a:r>
            <a:r>
              <a:rPr lang="zh-CN" altLang="en-US" sz="2800">
                <a:solidFill>
                  <a:srgbClr val="034EA2"/>
                </a:solidFill>
                <a:sym typeface="+mn-ea"/>
              </a:rPr>
              <a:t>，</a:t>
            </a:r>
            <a:r>
              <a:rPr lang="en-US" altLang="zh-CN" sz="2800">
                <a:solidFill>
                  <a:srgbClr val="034EA2"/>
                </a:solidFill>
              </a:rPr>
              <a:t>Error output: </a:t>
            </a:r>
            <a:r>
              <a:rPr lang="en-US" altLang="zh-CN" sz="2400">
                <a:solidFill>
                  <a:schemeClr val="accent2"/>
                </a:solidFill>
                <a:effectLst>
                  <a:outerShdw blurRad="38100" dist="25400" dir="5400000" algn="ctr" rotWithShape="0">
                    <a:srgbClr val="6E747A">
                      <a:alpha val="43000"/>
                    </a:srgbClr>
                  </a:outerShdw>
                </a:effectLst>
              </a:rPr>
              <a:t>System.err</a:t>
            </a:r>
            <a:endParaRPr lang="en-US" altLang="zh-CN" sz="2800">
              <a:solidFill>
                <a:schemeClr val="accent1"/>
              </a:solidFill>
              <a:effectLst>
                <a:outerShdw blurRad="38100" dist="25400" dir="5400000" algn="ctr" rotWithShape="0">
                  <a:srgbClr val="6E747A">
                    <a:alpha val="43000"/>
                  </a:srgbClr>
                </a:outerShdw>
              </a:effectLst>
            </a:endParaRPr>
          </a:p>
          <a:p>
            <a:pPr lvl="1">
              <a:lnSpc>
                <a:spcPct val="130000"/>
              </a:lnSpc>
            </a:pPr>
            <a:endParaRPr lang="en-US" altLang="zh-CN"/>
          </a:p>
          <a:p>
            <a:pPr>
              <a:lnSpc>
                <a:spcPct val="130000"/>
              </a:lnSpc>
            </a:pPr>
            <a:endParaRPr lang="en-US" altLang="zh-CN" sz="2400"/>
          </a:p>
        </p:txBody>
      </p:sp>
      <p:sp>
        <p:nvSpPr>
          <p:cNvPr id="3" name="标题 2"/>
          <p:cNvSpPr>
            <a:spLocks noGrp="1"/>
          </p:cNvSpPr>
          <p:nvPr>
            <p:ph type="title"/>
          </p:nvPr>
        </p:nvSpPr>
        <p:spPr/>
        <p:txBody>
          <a:bodyPr/>
          <a:lstStyle/>
          <a:p>
            <a:r>
              <a:rPr lang="en-US" altLang="zh-CN">
                <a:sym typeface="+mn-ea"/>
              </a:rPr>
              <a:t>2.1.6 </a:t>
            </a:r>
            <a:r>
              <a:rPr lang="zh-CN" altLang="en-US">
                <a:sym typeface="+mn-ea"/>
              </a:rPr>
              <a:t>初识</a:t>
            </a:r>
            <a:r>
              <a:rPr lang="en-US" altLang="zh-CN">
                <a:sym typeface="+mn-ea"/>
              </a:rPr>
              <a:t>Java API </a:t>
            </a:r>
            <a:r>
              <a:rPr lang="en-US" altLang="zh-CN" sz="2400">
                <a:sym typeface="+mn-ea"/>
              </a:rPr>
              <a:t>10/17</a:t>
            </a:r>
          </a:p>
        </p:txBody>
      </p:sp>
      <p:sp>
        <p:nvSpPr>
          <p:cNvPr id="99334" name="AutoShape 7"/>
          <p:cNvSpPr/>
          <p:nvPr>
            <p:custDataLst>
              <p:tags r:id="rId1"/>
            </p:custDataLst>
          </p:nvPr>
        </p:nvSpPr>
        <p:spPr>
          <a:xfrm>
            <a:off x="679450" y="2091690"/>
            <a:ext cx="7769225" cy="2866390"/>
          </a:xfrm>
          <a:prstGeom prst="roundRect">
            <a:avLst>
              <a:gd name="adj" fmla="val 16667"/>
            </a:avLst>
          </a:prstGeom>
          <a:noFill/>
          <a:ln w="12700" cap="flat" cmpd="sng">
            <a:solidFill>
              <a:schemeClr val="hlink"/>
            </a:solidFill>
            <a:prstDash val="dash"/>
            <a:round/>
            <a:headEnd type="none" w="med" len="med"/>
            <a:tailEnd type="none" w="med" len="med"/>
          </a:ln>
        </p:spPr>
        <p:txBody>
          <a:bodyPr wrap="none" anchor="ctr" anchorCtr="0"/>
          <a:lstStyle/>
          <a:p>
            <a:pPr marL="457200" indent="-457200" algn="l">
              <a:lnSpc>
                <a:spcPct val="170000"/>
              </a:lnSpc>
            </a:pPr>
            <a:r>
              <a:rPr lang="en-US" altLang="zh-CN" sz="2000" b="1" dirty="0">
                <a:solidFill>
                  <a:schemeClr val="accent2"/>
                </a:solidFill>
                <a:effectLst/>
                <a:latin typeface="等线" panose="02010600030101010101" charset="-122"/>
                <a:ea typeface="等线" panose="02010600030101010101" charset="-122"/>
                <a:cs typeface="等线" panose="02010600030101010101" charset="-122"/>
                <a:sym typeface="+mn-ea"/>
              </a:rPr>
              <a:t>System.err</a:t>
            </a:r>
            <a:r>
              <a:rPr lang="en-US" altLang="zh-CN" sz="2000" b="1" dirty="0">
                <a:solidFill>
                  <a:schemeClr val="tx1"/>
                </a:solidFill>
                <a:effectLst/>
                <a:latin typeface="等线" panose="02010600030101010101" charset="-122"/>
                <a:ea typeface="等线" panose="02010600030101010101" charset="-122"/>
                <a:cs typeface="等线" panose="02010600030101010101" charset="-122"/>
                <a:sym typeface="+mn-ea"/>
              </a:rPr>
              <a:t>.println("</a:t>
            </a:r>
            <a:r>
              <a:rPr lang="en-US" altLang="zh-CN" sz="2000" b="1" dirty="0">
                <a:solidFill>
                  <a:schemeClr val="tx1"/>
                </a:solidFill>
                <a:effectLst/>
                <a:latin typeface="等线" panose="02010600030101010101" charset="-122"/>
                <a:ea typeface="等线" panose="02010600030101010101" charset="-122"/>
                <a:sym typeface="+mn-ea"/>
              </a:rPr>
              <a:t>Incorrect number format</a:t>
            </a:r>
            <a:r>
              <a:rPr lang="en-US" altLang="zh-CN" sz="2000" b="1" dirty="0">
                <a:solidFill>
                  <a:schemeClr val="tx1"/>
                </a:solidFill>
                <a:effectLst/>
                <a:latin typeface="等线" panose="02010600030101010101" charset="-122"/>
                <a:ea typeface="等线" panose="02010600030101010101" charset="-122"/>
                <a:cs typeface="等线" panose="02010600030101010101" charset="-122"/>
                <a:sym typeface="+mn-ea"/>
              </a:rPr>
              <a:t>");        </a:t>
            </a:r>
            <a:endParaRPr lang="en-US" altLang="zh-CN" sz="2000" b="1" dirty="0">
              <a:solidFill>
                <a:schemeClr val="tx1"/>
              </a:solidFill>
              <a:effectLst/>
              <a:latin typeface="等线" panose="02010600030101010101" charset="-122"/>
              <a:ea typeface="等线" panose="02010600030101010101" charset="-122"/>
              <a:cs typeface="等线" panose="02010600030101010101" charset="-122"/>
            </a:endParaRPr>
          </a:p>
          <a:p>
            <a:pPr marL="457200" indent="-457200" algn="l">
              <a:lnSpc>
                <a:spcPct val="170000"/>
              </a:lnSpc>
            </a:pPr>
            <a:r>
              <a:rPr lang="en-US" altLang="zh-CN" sz="2000" b="1" dirty="0">
                <a:solidFill>
                  <a:schemeClr val="accent2"/>
                </a:solidFill>
                <a:effectLst/>
                <a:latin typeface="等线" panose="02010600030101010101" charset="-122"/>
                <a:ea typeface="等线" panose="02010600030101010101" charset="-122"/>
                <a:cs typeface="等线" panose="02010600030101010101" charset="-122"/>
                <a:sym typeface="+mn-ea"/>
              </a:rPr>
              <a:t>System.err</a:t>
            </a:r>
            <a:r>
              <a:rPr lang="en-US" altLang="zh-CN" sz="2000" b="1" dirty="0">
                <a:solidFill>
                  <a:schemeClr val="tx1"/>
                </a:solidFill>
                <a:effectLst/>
                <a:latin typeface="等线" panose="02010600030101010101" charset="-122"/>
                <a:ea typeface="等线" panose="02010600030101010101" charset="-122"/>
                <a:cs typeface="等线" panose="02010600030101010101" charset="-122"/>
                <a:sym typeface="+mn-ea"/>
              </a:rPr>
              <a:t>.print("errorMessage");</a:t>
            </a:r>
            <a:endParaRPr lang="en-US" altLang="zh-CN" sz="2000" b="1" dirty="0">
              <a:solidFill>
                <a:schemeClr val="tx1"/>
              </a:solidFill>
              <a:effectLst/>
              <a:latin typeface="等线" panose="02010600030101010101" charset="-122"/>
              <a:ea typeface="等线" panose="02010600030101010101" charset="-122"/>
              <a:cs typeface="等线" panose="02010600030101010101" charset="-122"/>
            </a:endParaRPr>
          </a:p>
          <a:p>
            <a:pPr marL="457200" indent="-457200" algn="l">
              <a:lnSpc>
                <a:spcPct val="170000"/>
              </a:lnSpc>
            </a:pPr>
            <a:r>
              <a:rPr lang="en-US" altLang="zh-CN" sz="2000" b="1" dirty="0">
                <a:solidFill>
                  <a:schemeClr val="accent2"/>
                </a:solidFill>
                <a:effectLst/>
                <a:latin typeface="等线" panose="02010600030101010101" charset="-122"/>
                <a:ea typeface="等线" panose="02010600030101010101" charset="-122"/>
                <a:cs typeface="等线" panose="02010600030101010101" charset="-122"/>
                <a:sym typeface="+mn-ea"/>
              </a:rPr>
              <a:t>System.err</a:t>
            </a:r>
            <a:r>
              <a:rPr lang="en-US" altLang="zh-CN" sz="2000" b="1" dirty="0">
                <a:solidFill>
                  <a:schemeClr val="tx1"/>
                </a:solidFill>
                <a:effectLst/>
                <a:latin typeface="等线" panose="02010600030101010101" charset="-122"/>
                <a:ea typeface="等线" panose="02010600030101010101" charset="-122"/>
                <a:cs typeface="等线" panose="02010600030101010101" charset="-122"/>
                <a:sym typeface="+mn-ea"/>
              </a:rPr>
              <a:t>.println(</a:t>
            </a:r>
            <a:r>
              <a:rPr lang="en-US" altLang="zh-CN" sz="2000" b="1" dirty="0">
                <a:solidFill>
                  <a:schemeClr val="accent6">
                    <a:lumMod val="75000"/>
                  </a:schemeClr>
                </a:solidFill>
                <a:effectLst/>
                <a:latin typeface="等线" panose="02010600030101010101" charset="-122"/>
                <a:ea typeface="等线" panose="02010600030101010101" charset="-122"/>
                <a:cs typeface="等线" panose="02010600030101010101" charset="-122"/>
                <a:sym typeface="+mn-ea"/>
              </a:rPr>
              <a:t>/*</a:t>
            </a:r>
            <a:r>
              <a:rPr lang="zh-CN" altLang="en-US" sz="2000" b="1" dirty="0">
                <a:solidFill>
                  <a:schemeClr val="accent6">
                    <a:lumMod val="75000"/>
                  </a:schemeClr>
                </a:solidFill>
                <a:effectLst/>
                <a:latin typeface="等线" panose="02010600030101010101" charset="-122"/>
                <a:ea typeface="等线" panose="02010600030101010101" charset="-122"/>
                <a:cs typeface="等线" panose="02010600030101010101" charset="-122"/>
                <a:sym typeface="+mn-ea"/>
              </a:rPr>
              <a:t>基本数据类型、引用类型</a:t>
            </a:r>
            <a:r>
              <a:rPr lang="en-US" altLang="zh-CN" sz="2000" b="1" dirty="0">
                <a:solidFill>
                  <a:schemeClr val="accent6">
                    <a:lumMod val="75000"/>
                  </a:schemeClr>
                </a:solidFill>
                <a:effectLst/>
                <a:latin typeface="等线" panose="02010600030101010101" charset="-122"/>
                <a:ea typeface="等线" panose="02010600030101010101" charset="-122"/>
                <a:cs typeface="等线" panose="02010600030101010101" charset="-122"/>
                <a:sym typeface="+mn-ea"/>
              </a:rPr>
              <a:t>*/</a:t>
            </a:r>
            <a:r>
              <a:rPr lang="en-US" altLang="zh-CN" sz="2000" b="1" dirty="0">
                <a:solidFill>
                  <a:schemeClr val="tx1"/>
                </a:solidFill>
                <a:effectLst/>
                <a:latin typeface="等线" panose="02010600030101010101" charset="-122"/>
                <a:ea typeface="等线" panose="02010600030101010101" charset="-122"/>
                <a:cs typeface="等线" panose="02010600030101010101" charset="-122"/>
                <a:sym typeface="+mn-ea"/>
              </a:rPr>
              <a:t>);</a:t>
            </a:r>
            <a:endParaRPr lang="en-US" altLang="zh-CN" sz="2000" b="1" dirty="0">
              <a:solidFill>
                <a:schemeClr val="tx1"/>
              </a:solidFill>
              <a:effectLst/>
              <a:latin typeface="等线" panose="02010600030101010101" charset="-122"/>
              <a:ea typeface="等线" panose="02010600030101010101" charset="-122"/>
              <a:cs typeface="等线" panose="02010600030101010101" charset="-122"/>
            </a:endParaRPr>
          </a:p>
          <a:p>
            <a:pPr marL="457200" indent="-457200" algn="l">
              <a:lnSpc>
                <a:spcPct val="170000"/>
              </a:lnSpc>
            </a:pPr>
            <a:r>
              <a:rPr lang="en-US" altLang="zh-CN" sz="2000" b="1" dirty="0">
                <a:solidFill>
                  <a:schemeClr val="accent2"/>
                </a:solidFill>
                <a:effectLst/>
                <a:latin typeface="等线" panose="02010600030101010101" charset="-122"/>
                <a:ea typeface="等线" panose="02010600030101010101" charset="-122"/>
                <a:cs typeface="等线" panose="02010600030101010101" charset="-122"/>
                <a:sym typeface="+mn-ea"/>
              </a:rPr>
              <a:t>System.err</a:t>
            </a:r>
            <a:r>
              <a:rPr lang="en-US" altLang="zh-CN" sz="2000" b="1" dirty="0">
                <a:solidFill>
                  <a:schemeClr val="tx1"/>
                </a:solidFill>
                <a:effectLst/>
                <a:latin typeface="等线" panose="02010600030101010101" charset="-122"/>
                <a:ea typeface="等线" panose="02010600030101010101" charset="-122"/>
                <a:cs typeface="等线" panose="02010600030101010101" charset="-122"/>
                <a:sym typeface="+mn-ea"/>
              </a:rPr>
              <a:t>.printf("%d/%s%b",变量名1,变量名2,变量名3);</a:t>
            </a:r>
            <a:endParaRPr lang="en-US" altLang="zh-CN" sz="2000" b="1" dirty="0">
              <a:solidFill>
                <a:schemeClr val="tx1"/>
              </a:solidFill>
              <a:effectLst/>
              <a:latin typeface="等线" panose="02010600030101010101" charset="-122"/>
              <a:ea typeface="等线" panose="02010600030101010101" charset="-122"/>
              <a:cs typeface="等线" panose="02010600030101010101" charset="-122"/>
            </a:endParaRPr>
          </a:p>
          <a:p>
            <a:pPr marL="457200" indent="-457200" algn="l">
              <a:lnSpc>
                <a:spcPct val="170000"/>
              </a:lnSpc>
            </a:pPr>
            <a:r>
              <a:rPr lang="en-US" altLang="zh-CN" sz="2000" b="1" dirty="0">
                <a:solidFill>
                  <a:schemeClr val="accent6">
                    <a:lumMod val="75000"/>
                  </a:schemeClr>
                </a:solidFill>
                <a:effectLst/>
                <a:latin typeface="等线" panose="02010600030101010101" charset="-122"/>
                <a:ea typeface="等线" panose="02010600030101010101" charset="-122"/>
                <a:cs typeface="等线" panose="02010600030101010101" charset="-122"/>
                <a:sym typeface="+mn-ea"/>
              </a:rPr>
              <a:t>//%d 是整</a:t>
            </a:r>
            <a:r>
              <a:rPr lang="zh-CN" altLang="en-US" sz="2000" b="1" dirty="0">
                <a:solidFill>
                  <a:schemeClr val="accent6">
                    <a:lumMod val="75000"/>
                  </a:schemeClr>
                </a:solidFill>
                <a:effectLst/>
                <a:latin typeface="等线" panose="02010600030101010101" charset="-122"/>
                <a:ea typeface="等线" panose="02010600030101010101" charset="-122"/>
                <a:cs typeface="等线" panose="02010600030101010101" charset="-122"/>
                <a:sym typeface="+mn-ea"/>
              </a:rPr>
              <a:t>数</a:t>
            </a:r>
            <a:r>
              <a:rPr lang="en-US" altLang="zh-CN" sz="2000" b="1" dirty="0">
                <a:solidFill>
                  <a:schemeClr val="accent6">
                    <a:lumMod val="75000"/>
                  </a:schemeClr>
                </a:solidFill>
                <a:effectLst/>
                <a:latin typeface="等线" panose="02010600030101010101" charset="-122"/>
                <a:ea typeface="等线" panose="02010600030101010101" charset="-122"/>
                <a:cs typeface="等线" panose="02010600030101010101" charset="-122"/>
                <a:sym typeface="+mn-ea"/>
              </a:rPr>
              <a:t>，%s是字符串，%b布尔类型，%f浮点类型</a:t>
            </a:r>
          </a:p>
        </p:txBody>
      </p:sp>
      <p:sp>
        <p:nvSpPr>
          <p:cNvPr id="99335" name="AutoShape 9"/>
          <p:cNvSpPr/>
          <p:nvPr>
            <p:custDataLst>
              <p:tags r:id="rId2"/>
            </p:custDataLst>
          </p:nvPr>
        </p:nvSpPr>
        <p:spPr>
          <a:xfrm>
            <a:off x="679450" y="5235575"/>
            <a:ext cx="7769225" cy="833755"/>
          </a:xfrm>
          <a:prstGeom prst="roundRect">
            <a:avLst>
              <a:gd name="adj" fmla="val 16667"/>
            </a:avLst>
          </a:prstGeom>
          <a:noFill/>
          <a:ln w="12700" cap="flat" cmpd="sng">
            <a:solidFill>
              <a:schemeClr val="hlink"/>
            </a:solidFill>
            <a:prstDash val="dash"/>
            <a:round/>
            <a:headEnd type="none" w="med" len="med"/>
            <a:tailEnd type="none" w="med" len="med"/>
          </a:ln>
        </p:spPr>
        <p:txBody>
          <a:bodyPr wrap="none" anchor="ctr" anchorCtr="0"/>
          <a:lstStyle/>
          <a:p>
            <a:pPr marL="457200" indent="-457200" algn="l">
              <a:lnSpc>
                <a:spcPct val="110000"/>
              </a:lnSpc>
              <a:spcBef>
                <a:spcPct val="20000"/>
              </a:spcBef>
              <a:buClr>
                <a:schemeClr val="accent2"/>
              </a:buClr>
            </a:pPr>
            <a:r>
              <a:rPr lang="en-US" altLang="zh-CN" sz="2000" b="1" dirty="0">
                <a:solidFill>
                  <a:schemeClr val="tx1"/>
                </a:solidFill>
                <a:effectLst/>
                <a:latin typeface="等线" panose="02010600030101010101" charset="-122"/>
                <a:ea typeface="等线" panose="02010600030101010101" charset="-122"/>
                <a:sym typeface="+mn-ea"/>
              </a:rPr>
              <a:t>PrintWriter  stdErr = </a:t>
            </a:r>
            <a:r>
              <a:rPr lang="en-US" altLang="zh-CN" sz="2000" b="1" dirty="0">
                <a:solidFill>
                  <a:srgbClr val="034EA2"/>
                </a:solidFill>
                <a:effectLst/>
                <a:latin typeface="等线" panose="02010600030101010101" charset="-122"/>
                <a:ea typeface="等线" panose="02010600030101010101" charset="-122"/>
                <a:sym typeface="+mn-ea"/>
              </a:rPr>
              <a:t>new </a:t>
            </a:r>
            <a:r>
              <a:rPr lang="en-US" altLang="zh-CN" sz="2000" b="1" dirty="0">
                <a:solidFill>
                  <a:schemeClr val="tx1"/>
                </a:solidFill>
                <a:effectLst/>
                <a:latin typeface="等线" panose="02010600030101010101" charset="-122"/>
                <a:ea typeface="等线" panose="02010600030101010101" charset="-122"/>
                <a:sym typeface="+mn-ea"/>
              </a:rPr>
              <a:t>PrintWriter(</a:t>
            </a:r>
            <a:r>
              <a:rPr lang="en-US" altLang="zh-CN" sz="2000" b="1" dirty="0">
                <a:solidFill>
                  <a:schemeClr val="accent2"/>
                </a:solidFill>
                <a:effectLst/>
                <a:latin typeface="等线" panose="02010600030101010101" charset="-122"/>
                <a:ea typeface="等线" panose="02010600030101010101" charset="-122"/>
                <a:sym typeface="+mn-ea"/>
              </a:rPr>
              <a:t>System.err</a:t>
            </a:r>
            <a:r>
              <a:rPr lang="en-US" altLang="zh-CN" sz="2000" b="1" dirty="0">
                <a:solidFill>
                  <a:schemeClr val="tx1"/>
                </a:solidFill>
                <a:effectLst/>
                <a:latin typeface="等线" panose="02010600030101010101" charset="-122"/>
                <a:ea typeface="等线" panose="02010600030101010101" charset="-122"/>
                <a:sym typeface="+mn-ea"/>
              </a:rPr>
              <a:t>, true);</a:t>
            </a:r>
            <a:endParaRPr lang="en-US" altLang="zh-CN" sz="2000" b="1" dirty="0">
              <a:solidFill>
                <a:schemeClr val="tx1"/>
              </a:solidFill>
              <a:effectLst/>
              <a:latin typeface="等线" panose="02010600030101010101" charset="-122"/>
              <a:ea typeface="等线" panose="02010600030101010101" charset="-122"/>
            </a:endParaRPr>
          </a:p>
          <a:p>
            <a:pPr marL="457200" indent="-457200" algn="l">
              <a:lnSpc>
                <a:spcPct val="110000"/>
              </a:lnSpc>
              <a:spcBef>
                <a:spcPct val="20000"/>
              </a:spcBef>
              <a:buClr>
                <a:schemeClr val="accent2"/>
              </a:buClr>
            </a:pPr>
            <a:r>
              <a:rPr lang="en-US" altLang="zh-CN" sz="2000" b="1" dirty="0">
                <a:solidFill>
                  <a:schemeClr val="tx1"/>
                </a:solidFill>
                <a:effectLst/>
                <a:latin typeface="等线" panose="02010600030101010101" charset="-122"/>
                <a:ea typeface="等线" panose="02010600030101010101" charset="-122"/>
              </a:rPr>
              <a:t>stdErr.println(“Incorrect number format");</a:t>
            </a:r>
          </a:p>
        </p:txBody>
      </p:sp>
      <p:sp>
        <p:nvSpPr>
          <p:cNvPr id="7" name="日期占位符 6"/>
          <p:cNvSpPr>
            <a:spLocks noGrp="1"/>
          </p:cNvSpPr>
          <p:nvPr>
            <p:ph type="dt" sz="half" idx="10"/>
            <p:custDataLst>
              <p:tags r:id="rId3"/>
            </p:custDataLst>
          </p:nvPr>
        </p:nvSpPr>
        <p:spPr/>
        <p:txBody>
          <a:bodyPr/>
          <a:lstStyle/>
          <a:p>
            <a:fld id="{8BEB6EB5-CC0D-C94C-91B9-9EA1B45E848E}" type="datetime1">
              <a:rPr kumimoji="1" lang="zh-CN" altLang="en-US" smtClean="0"/>
              <a:t>2024/10/16</a:t>
            </a:fld>
            <a:endParaRPr kumimoji="1" lang="zh-CN" altLang="en-US" sz="900"/>
          </a:p>
        </p:txBody>
      </p:sp>
      <p:sp>
        <p:nvSpPr>
          <p:cNvPr id="8" name="页脚占位符 7"/>
          <p:cNvSpPr>
            <a:spLocks noGrp="1"/>
          </p:cNvSpPr>
          <p:nvPr>
            <p:ph type="ftr" sz="quarter" idx="11"/>
            <p:custDataLst>
              <p:tags r:id="rId4"/>
            </p:custDataLst>
          </p:nvPr>
        </p:nvSpPr>
        <p:spPr/>
        <p:txBody>
          <a:bodyPr/>
          <a:lstStyle/>
          <a:p>
            <a:r>
              <a:rPr kumimoji="1" lang="zh-CN" altLang="en-US" dirty="0"/>
              <a:t>西北工业大学软件学院</a:t>
            </a:r>
            <a:endParaRPr kumimoji="1" lang="zh-CN" altLang="en-US" sz="900" dirty="0"/>
          </a:p>
        </p:txBody>
      </p:sp>
      <p:sp>
        <p:nvSpPr>
          <p:cNvPr id="9" name="灯片编号占位符 8"/>
          <p:cNvSpPr>
            <a:spLocks noGrp="1"/>
          </p:cNvSpPr>
          <p:nvPr>
            <p:ph type="sldNum" sz="quarter" idx="12"/>
            <p:custDataLst>
              <p:tags r:id="rId5"/>
            </p:custDataLst>
          </p:nvPr>
        </p:nvSpPr>
        <p:spPr/>
        <p:txBody>
          <a:bodyPr/>
          <a:lstStyle/>
          <a:p>
            <a:fld id="{5A1A6423-77BD-D842-A714-25250E903C41}" type="slidenum">
              <a:rPr kumimoji="1" lang="zh-CN" altLang="en-US" smtClean="0"/>
              <a:t>72</a:t>
            </a:fld>
            <a:endParaRPr kumimoji="1" lang="zh-CN" altLang="en-US" sz="900"/>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marL="0" indent="0">
              <a:lnSpc>
                <a:spcPct val="130000"/>
              </a:lnSpc>
              <a:buNone/>
            </a:pPr>
            <a:r>
              <a:rPr lang="en-US" altLang="zh-CN" sz="2800">
                <a:solidFill>
                  <a:srgbClr val="034EA2"/>
                </a:solidFill>
              </a:rPr>
              <a:t>J</a:t>
            </a:r>
            <a:r>
              <a:rPr lang="zh-CN" altLang="en-US" sz="2800">
                <a:solidFill>
                  <a:srgbClr val="034EA2"/>
                </a:solidFill>
              </a:rPr>
              <a:t>ava正则表达式</a:t>
            </a:r>
          </a:p>
          <a:p>
            <a:r>
              <a:rPr lang="zh-CN" altLang="en-US" sz="2400">
                <a:solidFill>
                  <a:schemeClr val="tx1"/>
                </a:solidFill>
              </a:rPr>
              <a:t>正则表达式（regex）是一个</a:t>
            </a:r>
            <a:r>
              <a:rPr lang="zh-CN" altLang="en-US" sz="2400">
                <a:solidFill>
                  <a:srgbClr val="034DA0"/>
                </a:solidFill>
              </a:rPr>
              <a:t>字符串</a:t>
            </a:r>
            <a:r>
              <a:rPr lang="zh-CN" altLang="en-US" sz="2400">
                <a:solidFill>
                  <a:schemeClr val="tx1"/>
                </a:solidFill>
              </a:rPr>
              <a:t>，由</a:t>
            </a:r>
            <a:r>
              <a:rPr lang="zh-CN" altLang="en-US" sz="2400">
                <a:solidFill>
                  <a:srgbClr val="034DA0"/>
                </a:solidFill>
              </a:rPr>
              <a:t>字面值字符</a:t>
            </a:r>
            <a:r>
              <a:rPr lang="zh-CN" altLang="en-US" sz="2400">
                <a:solidFill>
                  <a:schemeClr val="tx1"/>
                </a:solidFill>
              </a:rPr>
              <a:t>和</a:t>
            </a:r>
            <a:r>
              <a:rPr lang="zh-CN" altLang="en-US" sz="2400">
                <a:solidFill>
                  <a:srgbClr val="034DA0"/>
                </a:solidFill>
              </a:rPr>
              <a:t>特殊符号</a:t>
            </a:r>
            <a:r>
              <a:rPr lang="zh-CN" altLang="en-US" sz="2400">
                <a:solidFill>
                  <a:schemeClr val="tx1"/>
                </a:solidFill>
              </a:rPr>
              <a:t>组成，是用来描述</a:t>
            </a:r>
            <a:r>
              <a:rPr lang="zh-CN" altLang="en-US" sz="2400">
                <a:solidFill>
                  <a:srgbClr val="034DA0"/>
                </a:solidFill>
              </a:rPr>
              <a:t>匹配一个字符串</a:t>
            </a:r>
            <a:r>
              <a:rPr lang="zh-CN" altLang="en-US" sz="2400">
                <a:solidFill>
                  <a:schemeClr val="tx1"/>
                </a:solidFill>
              </a:rPr>
              <a:t>集合的模式，可以用来匹配、替换和拆分字符串，具有十分广泛的应用，本节以此为例介绍</a:t>
            </a:r>
            <a:r>
              <a:rPr lang="en-US" altLang="zh-CN" sz="2400">
                <a:solidFill>
                  <a:schemeClr val="tx1"/>
                </a:solidFill>
              </a:rPr>
              <a:t>Java API</a:t>
            </a:r>
            <a:r>
              <a:rPr lang="zh-CN" altLang="en-US" sz="2400">
                <a:solidFill>
                  <a:schemeClr val="tx1"/>
                </a:solidFill>
              </a:rPr>
              <a:t>的使用。</a:t>
            </a:r>
          </a:p>
          <a:p>
            <a:endParaRPr lang="zh-CN" altLang="en-US" sz="2400">
              <a:solidFill>
                <a:schemeClr val="tx1"/>
              </a:solidFill>
            </a:endParaRPr>
          </a:p>
        </p:txBody>
      </p:sp>
      <p:sp>
        <p:nvSpPr>
          <p:cNvPr id="3" name="标题 2"/>
          <p:cNvSpPr>
            <a:spLocks noGrp="1"/>
          </p:cNvSpPr>
          <p:nvPr>
            <p:ph type="title"/>
          </p:nvPr>
        </p:nvSpPr>
        <p:spPr/>
        <p:txBody>
          <a:bodyPr/>
          <a:lstStyle/>
          <a:p>
            <a:r>
              <a:rPr lang="en-US" altLang="zh-CN">
                <a:sym typeface="+mn-ea"/>
              </a:rPr>
              <a:t>2.1.6 </a:t>
            </a:r>
            <a:r>
              <a:rPr lang="zh-CN" altLang="en-US">
                <a:sym typeface="+mn-ea"/>
              </a:rPr>
              <a:t>初识</a:t>
            </a:r>
            <a:r>
              <a:rPr lang="en-US" altLang="zh-CN">
                <a:sym typeface="+mn-ea"/>
              </a:rPr>
              <a:t>Java API </a:t>
            </a:r>
            <a:r>
              <a:rPr lang="en-US" altLang="zh-CN" sz="2400">
                <a:sym typeface="+mn-ea"/>
              </a:rPr>
              <a:t>11/17</a:t>
            </a:r>
          </a:p>
        </p:txBody>
      </p:sp>
      <p:sp>
        <p:nvSpPr>
          <p:cNvPr id="4" name="日期占位符 3"/>
          <p:cNvSpPr>
            <a:spLocks noGrp="1"/>
          </p:cNvSpPr>
          <p:nvPr>
            <p:ph type="dt" sz="half" idx="10"/>
          </p:nvPr>
        </p:nvSpPr>
        <p:spPr/>
        <p:txBody>
          <a:bodyPr/>
          <a:lstStyle/>
          <a:p>
            <a:fld id="{8BEB6EB5-CC0D-C94C-91B9-9EA1B45E848E}" type="datetime1">
              <a:rPr kumimoji="1" lang="zh-CN" altLang="en-US" smtClean="0"/>
              <a:t>2024/10/16</a:t>
            </a:fld>
            <a:endParaRPr kumimoji="1" lang="zh-CN" altLang="en-US" sz="900"/>
          </a:p>
        </p:txBody>
      </p:sp>
      <p:sp>
        <p:nvSpPr>
          <p:cNvPr id="5" name="页脚占位符 4"/>
          <p:cNvSpPr>
            <a:spLocks noGrp="1"/>
          </p:cNvSpPr>
          <p:nvPr>
            <p:ph type="ftr" sz="quarter" idx="11"/>
          </p:nvPr>
        </p:nvSpPr>
        <p:spPr/>
        <p:txBody>
          <a:bodyPr/>
          <a:lstStyle/>
          <a:p>
            <a:r>
              <a:rPr kumimoji="1" lang="zh-CN" altLang="en-US" dirty="0"/>
              <a:t>西北工业大学软件学院</a:t>
            </a:r>
            <a:endParaRPr kumimoji="1" lang="zh-CN" altLang="en-US" sz="900" dirty="0"/>
          </a:p>
        </p:txBody>
      </p:sp>
      <p:sp>
        <p:nvSpPr>
          <p:cNvPr id="6" name="灯片编号占位符 5"/>
          <p:cNvSpPr>
            <a:spLocks noGrp="1"/>
          </p:cNvSpPr>
          <p:nvPr>
            <p:ph type="sldNum" sz="quarter" idx="12"/>
          </p:nvPr>
        </p:nvSpPr>
        <p:spPr/>
        <p:txBody>
          <a:bodyPr/>
          <a:lstStyle/>
          <a:p>
            <a:fld id="{5A1A6423-77BD-D842-A714-25250E903C41}" type="slidenum">
              <a:rPr kumimoji="1" lang="zh-CN" altLang="en-US" smtClean="0"/>
              <a:t>73</a:t>
            </a:fld>
            <a:endParaRPr kumimoji="1" lang="zh-CN" altLang="en-US" sz="900"/>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marL="0" indent="0">
              <a:lnSpc>
                <a:spcPct val="110000"/>
              </a:lnSpc>
              <a:buNone/>
            </a:pPr>
            <a:r>
              <a:rPr lang="zh-CN" altLang="en-US" sz="2400">
                <a:solidFill>
                  <a:srgbClr val="034EA2"/>
                </a:solidFill>
                <a:sym typeface="+mn-ea"/>
              </a:rPr>
              <a:t>正则表达式语法（部分）</a:t>
            </a:r>
            <a:endParaRPr lang="en-US" altLang="zh-CN" sz="2400">
              <a:solidFill>
                <a:srgbClr val="034EA2"/>
              </a:solidFill>
              <a:sym typeface="+mn-ea"/>
            </a:endParaRPr>
          </a:p>
        </p:txBody>
      </p:sp>
      <p:sp>
        <p:nvSpPr>
          <p:cNvPr id="3" name="标题 2"/>
          <p:cNvSpPr>
            <a:spLocks noGrp="1"/>
          </p:cNvSpPr>
          <p:nvPr>
            <p:ph type="title"/>
          </p:nvPr>
        </p:nvSpPr>
        <p:spPr/>
        <p:txBody>
          <a:bodyPr/>
          <a:lstStyle/>
          <a:p>
            <a:r>
              <a:rPr lang="en-US" altLang="zh-CN">
                <a:sym typeface="+mn-ea"/>
              </a:rPr>
              <a:t>2.1.6 </a:t>
            </a:r>
            <a:r>
              <a:rPr lang="zh-CN" altLang="en-US">
                <a:sym typeface="+mn-ea"/>
              </a:rPr>
              <a:t>初识</a:t>
            </a:r>
            <a:r>
              <a:rPr lang="en-US" altLang="zh-CN">
                <a:sym typeface="+mn-ea"/>
              </a:rPr>
              <a:t>Java API </a:t>
            </a:r>
            <a:r>
              <a:rPr lang="en-US" altLang="zh-CN" sz="2400">
                <a:sym typeface="+mn-ea"/>
              </a:rPr>
              <a:t>12/17</a:t>
            </a:r>
          </a:p>
        </p:txBody>
      </p:sp>
      <p:sp>
        <p:nvSpPr>
          <p:cNvPr id="4" name="日期占位符 3"/>
          <p:cNvSpPr>
            <a:spLocks noGrp="1"/>
          </p:cNvSpPr>
          <p:nvPr>
            <p:ph type="dt" sz="half" idx="10"/>
          </p:nvPr>
        </p:nvSpPr>
        <p:spPr/>
        <p:txBody>
          <a:bodyPr/>
          <a:lstStyle/>
          <a:p>
            <a:fld id="{8BEB6EB5-CC0D-C94C-91B9-9EA1B45E848E}" type="datetime1">
              <a:rPr kumimoji="1" lang="zh-CN" altLang="en-US" smtClean="0"/>
              <a:t>2024/10/16</a:t>
            </a:fld>
            <a:endParaRPr kumimoji="1" lang="zh-CN" altLang="en-US" sz="900"/>
          </a:p>
        </p:txBody>
      </p:sp>
      <p:sp>
        <p:nvSpPr>
          <p:cNvPr id="5" name="页脚占位符 4"/>
          <p:cNvSpPr>
            <a:spLocks noGrp="1"/>
          </p:cNvSpPr>
          <p:nvPr>
            <p:ph type="ftr" sz="quarter" idx="11"/>
          </p:nvPr>
        </p:nvSpPr>
        <p:spPr/>
        <p:txBody>
          <a:bodyPr/>
          <a:lstStyle/>
          <a:p>
            <a:r>
              <a:rPr kumimoji="1" lang="zh-CN" altLang="en-US" dirty="0"/>
              <a:t>西北工业大学软件学院</a:t>
            </a:r>
            <a:endParaRPr kumimoji="1" lang="zh-CN" altLang="en-US" sz="900" dirty="0"/>
          </a:p>
        </p:txBody>
      </p:sp>
      <p:sp>
        <p:nvSpPr>
          <p:cNvPr id="6" name="灯片编号占位符 5"/>
          <p:cNvSpPr>
            <a:spLocks noGrp="1"/>
          </p:cNvSpPr>
          <p:nvPr>
            <p:ph type="sldNum" sz="quarter" idx="12"/>
          </p:nvPr>
        </p:nvSpPr>
        <p:spPr/>
        <p:txBody>
          <a:bodyPr/>
          <a:lstStyle/>
          <a:p>
            <a:fld id="{5A1A6423-77BD-D842-A714-25250E903C41}" type="slidenum">
              <a:rPr kumimoji="1" lang="zh-CN" altLang="en-US" smtClean="0"/>
              <a:t>74</a:t>
            </a:fld>
            <a:endParaRPr kumimoji="1" lang="zh-CN" altLang="en-US" sz="900"/>
          </a:p>
        </p:txBody>
      </p:sp>
      <p:graphicFrame>
        <p:nvGraphicFramePr>
          <p:cNvPr id="8" name="表格 7"/>
          <p:cNvGraphicFramePr/>
          <p:nvPr>
            <p:custDataLst>
              <p:tags r:id="rId1"/>
            </p:custDataLst>
            <p:extLst>
              <p:ext uri="{D42A27DB-BD31-4B8C-83A1-F6EECF244321}">
                <p14:modId xmlns:p14="http://schemas.microsoft.com/office/powerpoint/2010/main" val="2399367256"/>
              </p:ext>
            </p:extLst>
          </p:nvPr>
        </p:nvGraphicFramePr>
        <p:xfrm>
          <a:off x="302895" y="1603017"/>
          <a:ext cx="8574405" cy="4688285"/>
        </p:xfrm>
        <a:graphic>
          <a:graphicData uri="http://schemas.openxmlformats.org/drawingml/2006/table">
            <a:tbl>
              <a:tblPr/>
              <a:tblGrid>
                <a:gridCol w="794385">
                  <a:extLst>
                    <a:ext uri="{9D8B030D-6E8A-4147-A177-3AD203B41FA5}">
                      <a16:colId xmlns:a16="http://schemas.microsoft.com/office/drawing/2014/main" val="20000"/>
                    </a:ext>
                  </a:extLst>
                </a:gridCol>
                <a:gridCol w="5567680">
                  <a:extLst>
                    <a:ext uri="{9D8B030D-6E8A-4147-A177-3AD203B41FA5}">
                      <a16:colId xmlns:a16="http://schemas.microsoft.com/office/drawing/2014/main" val="20001"/>
                    </a:ext>
                  </a:extLst>
                </a:gridCol>
                <a:gridCol w="2212340">
                  <a:extLst>
                    <a:ext uri="{9D8B030D-6E8A-4147-A177-3AD203B41FA5}">
                      <a16:colId xmlns:a16="http://schemas.microsoft.com/office/drawing/2014/main" val="20002"/>
                    </a:ext>
                  </a:extLst>
                </a:gridCol>
              </a:tblGrid>
              <a:tr h="356235">
                <a:tc>
                  <a:txBody>
                    <a:bodyPr/>
                    <a:lstStyle/>
                    <a:p>
                      <a:pPr indent="0" algn="ctr">
                        <a:buNone/>
                      </a:pPr>
                      <a:r>
                        <a:rPr lang="zh-CN" sz="1800" b="1">
                          <a:solidFill>
                            <a:schemeClr val="tx1"/>
                          </a:solidFill>
                          <a:latin typeface="等线" panose="02010600030101010101" charset="-122"/>
                          <a:ea typeface="等线" panose="02010600030101010101" charset="-122"/>
                        </a:rPr>
                        <a:t>字符</a:t>
                      </a:r>
                      <a:endParaRPr lang="zh-CN" altLang="en-US" sz="1800" b="1">
                        <a:solidFill>
                          <a:schemeClr val="tx1"/>
                        </a:solidFill>
                        <a:latin typeface="等线" panose="02010600030101010101" charset="-122"/>
                        <a:ea typeface="等线" panose="02010600030101010101"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zh-CN" sz="1800" b="1">
                          <a:solidFill>
                            <a:schemeClr val="tx1"/>
                          </a:solidFill>
                          <a:latin typeface="等线" panose="02010600030101010101" charset="-122"/>
                          <a:ea typeface="等线" panose="02010600030101010101" charset="-122"/>
                        </a:rPr>
                        <a:t>匹配</a:t>
                      </a:r>
                      <a:endParaRPr lang="zh-CN" altLang="en-US" sz="1800" b="1">
                        <a:solidFill>
                          <a:schemeClr val="tx1"/>
                        </a:solidFill>
                        <a:latin typeface="等线" panose="02010600030101010101" charset="-122"/>
                        <a:ea typeface="等线" panose="02010600030101010101"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zh-CN" sz="1800" b="1">
                          <a:solidFill>
                            <a:schemeClr val="tx1"/>
                          </a:solidFill>
                          <a:latin typeface="等线" panose="02010600030101010101" charset="-122"/>
                          <a:ea typeface="等线" panose="02010600030101010101" charset="-122"/>
                        </a:rPr>
                        <a:t>示例</a:t>
                      </a:r>
                      <a:endParaRPr lang="zh-CN" altLang="en-US" sz="1800" b="1">
                        <a:solidFill>
                          <a:schemeClr val="tx1"/>
                        </a:solidFill>
                        <a:latin typeface="等线" panose="02010600030101010101" charset="-122"/>
                        <a:ea typeface="等线" panose="02010600030101010101"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56235">
                <a:tc>
                  <a:txBody>
                    <a:bodyPr/>
                    <a:lstStyle/>
                    <a:p>
                      <a:pPr indent="0" algn="ctr">
                        <a:buNone/>
                      </a:pPr>
                      <a:r>
                        <a:rPr lang="en-US" sz="1600" b="1">
                          <a:solidFill>
                            <a:schemeClr val="tx1"/>
                          </a:solidFill>
                          <a:latin typeface="等线" panose="02010600030101010101" charset="-122"/>
                          <a:ea typeface="等线" panose="02010600030101010101" charset="-122"/>
                        </a:rPr>
                        <a:t>.</a:t>
                      </a:r>
                      <a:endParaRPr lang="en-US" altLang="en-US" sz="1600" b="1">
                        <a:solidFill>
                          <a:schemeClr val="tx1"/>
                        </a:solidFill>
                        <a:latin typeface="等线" panose="02010600030101010101" charset="-122"/>
                        <a:ea typeface="等线" panose="02010600030101010101"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DDEBF7"/>
                    </a:solidFill>
                  </a:tcPr>
                </a:tc>
                <a:tc>
                  <a:txBody>
                    <a:bodyPr/>
                    <a:lstStyle/>
                    <a:p>
                      <a:pPr indent="0">
                        <a:buNone/>
                      </a:pPr>
                      <a:r>
                        <a:rPr lang="zh-CN" sz="1600" b="1">
                          <a:solidFill>
                            <a:schemeClr val="tx1"/>
                          </a:solidFill>
                          <a:latin typeface="等线" panose="02010600030101010101" charset="-122"/>
                          <a:ea typeface="等线" panose="02010600030101010101" charset="-122"/>
                        </a:rPr>
                        <a:t>任意单个字符，除换行符外</a:t>
                      </a:r>
                      <a:endParaRPr lang="zh-CN" altLang="en-US" sz="1600" b="1">
                        <a:solidFill>
                          <a:schemeClr val="tx1"/>
                        </a:solidFill>
                        <a:latin typeface="等线" panose="02010600030101010101" charset="-122"/>
                        <a:ea typeface="等线" panose="02010600030101010101"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DDEBF7"/>
                    </a:solidFill>
                  </a:tcPr>
                </a:tc>
                <a:tc>
                  <a:txBody>
                    <a:bodyPr/>
                    <a:lstStyle/>
                    <a:p>
                      <a:pPr indent="0">
                        <a:buNone/>
                      </a:pPr>
                      <a:r>
                        <a:rPr lang="zh-CN" sz="1600" b="1">
                          <a:solidFill>
                            <a:schemeClr val="tx1"/>
                          </a:solidFill>
                          <a:latin typeface="等线" panose="02010600030101010101" charset="-122"/>
                          <a:ea typeface="等线" panose="02010600030101010101" charset="-122"/>
                          <a:cs typeface="等线" panose="02010600030101010101" charset="-122"/>
                        </a:rPr>
                        <a:t>jav</a:t>
                      </a:r>
                      <a:r>
                        <a:rPr lang="en-US" altLang="zh-CN" sz="1600" b="1">
                          <a:solidFill>
                            <a:schemeClr val="tx1"/>
                          </a:solidFill>
                          <a:latin typeface="等线" panose="02010600030101010101" charset="-122"/>
                          <a:ea typeface="等线" panose="02010600030101010101" charset="-122"/>
                          <a:cs typeface="等线" panose="02010600030101010101" charset="-122"/>
                        </a:rPr>
                        <a:t>a</a:t>
                      </a:r>
                      <a:r>
                        <a:rPr lang="zh-CN" sz="1600" b="1">
                          <a:solidFill>
                            <a:schemeClr val="tx1"/>
                          </a:solidFill>
                          <a:latin typeface="等线" panose="02010600030101010101" charset="-122"/>
                          <a:ea typeface="等线" panose="02010600030101010101" charset="-122"/>
                          <a:cs typeface="等线" panose="02010600030101010101" charset="-122"/>
                        </a:rPr>
                        <a:t>匹配</a:t>
                      </a:r>
                      <a:r>
                        <a:rPr lang="zh-CN" sz="1600" b="1">
                          <a:solidFill>
                            <a:schemeClr val="accent2"/>
                          </a:solidFill>
                          <a:latin typeface="等线" panose="02010600030101010101" charset="-122"/>
                          <a:ea typeface="等线" panose="02010600030101010101" charset="-122"/>
                          <a:cs typeface="等线" panose="02010600030101010101" charset="-122"/>
                        </a:rPr>
                        <a:t>jav</a:t>
                      </a:r>
                      <a:r>
                        <a:rPr lang="en-US" altLang="zh-CN" sz="1600" b="1">
                          <a:solidFill>
                            <a:schemeClr val="accent2"/>
                          </a:solidFill>
                          <a:latin typeface="等线" panose="02010600030101010101" charset="-122"/>
                          <a:ea typeface="等线" panose="02010600030101010101" charset="-122"/>
                          <a:cs typeface="等线" panose="02010600030101010101" charset="-122"/>
                        </a:rPr>
                        <a:t>.</a:t>
                      </a: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DDEBF7"/>
                    </a:solidFill>
                  </a:tcPr>
                </a:tc>
                <a:extLst>
                  <a:ext uri="{0D108BD9-81ED-4DB2-BD59-A6C34878D82A}">
                    <a16:rowId xmlns:a16="http://schemas.microsoft.com/office/drawing/2014/main" val="10001"/>
                  </a:ext>
                </a:extLst>
              </a:tr>
              <a:tr h="356235">
                <a:tc>
                  <a:txBody>
                    <a:bodyPr/>
                    <a:lstStyle/>
                    <a:p>
                      <a:pPr indent="0" algn="ctr">
                        <a:buNone/>
                      </a:pPr>
                      <a:r>
                        <a:rPr lang="en-US" sz="1600" b="1">
                          <a:solidFill>
                            <a:schemeClr val="tx1"/>
                          </a:solidFill>
                          <a:latin typeface="等线" panose="02010600030101010101" charset="-122"/>
                          <a:ea typeface="等线" panose="02010600030101010101" charset="-122"/>
                        </a:rPr>
                        <a:t>[  ]</a:t>
                      </a:r>
                      <a:endParaRPr lang="en-US" altLang="en-US" sz="1600" b="1">
                        <a:solidFill>
                          <a:schemeClr val="tx1"/>
                        </a:solidFill>
                        <a:latin typeface="等线" panose="02010600030101010101" charset="-122"/>
                        <a:ea typeface="等线" panose="02010600030101010101"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zh-CN" sz="1600" b="1">
                          <a:solidFill>
                            <a:schemeClr val="tx1"/>
                          </a:solidFill>
                          <a:latin typeface="等线" panose="02010600030101010101" charset="-122"/>
                          <a:ea typeface="等线" panose="02010600030101010101" charset="-122"/>
                          <a:cs typeface="等线" panose="02010600030101010101" charset="-122"/>
                        </a:rPr>
                        <a:t>[ ] 中的任意一个字符</a:t>
                      </a:r>
                      <a:endParaRPr lang="zh-CN" altLang="en-US" sz="1600" b="1">
                        <a:solidFill>
                          <a:schemeClr val="tx1"/>
                        </a:solidFill>
                        <a:latin typeface="等线" panose="02010600030101010101" charset="-122"/>
                        <a:ea typeface="等线" panose="02010600030101010101" charset="-122"/>
                        <a:cs typeface="等线" panose="02010600030101010101"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zh-CN" sz="1600" b="1">
                          <a:solidFill>
                            <a:schemeClr val="tx1"/>
                          </a:solidFill>
                          <a:latin typeface="等线" panose="02010600030101010101" charset="-122"/>
                          <a:ea typeface="等线" panose="02010600030101010101" charset="-122"/>
                          <a:cs typeface="等线" panose="02010600030101010101" charset="-122"/>
                        </a:rPr>
                        <a:t>java匹配</a:t>
                      </a:r>
                      <a:r>
                        <a:rPr lang="zh-CN" sz="1600" b="1">
                          <a:solidFill>
                            <a:schemeClr val="accent2"/>
                          </a:solidFill>
                          <a:latin typeface="等线" panose="02010600030101010101" charset="-122"/>
                          <a:ea typeface="等线" panose="02010600030101010101" charset="-122"/>
                          <a:cs typeface="等线" panose="02010600030101010101" charset="-122"/>
                        </a:rPr>
                        <a:t>j[abc]va</a:t>
                      </a:r>
                      <a:endParaRPr lang="zh-CN" altLang="en-US" sz="1600" b="1">
                        <a:solidFill>
                          <a:schemeClr val="accent2"/>
                        </a:solidFill>
                        <a:latin typeface="等线" panose="02010600030101010101" charset="-122"/>
                        <a:ea typeface="等线" panose="02010600030101010101" charset="-122"/>
                        <a:cs typeface="等线" panose="02010600030101010101"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56235">
                <a:tc>
                  <a:txBody>
                    <a:bodyPr/>
                    <a:lstStyle/>
                    <a:p>
                      <a:pPr indent="0" algn="ctr">
                        <a:buNone/>
                      </a:pPr>
                      <a:r>
                        <a:rPr lang="en-US" sz="1600" b="1">
                          <a:solidFill>
                            <a:schemeClr val="tx1"/>
                          </a:solidFill>
                          <a:latin typeface="等线" panose="02010600030101010101" charset="-122"/>
                          <a:ea typeface="等线" panose="02010600030101010101" charset="-122"/>
                        </a:rPr>
                        <a:t>-</a:t>
                      </a:r>
                      <a:endParaRPr lang="en-US" altLang="en-US" sz="1600" b="1">
                        <a:solidFill>
                          <a:schemeClr val="tx1"/>
                        </a:solidFill>
                        <a:latin typeface="等线" panose="02010600030101010101" charset="-122"/>
                        <a:ea typeface="等线" panose="02010600030101010101"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DDEBF7"/>
                    </a:solidFill>
                  </a:tcPr>
                </a:tc>
                <a:tc>
                  <a:txBody>
                    <a:bodyPr/>
                    <a:lstStyle/>
                    <a:p>
                      <a:pPr indent="0">
                        <a:buNone/>
                      </a:pPr>
                      <a:r>
                        <a:rPr lang="zh-CN" sz="1600" b="1">
                          <a:solidFill>
                            <a:schemeClr val="tx1"/>
                          </a:solidFill>
                          <a:latin typeface="等线" panose="02010600030101010101" charset="-122"/>
                          <a:ea typeface="等线" panose="02010600030101010101" charset="-122"/>
                          <a:cs typeface="等线" panose="02010600030101010101" charset="-122"/>
                        </a:rPr>
                        <a:t>[ ] 内表示字符范围</a:t>
                      </a:r>
                      <a:endParaRPr lang="zh-CN" altLang="en-US" sz="1600" b="1">
                        <a:solidFill>
                          <a:schemeClr val="tx1"/>
                        </a:solidFill>
                        <a:latin typeface="等线" panose="02010600030101010101" charset="-122"/>
                        <a:ea typeface="等线" panose="02010600030101010101" charset="-122"/>
                        <a:cs typeface="等线" panose="02010600030101010101"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DDEBF7"/>
                    </a:solidFill>
                  </a:tcPr>
                </a:tc>
                <a:tc>
                  <a:txBody>
                    <a:bodyPr/>
                    <a:lstStyle/>
                    <a:p>
                      <a:pPr indent="0">
                        <a:buNone/>
                      </a:pPr>
                      <a:r>
                        <a:rPr lang="zh-CN" sz="1600" b="1">
                          <a:solidFill>
                            <a:schemeClr val="tx1"/>
                          </a:solidFill>
                          <a:latin typeface="等线" panose="02010600030101010101" charset="-122"/>
                          <a:ea typeface="等线" panose="02010600030101010101" charset="-122"/>
                          <a:cs typeface="等线" panose="02010600030101010101" charset="-122"/>
                        </a:rPr>
                        <a:t>java匹配</a:t>
                      </a:r>
                      <a:r>
                        <a:rPr lang="zh-CN" sz="1600" b="1">
                          <a:solidFill>
                            <a:schemeClr val="accent2"/>
                          </a:solidFill>
                          <a:latin typeface="等线" panose="02010600030101010101" charset="-122"/>
                          <a:ea typeface="等线" panose="02010600030101010101" charset="-122"/>
                          <a:cs typeface="等线" panose="02010600030101010101" charset="-122"/>
                        </a:rPr>
                        <a:t>[a-z]av[a-g]</a:t>
                      </a:r>
                      <a:endParaRPr lang="zh-CN" altLang="en-US" sz="1600" b="1">
                        <a:solidFill>
                          <a:schemeClr val="accent2"/>
                        </a:solidFill>
                        <a:latin typeface="等线" panose="02010600030101010101" charset="-122"/>
                        <a:ea typeface="等线" panose="02010600030101010101" charset="-122"/>
                        <a:cs typeface="等线" panose="02010600030101010101"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DDEBF7"/>
                    </a:solidFill>
                  </a:tcPr>
                </a:tc>
                <a:extLst>
                  <a:ext uri="{0D108BD9-81ED-4DB2-BD59-A6C34878D82A}">
                    <a16:rowId xmlns:a16="http://schemas.microsoft.com/office/drawing/2014/main" val="10003"/>
                  </a:ext>
                </a:extLst>
              </a:tr>
              <a:tr h="399415">
                <a:tc>
                  <a:txBody>
                    <a:bodyPr/>
                    <a:lstStyle/>
                    <a:p>
                      <a:pPr indent="0" algn="ctr">
                        <a:buNone/>
                      </a:pPr>
                      <a:r>
                        <a:rPr lang="en-US" sz="1600" b="1">
                          <a:solidFill>
                            <a:schemeClr val="tx1"/>
                          </a:solidFill>
                          <a:latin typeface="等线" panose="02010600030101010101" charset="-122"/>
                          <a:ea typeface="等线" panose="02010600030101010101" charset="-122"/>
                        </a:rPr>
                        <a:t>^</a:t>
                      </a:r>
                      <a:endParaRPr lang="en-US" altLang="en-US" sz="1600" b="1">
                        <a:solidFill>
                          <a:schemeClr val="tx1"/>
                        </a:solidFill>
                        <a:latin typeface="等线" panose="02010600030101010101" charset="-122"/>
                        <a:ea typeface="等线" panose="02010600030101010101"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zh-CN" sz="1600" b="1">
                          <a:solidFill>
                            <a:schemeClr val="tx1"/>
                          </a:solidFill>
                          <a:latin typeface="等线" panose="02010600030101010101" charset="-122"/>
                          <a:ea typeface="等线" panose="02010600030101010101" charset="-122"/>
                          <a:cs typeface="等线" panose="02010600030101010101" charset="-122"/>
                        </a:rPr>
                        <a:t>在[ ]内的开头，匹配除[ ]内的字符之外的任意一个字符</a:t>
                      </a:r>
                      <a:endParaRPr lang="zh-CN" altLang="en-US" sz="1600" b="1">
                        <a:solidFill>
                          <a:schemeClr val="tx1"/>
                        </a:solidFill>
                        <a:latin typeface="等线" panose="02010600030101010101" charset="-122"/>
                        <a:ea typeface="等线" panose="02010600030101010101" charset="-122"/>
                        <a:cs typeface="等线" panose="02010600030101010101"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zh-CN" sz="1600" b="1">
                          <a:solidFill>
                            <a:schemeClr val="tx1"/>
                          </a:solidFill>
                          <a:latin typeface="等线" panose="02010600030101010101" charset="-122"/>
                          <a:ea typeface="等线" panose="02010600030101010101" charset="-122"/>
                          <a:cs typeface="等线" panose="02010600030101010101" charset="-122"/>
                        </a:rPr>
                        <a:t>java匹配</a:t>
                      </a:r>
                      <a:r>
                        <a:rPr lang="zh-CN" sz="1600" b="1">
                          <a:solidFill>
                            <a:schemeClr val="accent2"/>
                          </a:solidFill>
                          <a:latin typeface="等线" panose="02010600030101010101" charset="-122"/>
                          <a:ea typeface="等线" panose="02010600030101010101" charset="-122"/>
                          <a:cs typeface="等线" panose="02010600030101010101" charset="-122"/>
                        </a:rPr>
                        <a:t>j[^b-f]va</a:t>
                      </a:r>
                      <a:r>
                        <a:rPr lang="en-US" sz="1600" b="1">
                          <a:solidFill>
                            <a:schemeClr val="accent2"/>
                          </a:solidFill>
                          <a:latin typeface="等线" panose="02010600030101010101" charset="-122"/>
                          <a:ea typeface="等线" panose="02010600030101010101" charset="-122"/>
                          <a:cs typeface="等线" panose="02010600030101010101" charset="-122"/>
                        </a:rPr>
                        <a:t>  </a:t>
                      </a:r>
                      <a:endParaRPr lang="en-US" altLang="en-US" sz="1600" b="1">
                        <a:solidFill>
                          <a:schemeClr val="accent2"/>
                        </a:solidFill>
                        <a:latin typeface="等线" panose="02010600030101010101" charset="-122"/>
                        <a:ea typeface="等线" panose="02010600030101010101" charset="-122"/>
                        <a:cs typeface="等线" panose="02010600030101010101"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56235">
                <a:tc>
                  <a:txBody>
                    <a:bodyPr/>
                    <a:lstStyle/>
                    <a:p>
                      <a:pPr indent="0" algn="ctr">
                        <a:buNone/>
                      </a:pPr>
                      <a:r>
                        <a:rPr lang="en-US" sz="1600" b="1">
                          <a:solidFill>
                            <a:schemeClr val="tx1"/>
                          </a:solidFill>
                          <a:latin typeface="等线" panose="02010600030101010101" charset="-122"/>
                          <a:ea typeface="等线" panose="02010600030101010101" charset="-122"/>
                        </a:rPr>
                        <a:t>|</a:t>
                      </a:r>
                      <a:endParaRPr lang="en-US" altLang="en-US" sz="1600" b="1">
                        <a:solidFill>
                          <a:schemeClr val="tx1"/>
                        </a:solidFill>
                        <a:latin typeface="等线" panose="02010600030101010101" charset="-122"/>
                        <a:ea typeface="等线" panose="02010600030101010101"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DDEBF7"/>
                    </a:solidFill>
                  </a:tcPr>
                </a:tc>
                <a:tc>
                  <a:txBody>
                    <a:bodyPr/>
                    <a:lstStyle/>
                    <a:p>
                      <a:pPr indent="0">
                        <a:buNone/>
                      </a:pPr>
                      <a:r>
                        <a:rPr lang="zh-CN" sz="1600" b="1">
                          <a:solidFill>
                            <a:schemeClr val="tx1"/>
                          </a:solidFill>
                          <a:latin typeface="等线" panose="02010600030101010101" charset="-122"/>
                          <a:ea typeface="等线" panose="02010600030101010101" charset="-122"/>
                        </a:rPr>
                        <a:t>或</a:t>
                      </a:r>
                      <a:endParaRPr lang="zh-CN" altLang="en-US" sz="1600" b="1">
                        <a:solidFill>
                          <a:schemeClr val="tx1"/>
                        </a:solidFill>
                        <a:latin typeface="等线" panose="02010600030101010101" charset="-122"/>
                        <a:ea typeface="等线" panose="02010600030101010101"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DDEBF7"/>
                    </a:solidFill>
                  </a:tcPr>
                </a:tc>
                <a:tc>
                  <a:txBody>
                    <a:bodyPr/>
                    <a:lstStyle/>
                    <a:p>
                      <a:pPr indent="0">
                        <a:buNone/>
                      </a:pPr>
                      <a:r>
                        <a:rPr lang="zh-CN" sz="1600" b="1">
                          <a:latin typeface="等线" panose="02010600030101010101" charset="-122"/>
                          <a:ea typeface="等线" panose="02010600030101010101" charset="-122"/>
                          <a:cs typeface="等线" panose="02010600030101010101" charset="-122"/>
                          <a:sym typeface="+mn-ea"/>
                        </a:rPr>
                        <a:t>x或y</a:t>
                      </a:r>
                      <a:r>
                        <a:rPr lang="zh-CN" sz="1600" b="1">
                          <a:solidFill>
                            <a:schemeClr val="tx1"/>
                          </a:solidFill>
                          <a:latin typeface="等线" panose="02010600030101010101" charset="-122"/>
                          <a:ea typeface="等线" panose="02010600030101010101" charset="-122"/>
                          <a:cs typeface="等线" panose="02010600030101010101" charset="-122"/>
                        </a:rPr>
                        <a:t>匹配</a:t>
                      </a:r>
                      <a:r>
                        <a:rPr lang="zh-CN" sz="1600" b="1">
                          <a:solidFill>
                            <a:schemeClr val="accent2"/>
                          </a:solidFill>
                          <a:latin typeface="等线" panose="02010600030101010101" charset="-122"/>
                          <a:ea typeface="等线" panose="02010600030101010101" charset="-122"/>
                          <a:cs typeface="等线" panose="02010600030101010101" charset="-122"/>
                          <a:sym typeface="+mn-ea"/>
                        </a:rPr>
                        <a:t>x|y</a:t>
                      </a:r>
                      <a:endParaRPr lang="zh-CN" altLang="en-US" sz="1600" b="1">
                        <a:solidFill>
                          <a:schemeClr val="accent2"/>
                        </a:solidFill>
                        <a:latin typeface="等线" panose="02010600030101010101" charset="-122"/>
                        <a:ea typeface="等线" panose="02010600030101010101" charset="-122"/>
                        <a:cs typeface="等线" panose="02010600030101010101" charset="-122"/>
                        <a:sym typeface="+mn-ea"/>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DDEBF7"/>
                    </a:solidFill>
                  </a:tcPr>
                </a:tc>
                <a:extLst>
                  <a:ext uri="{0D108BD9-81ED-4DB2-BD59-A6C34878D82A}">
                    <a16:rowId xmlns:a16="http://schemas.microsoft.com/office/drawing/2014/main" val="10005"/>
                  </a:ext>
                </a:extLst>
              </a:tr>
              <a:tr h="433150">
                <a:tc>
                  <a:txBody>
                    <a:bodyPr/>
                    <a:lstStyle/>
                    <a:p>
                      <a:pPr indent="0" algn="ctr">
                        <a:buNone/>
                      </a:pPr>
                      <a:r>
                        <a:rPr lang="en-US" sz="1600" b="1">
                          <a:solidFill>
                            <a:schemeClr val="tx1"/>
                          </a:solidFill>
                          <a:latin typeface="等线" panose="02010600030101010101" charset="-122"/>
                          <a:ea typeface="等线" panose="02010600030101010101" charset="-122"/>
                        </a:rPr>
                        <a:t>\</a:t>
                      </a:r>
                      <a:endParaRPr lang="en-US" altLang="en-US" sz="1600" b="1">
                        <a:solidFill>
                          <a:schemeClr val="tx1"/>
                        </a:solidFill>
                        <a:latin typeface="等线" panose="02010600030101010101" charset="-122"/>
                        <a:ea typeface="等线" panose="02010600030101010101"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zh-CN" sz="1600" b="1">
                          <a:solidFill>
                            <a:schemeClr val="tx1"/>
                          </a:solidFill>
                          <a:latin typeface="等线" panose="02010600030101010101" charset="-122"/>
                          <a:ea typeface="等线" panose="02010600030101010101" charset="-122"/>
                        </a:rPr>
                        <a:t>将下一字符标记为特殊字符、文本、反向引用或八进制转义符</a:t>
                      </a:r>
                      <a:endParaRPr lang="zh-CN" altLang="en-US" sz="1600" b="1">
                        <a:solidFill>
                          <a:schemeClr val="tx1"/>
                        </a:solidFill>
                        <a:latin typeface="等线" panose="02010600030101010101" charset="-122"/>
                        <a:ea typeface="等线" panose="02010600030101010101"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zh-CN" sz="1600" b="1">
                          <a:solidFill>
                            <a:schemeClr val="tx1"/>
                          </a:solidFill>
                          <a:latin typeface="等线" panose="02010600030101010101" charset="-122"/>
                          <a:ea typeface="等线" panose="02010600030101010101" charset="-122"/>
                          <a:cs typeface="等线" panose="02010600030101010101" charset="-122"/>
                        </a:rPr>
                        <a:t>(匹配</a:t>
                      </a:r>
                      <a:r>
                        <a:rPr lang="en-US" altLang="zh-CN" sz="1600" b="1">
                          <a:solidFill>
                            <a:schemeClr val="accent2"/>
                          </a:solidFill>
                          <a:latin typeface="等线" panose="02010600030101010101" charset="-122"/>
                          <a:ea typeface="等线" panose="02010600030101010101" charset="-122"/>
                          <a:cs typeface="等线" panose="02010600030101010101" charset="-122"/>
                        </a:rPr>
                        <a:t>\</a:t>
                      </a:r>
                      <a:r>
                        <a:rPr lang="zh-CN" sz="1600" b="1">
                          <a:solidFill>
                            <a:schemeClr val="accent2"/>
                          </a:solidFill>
                          <a:latin typeface="等线" panose="02010600030101010101" charset="-122"/>
                          <a:ea typeface="等线" panose="02010600030101010101" charset="-122"/>
                          <a:cs typeface="等线" panose="02010600030101010101" charset="-122"/>
                        </a:rPr>
                        <a:t>(</a:t>
                      </a:r>
                      <a:endParaRPr lang="zh-CN" altLang="en-US" sz="1600" b="1">
                        <a:solidFill>
                          <a:schemeClr val="accent2"/>
                        </a:solidFill>
                        <a:latin typeface="等线" panose="02010600030101010101" charset="-122"/>
                        <a:ea typeface="等线" panose="02010600030101010101" charset="-122"/>
                        <a:cs typeface="等线" panose="02010600030101010101"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649605">
                <a:tc>
                  <a:txBody>
                    <a:bodyPr/>
                    <a:lstStyle/>
                    <a:p>
                      <a:pPr indent="0" algn="ctr">
                        <a:buNone/>
                      </a:pPr>
                      <a:r>
                        <a:rPr lang="en-US" sz="1600" b="1">
                          <a:solidFill>
                            <a:schemeClr val="tx1"/>
                          </a:solidFill>
                          <a:latin typeface="等线" panose="02010600030101010101" charset="-122"/>
                          <a:ea typeface="等线" panose="02010600030101010101" charset="-122"/>
                        </a:rPr>
                        <a:t>$</a:t>
                      </a:r>
                      <a:endParaRPr lang="en-US" altLang="en-US" sz="1600" b="1">
                        <a:solidFill>
                          <a:schemeClr val="tx1"/>
                        </a:solidFill>
                        <a:latin typeface="等线" panose="02010600030101010101" charset="-122"/>
                        <a:ea typeface="等线" panose="02010600030101010101"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DDEBF7"/>
                    </a:solidFill>
                  </a:tcPr>
                </a:tc>
                <a:tc>
                  <a:txBody>
                    <a:bodyPr/>
                    <a:lstStyle/>
                    <a:p>
                      <a:pPr indent="0">
                        <a:buNone/>
                      </a:pPr>
                      <a:r>
                        <a:rPr lang="zh-CN" sz="1600" b="1">
                          <a:solidFill>
                            <a:schemeClr val="tx1"/>
                          </a:solidFill>
                          <a:latin typeface="等线" panose="02010600030101010101" charset="-122"/>
                          <a:ea typeface="等线" panose="02010600030101010101" charset="-122"/>
                          <a:cs typeface="等线" panose="02010600030101010101" charset="-122"/>
                        </a:rPr>
                        <a:t>匹配输入字符串结尾的位置。如果设置了 RegExp 对象的 Multiline 属性，$ 还会与"\n"或"\r"之前的位置匹配</a:t>
                      </a:r>
                      <a:endParaRPr lang="zh-CN" altLang="en-US" sz="1600" b="1">
                        <a:solidFill>
                          <a:schemeClr val="tx1"/>
                        </a:solidFill>
                        <a:latin typeface="等线" panose="02010600030101010101" charset="-122"/>
                        <a:ea typeface="等线" panose="02010600030101010101" charset="-122"/>
                        <a:cs typeface="等线" panose="02010600030101010101"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DDEBF7"/>
                    </a:solidFill>
                  </a:tcPr>
                </a:tc>
                <a:tc>
                  <a:txBody>
                    <a:bodyPr/>
                    <a:lstStyle/>
                    <a:p>
                      <a:pPr indent="0">
                        <a:buNone/>
                      </a:pPr>
                      <a:r>
                        <a:rPr lang="zh-CN" sz="1600" b="1">
                          <a:solidFill>
                            <a:schemeClr val="tx1"/>
                          </a:solidFill>
                          <a:latin typeface="等线" panose="02010600030101010101" charset="-122"/>
                          <a:ea typeface="等线" panose="02010600030101010101" charset="-122"/>
                          <a:cs typeface="等线" panose="02010600030101010101" charset="-122"/>
                        </a:rPr>
                        <a:t>位于一行及外围的;号</a:t>
                      </a:r>
                      <a:r>
                        <a:rPr lang="zh-CN" sz="1600" b="1">
                          <a:latin typeface="等线" panose="02010600030101010101" charset="-122"/>
                          <a:ea typeface="等线" panose="02010600030101010101" charset="-122"/>
                          <a:cs typeface="等线" panose="02010600030101010101" charset="-122"/>
                          <a:sym typeface="+mn-ea"/>
                        </a:rPr>
                        <a:t>匹配</a:t>
                      </a:r>
                      <a:r>
                        <a:rPr lang="zh-CN" sz="1600" b="1">
                          <a:solidFill>
                            <a:schemeClr val="accent2"/>
                          </a:solidFill>
                          <a:latin typeface="等线" panose="02010600030101010101" charset="-122"/>
                          <a:ea typeface="等线" panose="02010600030101010101" charset="-122"/>
                          <a:cs typeface="等线" panose="02010600030101010101" charset="-122"/>
                          <a:sym typeface="+mn-ea"/>
                        </a:rPr>
                        <a:t>;$</a:t>
                      </a:r>
                      <a:endParaRPr lang="zh-CN" altLang="en-US" sz="1600" b="1">
                        <a:solidFill>
                          <a:schemeClr val="tx1"/>
                        </a:solidFill>
                        <a:latin typeface="等线" panose="02010600030101010101" charset="-122"/>
                        <a:ea typeface="等线" panose="02010600030101010101" charset="-122"/>
                        <a:cs typeface="等线" panose="02010600030101010101" charset="-122"/>
                        <a:sym typeface="+mn-ea"/>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DDEBF7"/>
                    </a:solidFill>
                  </a:tcPr>
                </a:tc>
                <a:extLst>
                  <a:ext uri="{0D108BD9-81ED-4DB2-BD59-A6C34878D82A}">
                    <a16:rowId xmlns:a16="http://schemas.microsoft.com/office/drawing/2014/main" val="10007"/>
                  </a:ext>
                </a:extLst>
              </a:tr>
              <a:tr h="356235">
                <a:tc>
                  <a:txBody>
                    <a:bodyPr/>
                    <a:lstStyle/>
                    <a:p>
                      <a:pPr indent="0" algn="ctr">
                        <a:buNone/>
                      </a:pPr>
                      <a:r>
                        <a:rPr lang="en-US" sz="1600" b="1">
                          <a:solidFill>
                            <a:schemeClr val="tx1"/>
                          </a:solidFill>
                          <a:latin typeface="等线" panose="02010600030101010101" charset="-122"/>
                          <a:ea typeface="等线" panose="02010600030101010101" charset="-122"/>
                        </a:rPr>
                        <a:t>*</a:t>
                      </a:r>
                      <a:endParaRPr lang="en-US" altLang="en-US" sz="1600" b="1">
                        <a:solidFill>
                          <a:schemeClr val="tx1"/>
                        </a:solidFill>
                        <a:latin typeface="等线" panose="02010600030101010101" charset="-122"/>
                        <a:ea typeface="等线" panose="02010600030101010101"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zh-CN" sz="1600" b="1">
                          <a:solidFill>
                            <a:schemeClr val="tx1"/>
                          </a:solidFill>
                          <a:latin typeface="等线" panose="02010600030101010101" charset="-122"/>
                          <a:ea typeface="等线" panose="02010600030101010101" charset="-122"/>
                        </a:rPr>
                        <a:t>零次或多次匹配前面的字符</a:t>
                      </a:r>
                      <a:endParaRPr lang="zh-CN" altLang="en-US" sz="1600" b="1">
                        <a:solidFill>
                          <a:schemeClr val="tx1"/>
                        </a:solidFill>
                        <a:latin typeface="等线" panose="02010600030101010101" charset="-122"/>
                        <a:ea typeface="等线" panose="02010600030101010101"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zh-CN" sz="1600" b="1">
                          <a:solidFill>
                            <a:schemeClr val="tx1"/>
                          </a:solidFill>
                          <a:latin typeface="等线" panose="02010600030101010101" charset="-122"/>
                          <a:ea typeface="等线" panose="02010600030101010101" charset="-122"/>
                          <a:cs typeface="等线" panose="02010600030101010101" charset="-122"/>
                        </a:rPr>
                        <a:t>zoo或z</a:t>
                      </a:r>
                      <a:r>
                        <a:rPr lang="zh-CN" sz="1600" b="1">
                          <a:latin typeface="等线" panose="02010600030101010101" charset="-122"/>
                          <a:ea typeface="等线" panose="02010600030101010101" charset="-122"/>
                          <a:cs typeface="等线" panose="02010600030101010101" charset="-122"/>
                          <a:sym typeface="+mn-ea"/>
                        </a:rPr>
                        <a:t>匹配</a:t>
                      </a:r>
                      <a:r>
                        <a:rPr lang="zh-CN" sz="1600" b="1">
                          <a:solidFill>
                            <a:schemeClr val="accent2"/>
                          </a:solidFill>
                          <a:latin typeface="等线" panose="02010600030101010101" charset="-122"/>
                          <a:ea typeface="等线" panose="02010600030101010101" charset="-122"/>
                          <a:cs typeface="等线" panose="02010600030101010101" charset="-122"/>
                          <a:sym typeface="+mn-ea"/>
                        </a:rPr>
                        <a:t>zo*</a:t>
                      </a:r>
                      <a:endParaRPr lang="zh-CN" altLang="en-US" sz="1600" b="1">
                        <a:solidFill>
                          <a:schemeClr val="accent2"/>
                        </a:solidFill>
                        <a:latin typeface="等线" panose="02010600030101010101" charset="-122"/>
                        <a:ea typeface="等线" panose="02010600030101010101" charset="-122"/>
                        <a:cs typeface="等线" panose="02010600030101010101" charset="-122"/>
                        <a:sym typeface="+mn-ea"/>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56235">
                <a:tc>
                  <a:txBody>
                    <a:bodyPr/>
                    <a:lstStyle/>
                    <a:p>
                      <a:pPr indent="0" algn="ctr">
                        <a:buNone/>
                      </a:pPr>
                      <a:r>
                        <a:rPr lang="en-US" sz="1600" b="1">
                          <a:solidFill>
                            <a:schemeClr val="tx1"/>
                          </a:solidFill>
                          <a:latin typeface="等线" panose="02010600030101010101" charset="-122"/>
                          <a:ea typeface="等线" panose="02010600030101010101" charset="-122"/>
                        </a:rPr>
                        <a:t>+</a:t>
                      </a:r>
                      <a:endParaRPr lang="en-US" altLang="en-US" sz="1600" b="1">
                        <a:solidFill>
                          <a:schemeClr val="tx1"/>
                        </a:solidFill>
                        <a:latin typeface="等线" panose="02010600030101010101" charset="-122"/>
                        <a:ea typeface="等线" panose="02010600030101010101"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DDEBF7"/>
                    </a:solidFill>
                  </a:tcPr>
                </a:tc>
                <a:tc>
                  <a:txBody>
                    <a:bodyPr/>
                    <a:lstStyle/>
                    <a:p>
                      <a:pPr indent="0">
                        <a:buNone/>
                      </a:pPr>
                      <a:r>
                        <a:rPr lang="zh-CN" sz="1600" b="1">
                          <a:solidFill>
                            <a:schemeClr val="tx1"/>
                          </a:solidFill>
                          <a:latin typeface="等线" panose="02010600030101010101" charset="-122"/>
                          <a:ea typeface="等线" panose="02010600030101010101" charset="-122"/>
                        </a:rPr>
                        <a:t>一次或多次匹配前面的字符</a:t>
                      </a:r>
                      <a:endParaRPr lang="zh-CN" altLang="en-US" sz="1600" b="1">
                        <a:solidFill>
                          <a:schemeClr val="tx1"/>
                        </a:solidFill>
                        <a:latin typeface="等线" panose="02010600030101010101" charset="-122"/>
                        <a:ea typeface="等线" panose="02010600030101010101"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DDEBF7"/>
                    </a:solidFill>
                  </a:tcPr>
                </a:tc>
                <a:tc>
                  <a:txBody>
                    <a:bodyPr/>
                    <a:lstStyle/>
                    <a:p>
                      <a:pPr indent="0">
                        <a:buNone/>
                      </a:pPr>
                      <a:r>
                        <a:rPr lang="zh-CN" sz="1600" b="1">
                          <a:solidFill>
                            <a:schemeClr val="tx1"/>
                          </a:solidFill>
                          <a:latin typeface="等线" panose="02010600030101010101" charset="-122"/>
                          <a:ea typeface="等线" panose="02010600030101010101" charset="-122"/>
                          <a:cs typeface="等线" panose="02010600030101010101" charset="-122"/>
                        </a:rPr>
                        <a:t>zo或zoo</a:t>
                      </a:r>
                      <a:r>
                        <a:rPr lang="zh-CN" sz="1600" b="1">
                          <a:latin typeface="等线" panose="02010600030101010101" charset="-122"/>
                          <a:ea typeface="等线" panose="02010600030101010101" charset="-122"/>
                          <a:cs typeface="等线" panose="02010600030101010101" charset="-122"/>
                          <a:sym typeface="+mn-ea"/>
                        </a:rPr>
                        <a:t>匹配</a:t>
                      </a:r>
                      <a:r>
                        <a:rPr lang="zh-CN" sz="1600" b="1">
                          <a:solidFill>
                            <a:schemeClr val="accent2"/>
                          </a:solidFill>
                          <a:latin typeface="等线" panose="02010600030101010101" charset="-122"/>
                          <a:ea typeface="等线" panose="02010600030101010101" charset="-122"/>
                          <a:cs typeface="等线" panose="02010600030101010101" charset="-122"/>
                          <a:sym typeface="+mn-ea"/>
                        </a:rPr>
                        <a:t>zo+</a:t>
                      </a:r>
                      <a:endParaRPr lang="zh-CN" altLang="en-US" sz="1600" b="1">
                        <a:solidFill>
                          <a:schemeClr val="accent2"/>
                        </a:solidFill>
                        <a:latin typeface="等线" panose="02010600030101010101" charset="-122"/>
                        <a:ea typeface="等线" panose="02010600030101010101" charset="-122"/>
                        <a:cs typeface="等线" panose="02010600030101010101" charset="-122"/>
                        <a:sym typeface="+mn-ea"/>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DDEBF7"/>
                    </a:solidFill>
                  </a:tcPr>
                </a:tc>
                <a:extLst>
                  <a:ext uri="{0D108BD9-81ED-4DB2-BD59-A6C34878D82A}">
                    <a16:rowId xmlns:a16="http://schemas.microsoft.com/office/drawing/2014/main" val="10009"/>
                  </a:ext>
                </a:extLst>
              </a:tr>
              <a:tr h="356235">
                <a:tc>
                  <a:txBody>
                    <a:bodyPr/>
                    <a:lstStyle/>
                    <a:p>
                      <a:pPr indent="0" algn="ctr">
                        <a:buNone/>
                      </a:pPr>
                      <a:r>
                        <a:rPr lang="en-US" sz="1600" b="1">
                          <a:solidFill>
                            <a:schemeClr val="tx1"/>
                          </a:solidFill>
                          <a:latin typeface="等线" panose="02010600030101010101" charset="-122"/>
                          <a:ea typeface="等线" panose="02010600030101010101" charset="-122"/>
                        </a:rPr>
                        <a:t>?</a:t>
                      </a:r>
                      <a:endParaRPr lang="en-US" altLang="en-US" sz="1600" b="1">
                        <a:solidFill>
                          <a:schemeClr val="tx1"/>
                        </a:solidFill>
                        <a:latin typeface="等线" panose="02010600030101010101" charset="-122"/>
                        <a:ea typeface="等线" panose="02010600030101010101"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indent="0">
                        <a:buNone/>
                      </a:pPr>
                      <a:r>
                        <a:rPr lang="zh-CN" sz="1600" b="1">
                          <a:solidFill>
                            <a:schemeClr val="tx1"/>
                          </a:solidFill>
                          <a:latin typeface="等线" panose="02010600030101010101" charset="-122"/>
                          <a:ea typeface="等线" panose="02010600030101010101" charset="-122"/>
                        </a:rPr>
                        <a:t>零次或一次匹配前面的字符</a:t>
                      </a:r>
                      <a:endParaRPr lang="zh-CN" altLang="en-US" sz="1600" b="1">
                        <a:solidFill>
                          <a:schemeClr val="tx1"/>
                        </a:solidFill>
                        <a:latin typeface="等线" panose="02010600030101010101" charset="-122"/>
                        <a:ea typeface="等线" panose="02010600030101010101"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indent="0">
                        <a:buNone/>
                      </a:pPr>
                      <a:r>
                        <a:rPr lang="zh-CN" sz="1600" b="1">
                          <a:solidFill>
                            <a:schemeClr val="tx1"/>
                          </a:solidFill>
                          <a:latin typeface="等线" panose="02010600030101010101" charset="-122"/>
                          <a:ea typeface="等线" panose="02010600030101010101" charset="-122"/>
                          <a:cs typeface="等线" panose="02010600030101010101" charset="-122"/>
                        </a:rPr>
                        <a:t>z或zo</a:t>
                      </a:r>
                      <a:r>
                        <a:rPr lang="zh-CN" sz="1600" b="1">
                          <a:latin typeface="等线" panose="02010600030101010101" charset="-122"/>
                          <a:ea typeface="等线" panose="02010600030101010101" charset="-122"/>
                          <a:cs typeface="等线" panose="02010600030101010101" charset="-122"/>
                          <a:sym typeface="+mn-ea"/>
                        </a:rPr>
                        <a:t>匹配</a:t>
                      </a:r>
                      <a:r>
                        <a:rPr lang="zh-CN" sz="1600" b="1">
                          <a:solidFill>
                            <a:schemeClr val="accent2"/>
                          </a:solidFill>
                          <a:latin typeface="等线" panose="02010600030101010101" charset="-122"/>
                          <a:ea typeface="等线" panose="02010600030101010101" charset="-122"/>
                          <a:cs typeface="等线" panose="02010600030101010101" charset="-122"/>
                          <a:sym typeface="+mn-ea"/>
                        </a:rPr>
                        <a:t>zo?</a:t>
                      </a:r>
                      <a:endParaRPr lang="zh-CN" altLang="en-US" sz="1600" b="1">
                        <a:solidFill>
                          <a:schemeClr val="accent2"/>
                        </a:solidFill>
                        <a:latin typeface="等线" panose="02010600030101010101" charset="-122"/>
                        <a:ea typeface="等线" panose="02010600030101010101" charset="-122"/>
                        <a:cs typeface="等线" panose="02010600030101010101" charset="-122"/>
                        <a:sym typeface="+mn-ea"/>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356235">
                <a:tc>
                  <a:txBody>
                    <a:bodyPr/>
                    <a:lstStyle/>
                    <a:p>
                      <a:pPr indent="0" algn="ctr">
                        <a:buNone/>
                      </a:pPr>
                      <a:r>
                        <a:rPr lang="en-US" altLang="zh-CN" sz="1600" b="1">
                          <a:solidFill>
                            <a:schemeClr val="tx1"/>
                          </a:solidFill>
                          <a:latin typeface="等线" panose="02010600030101010101" charset="-122"/>
                          <a:ea typeface="等线" panose="02010600030101010101" charset="-122"/>
                        </a:rPr>
                        <a:t>{</a:t>
                      </a:r>
                      <a:r>
                        <a:rPr lang="zh-CN" altLang="en-US" sz="1600" b="1">
                          <a:solidFill>
                            <a:schemeClr val="tx1"/>
                          </a:solidFill>
                          <a:latin typeface="等线" panose="02010600030101010101" charset="-122"/>
                          <a:ea typeface="等线" panose="02010600030101010101" charset="-122"/>
                        </a:rPr>
                        <a:t> </a:t>
                      </a:r>
                      <a:r>
                        <a:rPr lang="en-US" altLang="zh-CN" sz="1600" b="1">
                          <a:solidFill>
                            <a:schemeClr val="tx1"/>
                          </a:solidFill>
                          <a:latin typeface="等线" panose="02010600030101010101" charset="-122"/>
                          <a:ea typeface="等线" panose="02010600030101010101" charset="-122"/>
                        </a:rPr>
                        <a:t>}</a:t>
                      </a:r>
                      <a:endParaRPr lang="en-US" altLang="en-US" sz="1600" b="1">
                        <a:solidFill>
                          <a:schemeClr val="tx1"/>
                        </a:solidFill>
                        <a:latin typeface="等线" panose="02010600030101010101" charset="-122"/>
                        <a:ea typeface="等线" panose="02010600030101010101" charset="-122"/>
                      </a:endParaRPr>
                    </a:p>
                  </a:txBody>
                  <a:tcPr marL="12700" marR="12700" marT="12700" anchor="ctr">
                    <a:lnL w="6350" cap="flat" cmpd="sng">
                      <a:solidFill>
                        <a:srgbClr val="000000"/>
                      </a:solidFill>
                      <a:prstDash val="solid"/>
                      <a:headEnd type="none" w="med" len="med"/>
                      <a:tailEnd type="none" w="med" len="med"/>
                    </a:lnL>
                    <a:lnR w="6350" cap="flat" cmpd="sng" algn="ctr">
                      <a:solidFill>
                        <a:srgbClr val="000000"/>
                      </a:solidFill>
                      <a:prstDash val="solid"/>
                      <a:roun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zh-CN" altLang="en-US" sz="1600" b="1">
                          <a:solidFill>
                            <a:schemeClr val="tx1"/>
                          </a:solidFill>
                          <a:latin typeface="等线" panose="02010600030101010101" charset="-122"/>
                          <a:ea typeface="等线" panose="02010600030101010101" charset="-122"/>
                        </a:rPr>
                        <a:t>指定数量的重复</a:t>
                      </a:r>
                    </a:p>
                  </a:txBody>
                  <a:tcPr marL="12700" marR="12700" marT="127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altLang="zh-CN" sz="1600" b="1">
                          <a:solidFill>
                            <a:schemeClr val="tx1"/>
                          </a:solidFill>
                          <a:latin typeface="等线" panose="02010600030101010101" charset="-122"/>
                          <a:ea typeface="等线" panose="02010600030101010101" charset="-122"/>
                          <a:cs typeface="等线" panose="02010600030101010101" charset="-122"/>
                          <a:sym typeface="+mn-ea"/>
                        </a:rPr>
                        <a:t>111</a:t>
                      </a:r>
                      <a:r>
                        <a:rPr lang="zh-CN" altLang="en-US" sz="1600" b="1">
                          <a:solidFill>
                            <a:schemeClr val="tx1"/>
                          </a:solidFill>
                          <a:latin typeface="等线" panose="02010600030101010101" charset="-122"/>
                          <a:ea typeface="等线" panose="02010600030101010101" charset="-122"/>
                          <a:cs typeface="等线" panose="02010600030101010101" charset="-122"/>
                          <a:sym typeface="+mn-ea"/>
                        </a:rPr>
                        <a:t>匹配</a:t>
                      </a:r>
                      <a:r>
                        <a:rPr lang="en-US" altLang="zh-CN" sz="1600" b="1">
                          <a:solidFill>
                            <a:schemeClr val="accent2"/>
                          </a:solidFill>
                          <a:latin typeface="等线" panose="02010600030101010101" charset="-122"/>
                          <a:ea typeface="等线" panose="02010600030101010101" charset="-122"/>
                          <a:cs typeface="等线" panose="02010600030101010101" charset="-122"/>
                          <a:sym typeface="+mn-ea"/>
                        </a:rPr>
                        <a:t>[0-9]{3}</a:t>
                      </a:r>
                      <a:endParaRPr lang="zh-CN" altLang="en-US" sz="1600" b="1">
                        <a:solidFill>
                          <a:schemeClr val="accent2"/>
                        </a:solidFill>
                        <a:latin typeface="等线" panose="02010600030101010101" charset="-122"/>
                        <a:ea typeface="等线" panose="02010600030101010101" charset="-122"/>
                        <a:cs typeface="等线" panose="02010600030101010101" charset="-122"/>
                        <a:sym typeface="+mn-ea"/>
                      </a:endParaRPr>
                    </a:p>
                  </a:txBody>
                  <a:tcPr marL="12700" marR="12700" marT="12700" anchor="ctr">
                    <a:lnL w="6350" cap="flat" cmpd="sng" algn="ctr">
                      <a:solidFill>
                        <a:srgbClr val="000000"/>
                      </a:solidFill>
                      <a:prstDash val="solid"/>
                      <a:roun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469431054"/>
                  </a:ext>
                </a:extLst>
              </a:tr>
            </a:tbl>
          </a:graphicData>
        </a:graphic>
      </p:graphicFrame>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marL="0" indent="0">
              <a:lnSpc>
                <a:spcPct val="130000"/>
              </a:lnSpc>
              <a:buNone/>
            </a:pPr>
            <a:r>
              <a:rPr lang="zh-CN" altLang="en-US" sz="2800">
                <a:solidFill>
                  <a:srgbClr val="034EA2"/>
                </a:solidFill>
                <a:sym typeface="+mn-ea"/>
              </a:rPr>
              <a:t>Pattern类与Matcher类</a:t>
            </a:r>
          </a:p>
          <a:p>
            <a:r>
              <a:rPr lang="zh-CN" altLang="en-US" sz="2400">
                <a:solidFill>
                  <a:schemeClr val="tx1"/>
                </a:solidFill>
                <a:sym typeface="+mn-ea"/>
              </a:rPr>
              <a:t>Java的正则表达式是由</a:t>
            </a:r>
            <a:r>
              <a:rPr lang="zh-CN" altLang="en-US" sz="2400">
                <a:solidFill>
                  <a:srgbClr val="034EA2"/>
                </a:solidFill>
                <a:sym typeface="+mn-ea"/>
              </a:rPr>
              <a:t>java.util.regex</a:t>
            </a:r>
            <a:r>
              <a:rPr lang="zh-CN" altLang="en-US" sz="2400">
                <a:solidFill>
                  <a:schemeClr val="tx1"/>
                </a:solidFill>
                <a:sym typeface="+mn-ea"/>
              </a:rPr>
              <a:t>包中的</a:t>
            </a:r>
            <a:r>
              <a:rPr lang="zh-CN" altLang="en-US" sz="2400">
                <a:solidFill>
                  <a:srgbClr val="034EA2"/>
                </a:solidFill>
                <a:sym typeface="+mn-ea"/>
              </a:rPr>
              <a:t>Pattern</a:t>
            </a:r>
            <a:r>
              <a:rPr lang="zh-CN" altLang="en-US" sz="2400">
                <a:solidFill>
                  <a:schemeClr val="tx1"/>
                </a:solidFill>
                <a:sym typeface="+mn-ea"/>
              </a:rPr>
              <a:t>和</a:t>
            </a:r>
            <a:r>
              <a:rPr lang="zh-CN" altLang="en-US" sz="2400">
                <a:solidFill>
                  <a:srgbClr val="034EA2"/>
                </a:solidFill>
                <a:sym typeface="+mn-ea"/>
              </a:rPr>
              <a:t>Matcher</a:t>
            </a:r>
            <a:r>
              <a:rPr lang="zh-CN" altLang="en-US" sz="2400">
                <a:solidFill>
                  <a:schemeClr val="tx1"/>
                </a:solidFill>
                <a:sym typeface="+mn-ea"/>
              </a:rPr>
              <a:t>类实现的。Pattern对象表示经编译的正则表达式。静态的</a:t>
            </a:r>
            <a:r>
              <a:rPr lang="zh-CN" altLang="en-US" sz="2400">
                <a:solidFill>
                  <a:srgbClr val="034EA2"/>
                </a:solidFill>
                <a:sym typeface="+mn-ea"/>
              </a:rPr>
              <a:t>compile( )</a:t>
            </a:r>
            <a:r>
              <a:rPr lang="zh-CN" altLang="en-US" sz="2400">
                <a:solidFill>
                  <a:schemeClr val="tx1"/>
                </a:solidFill>
                <a:sym typeface="+mn-ea"/>
              </a:rPr>
              <a:t>方法负责将表示正则表达式的字符串编译成Pattern对象。</a:t>
            </a:r>
          </a:p>
          <a:p>
            <a:pPr algn="l">
              <a:buSzTx/>
            </a:pPr>
            <a:r>
              <a:rPr lang="zh-CN" altLang="en-US" sz="2400">
                <a:solidFill>
                  <a:schemeClr val="tx1"/>
                </a:solidFill>
                <a:sym typeface="+mn-ea"/>
              </a:rPr>
              <a:t>常用的正则表达式计算matches、split、find、start、end、</a:t>
            </a:r>
            <a:r>
              <a:rPr lang="zh-CN" altLang="en-US" sz="2400">
                <a:sym typeface="+mn-ea"/>
              </a:rPr>
              <a:t>replace等</a:t>
            </a:r>
            <a:endParaRPr lang="zh-CN" altLang="en-US" sz="2400">
              <a:solidFill>
                <a:schemeClr val="tx1"/>
              </a:solidFill>
              <a:sym typeface="+mn-ea"/>
            </a:endParaRPr>
          </a:p>
          <a:p>
            <a:endParaRPr lang="zh-CN" altLang="en-US" sz="2400">
              <a:solidFill>
                <a:schemeClr val="tx1"/>
              </a:solidFill>
              <a:sym typeface="+mn-ea"/>
            </a:endParaRPr>
          </a:p>
        </p:txBody>
      </p:sp>
      <p:sp>
        <p:nvSpPr>
          <p:cNvPr id="3" name="标题 2"/>
          <p:cNvSpPr>
            <a:spLocks noGrp="1"/>
          </p:cNvSpPr>
          <p:nvPr>
            <p:ph type="title"/>
          </p:nvPr>
        </p:nvSpPr>
        <p:spPr/>
        <p:txBody>
          <a:bodyPr/>
          <a:lstStyle/>
          <a:p>
            <a:r>
              <a:rPr lang="en-US" altLang="zh-CN">
                <a:sym typeface="+mn-ea"/>
              </a:rPr>
              <a:t>2.1.6 </a:t>
            </a:r>
            <a:r>
              <a:rPr lang="zh-CN" altLang="en-US">
                <a:sym typeface="+mn-ea"/>
              </a:rPr>
              <a:t>初识</a:t>
            </a:r>
            <a:r>
              <a:rPr lang="en-US" altLang="zh-CN">
                <a:sym typeface="+mn-ea"/>
              </a:rPr>
              <a:t>Java API </a:t>
            </a:r>
            <a:r>
              <a:rPr lang="en-US" altLang="zh-CN" sz="2400">
                <a:sym typeface="+mn-ea"/>
              </a:rPr>
              <a:t>13/17</a:t>
            </a:r>
          </a:p>
        </p:txBody>
      </p:sp>
      <p:sp>
        <p:nvSpPr>
          <p:cNvPr id="4" name="日期占位符 3"/>
          <p:cNvSpPr>
            <a:spLocks noGrp="1"/>
          </p:cNvSpPr>
          <p:nvPr>
            <p:ph type="dt" sz="half" idx="10"/>
          </p:nvPr>
        </p:nvSpPr>
        <p:spPr/>
        <p:txBody>
          <a:bodyPr/>
          <a:lstStyle/>
          <a:p>
            <a:fld id="{8BEB6EB5-CC0D-C94C-91B9-9EA1B45E848E}" type="datetime1">
              <a:rPr kumimoji="1" lang="zh-CN" altLang="en-US" smtClean="0"/>
              <a:t>2024/10/16</a:t>
            </a:fld>
            <a:endParaRPr kumimoji="1" lang="zh-CN" altLang="en-US" sz="900"/>
          </a:p>
        </p:txBody>
      </p:sp>
      <p:sp>
        <p:nvSpPr>
          <p:cNvPr id="5" name="页脚占位符 4"/>
          <p:cNvSpPr>
            <a:spLocks noGrp="1"/>
          </p:cNvSpPr>
          <p:nvPr>
            <p:ph type="ftr" sz="quarter" idx="11"/>
          </p:nvPr>
        </p:nvSpPr>
        <p:spPr/>
        <p:txBody>
          <a:bodyPr/>
          <a:lstStyle/>
          <a:p>
            <a:r>
              <a:rPr kumimoji="1" lang="zh-CN" altLang="en-US" dirty="0"/>
              <a:t>西北工业大学软件学院</a:t>
            </a:r>
            <a:endParaRPr kumimoji="1" lang="zh-CN" altLang="en-US" sz="900" dirty="0"/>
          </a:p>
        </p:txBody>
      </p:sp>
      <p:sp>
        <p:nvSpPr>
          <p:cNvPr id="6" name="灯片编号占位符 5"/>
          <p:cNvSpPr>
            <a:spLocks noGrp="1"/>
          </p:cNvSpPr>
          <p:nvPr>
            <p:ph type="sldNum" sz="quarter" idx="12"/>
          </p:nvPr>
        </p:nvSpPr>
        <p:spPr/>
        <p:txBody>
          <a:bodyPr/>
          <a:lstStyle/>
          <a:p>
            <a:fld id="{5A1A6423-77BD-D842-A714-25250E903C41}" type="slidenum">
              <a:rPr kumimoji="1" lang="zh-CN" altLang="en-US" smtClean="0"/>
              <a:t>75</a:t>
            </a:fld>
            <a:endParaRPr kumimoji="1" lang="zh-CN" altLang="en-US" sz="900"/>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marL="457200" indent="-457200">
              <a:lnSpc>
                <a:spcPct val="120000"/>
              </a:lnSpc>
              <a:buAutoNum type="arabicPeriod"/>
            </a:pPr>
            <a:r>
              <a:rPr lang="zh-CN" altLang="en-US" sz="2400">
                <a:solidFill>
                  <a:srgbClr val="034EA2"/>
                </a:solidFill>
              </a:rPr>
              <a:t>matches( )</a:t>
            </a:r>
          </a:p>
          <a:p>
            <a:pPr marL="0" indent="457200">
              <a:lnSpc>
                <a:spcPct val="120000"/>
              </a:lnSpc>
              <a:buNone/>
            </a:pPr>
            <a:endParaRPr lang="zh-CN" altLang="en-US" sz="2400">
              <a:solidFill>
                <a:schemeClr val="tx1"/>
              </a:solidFill>
            </a:endParaRPr>
          </a:p>
          <a:p>
            <a:pPr marL="0" indent="457200">
              <a:lnSpc>
                <a:spcPct val="120000"/>
              </a:lnSpc>
              <a:buNone/>
            </a:pPr>
            <a:endParaRPr lang="zh-CN" altLang="en-US" sz="2400">
              <a:solidFill>
                <a:schemeClr val="tx1"/>
              </a:solidFill>
            </a:endParaRPr>
          </a:p>
          <a:p>
            <a:pPr marL="457200" indent="-457200" algn="l">
              <a:lnSpc>
                <a:spcPct val="120000"/>
              </a:lnSpc>
              <a:buSzTx/>
              <a:buFont typeface="+mj-lt"/>
              <a:buAutoNum type="arabicPeriod" startAt="2"/>
            </a:pPr>
            <a:r>
              <a:rPr lang="zh-CN" altLang="en-US" sz="2400">
                <a:solidFill>
                  <a:srgbClr val="034EA2"/>
                </a:solidFill>
              </a:rPr>
              <a:t>split( )</a:t>
            </a:r>
          </a:p>
          <a:p>
            <a:pPr marL="0" indent="0" algn="l">
              <a:lnSpc>
                <a:spcPct val="120000"/>
              </a:lnSpc>
              <a:buSzTx/>
              <a:buFont typeface="+mj-lt"/>
              <a:buNone/>
            </a:pPr>
            <a:endParaRPr lang="zh-CN" altLang="en-US" sz="2400">
              <a:solidFill>
                <a:srgbClr val="034EA2"/>
              </a:solidFill>
            </a:endParaRPr>
          </a:p>
          <a:p>
            <a:pPr marL="0" indent="457200" algn="l">
              <a:lnSpc>
                <a:spcPct val="120000"/>
              </a:lnSpc>
              <a:buSzTx/>
              <a:buNone/>
            </a:pPr>
            <a:endParaRPr lang="zh-CN" altLang="en-US" sz="2400"/>
          </a:p>
          <a:p>
            <a:pPr marL="457200" indent="-457200" algn="l">
              <a:lnSpc>
                <a:spcPct val="120000"/>
              </a:lnSpc>
              <a:buSzTx/>
              <a:buFont typeface="+mj-lt"/>
              <a:buAutoNum type="arabicPeriod" startAt="3"/>
            </a:pPr>
            <a:r>
              <a:rPr lang="zh-CN" altLang="en-US" sz="2400">
                <a:solidFill>
                  <a:srgbClr val="034EA2"/>
                </a:solidFill>
              </a:rPr>
              <a:t>find( )</a:t>
            </a:r>
          </a:p>
          <a:p>
            <a:pPr marL="457200" indent="-457200" algn="l">
              <a:lnSpc>
                <a:spcPct val="120000"/>
              </a:lnSpc>
              <a:buSzTx/>
              <a:buFont typeface="+mj-lt"/>
              <a:buAutoNum type="arabicPeriod" startAt="3"/>
            </a:pPr>
            <a:endParaRPr lang="zh-CN" altLang="en-US" sz="2100">
              <a:solidFill>
                <a:srgbClr val="034EA2"/>
              </a:solidFill>
            </a:endParaRPr>
          </a:p>
          <a:p>
            <a:pPr marL="0" indent="457200" algn="l">
              <a:lnSpc>
                <a:spcPct val="120000"/>
              </a:lnSpc>
              <a:buSzTx/>
              <a:buNone/>
            </a:pPr>
            <a:endParaRPr lang="zh-CN" altLang="en-US" sz="2400"/>
          </a:p>
          <a:p>
            <a:pPr marL="0" indent="457200" algn="l">
              <a:lnSpc>
                <a:spcPct val="120000"/>
              </a:lnSpc>
              <a:buSzTx/>
              <a:buFont typeface="+mj-lt"/>
              <a:buNone/>
            </a:pPr>
            <a:endParaRPr lang="zh-CN" altLang="en-US" sz="2400">
              <a:solidFill>
                <a:srgbClr val="034EA2"/>
              </a:solidFill>
            </a:endParaRPr>
          </a:p>
        </p:txBody>
      </p:sp>
      <p:sp>
        <p:nvSpPr>
          <p:cNvPr id="3" name="标题 2"/>
          <p:cNvSpPr>
            <a:spLocks noGrp="1"/>
          </p:cNvSpPr>
          <p:nvPr>
            <p:ph type="title"/>
          </p:nvPr>
        </p:nvSpPr>
        <p:spPr/>
        <p:txBody>
          <a:bodyPr/>
          <a:lstStyle/>
          <a:p>
            <a:r>
              <a:rPr lang="en-US" altLang="zh-CN">
                <a:sym typeface="+mn-ea"/>
              </a:rPr>
              <a:t>2.1.6 </a:t>
            </a:r>
            <a:r>
              <a:rPr lang="zh-CN" altLang="en-US">
                <a:sym typeface="+mn-ea"/>
              </a:rPr>
              <a:t>初识</a:t>
            </a:r>
            <a:r>
              <a:rPr lang="en-US" altLang="zh-CN">
                <a:sym typeface="+mn-ea"/>
              </a:rPr>
              <a:t>Java API </a:t>
            </a:r>
            <a:r>
              <a:rPr lang="en-US" altLang="zh-CN" sz="2400">
                <a:sym typeface="+mn-ea"/>
              </a:rPr>
              <a:t>14/17</a:t>
            </a:r>
          </a:p>
        </p:txBody>
      </p:sp>
      <p:sp>
        <p:nvSpPr>
          <p:cNvPr id="4" name="日期占位符 3"/>
          <p:cNvSpPr>
            <a:spLocks noGrp="1"/>
          </p:cNvSpPr>
          <p:nvPr>
            <p:ph type="dt" sz="half" idx="10"/>
          </p:nvPr>
        </p:nvSpPr>
        <p:spPr/>
        <p:txBody>
          <a:bodyPr/>
          <a:lstStyle/>
          <a:p>
            <a:fld id="{8BEB6EB5-CC0D-C94C-91B9-9EA1B45E848E}" type="datetime1">
              <a:rPr kumimoji="1" lang="zh-CN" altLang="en-US" smtClean="0"/>
              <a:t>2024/10/16</a:t>
            </a:fld>
            <a:endParaRPr kumimoji="1" lang="zh-CN" altLang="en-US" sz="900"/>
          </a:p>
        </p:txBody>
      </p:sp>
      <p:sp>
        <p:nvSpPr>
          <p:cNvPr id="5" name="页脚占位符 4"/>
          <p:cNvSpPr>
            <a:spLocks noGrp="1"/>
          </p:cNvSpPr>
          <p:nvPr>
            <p:ph type="ftr" sz="quarter" idx="11"/>
          </p:nvPr>
        </p:nvSpPr>
        <p:spPr/>
        <p:txBody>
          <a:bodyPr/>
          <a:lstStyle/>
          <a:p>
            <a:r>
              <a:rPr kumimoji="1" lang="zh-CN" altLang="en-US" dirty="0"/>
              <a:t>西北工业大学软件学院</a:t>
            </a:r>
            <a:endParaRPr kumimoji="1" lang="zh-CN" altLang="en-US" sz="900" dirty="0"/>
          </a:p>
        </p:txBody>
      </p:sp>
      <p:sp>
        <p:nvSpPr>
          <p:cNvPr id="6" name="灯片编号占位符 5"/>
          <p:cNvSpPr>
            <a:spLocks noGrp="1"/>
          </p:cNvSpPr>
          <p:nvPr>
            <p:ph type="sldNum" sz="quarter" idx="12"/>
          </p:nvPr>
        </p:nvSpPr>
        <p:spPr/>
        <p:txBody>
          <a:bodyPr/>
          <a:lstStyle/>
          <a:p>
            <a:fld id="{5A1A6423-77BD-D842-A714-25250E903C41}" type="slidenum">
              <a:rPr kumimoji="1" lang="zh-CN" altLang="en-US" smtClean="0"/>
              <a:t>76</a:t>
            </a:fld>
            <a:endParaRPr kumimoji="1" lang="zh-CN" altLang="en-US" sz="900"/>
          </a:p>
        </p:txBody>
      </p:sp>
      <p:sp>
        <p:nvSpPr>
          <p:cNvPr id="98309" name="AutoShape 7"/>
          <p:cNvSpPr/>
          <p:nvPr>
            <p:custDataLst>
              <p:tags r:id="rId1"/>
            </p:custDataLst>
          </p:nvPr>
        </p:nvSpPr>
        <p:spPr>
          <a:xfrm>
            <a:off x="702310" y="1741170"/>
            <a:ext cx="7776845" cy="1116965"/>
          </a:xfrm>
          <a:prstGeom prst="roundRect">
            <a:avLst>
              <a:gd name="adj" fmla="val 16667"/>
            </a:avLst>
          </a:prstGeom>
          <a:noFill/>
          <a:ln w="12700" cap="flat" cmpd="sng">
            <a:solidFill>
              <a:schemeClr val="hlink"/>
            </a:solidFill>
            <a:prstDash val="dash"/>
            <a:round/>
            <a:headEnd type="none" w="med" len="med"/>
            <a:tailEnd type="none" w="med" len="med"/>
          </a:ln>
        </p:spPr>
        <p:txBody>
          <a:bodyPr wrap="none" anchor="ctr" anchorCtr="0">
            <a:scene3d>
              <a:camera prst="orthographicFront"/>
              <a:lightRig rig="threePt" dir="t"/>
            </a:scene3d>
          </a:bodyPr>
          <a:lstStyle/>
          <a:p>
            <a:pPr marL="457200" indent="-457200" algn="l">
              <a:lnSpc>
                <a:spcPct val="130000"/>
              </a:lnSpc>
            </a:pPr>
            <a:r>
              <a:rPr lang="zh-CN" altLang="en-US" sz="2200" b="1">
                <a:sym typeface="+mn-ea"/>
              </a:rPr>
              <a:t>boolean flag = str.matches(regex);</a:t>
            </a:r>
          </a:p>
          <a:p>
            <a:pPr marL="457200" indent="-457200" algn="l">
              <a:lnSpc>
                <a:spcPct val="130000"/>
              </a:lnSpc>
            </a:pPr>
            <a:r>
              <a:rPr lang="en-US" altLang="zh-CN" sz="2200" b="1">
                <a:solidFill>
                  <a:schemeClr val="accent6">
                    <a:lumMod val="75000"/>
                  </a:schemeClr>
                </a:solidFill>
                <a:sym typeface="+mn-ea"/>
              </a:rPr>
              <a:t>//</a:t>
            </a:r>
            <a:r>
              <a:rPr lang="zh-CN" altLang="en-US" sz="2200" b="1">
                <a:solidFill>
                  <a:schemeClr val="accent6">
                    <a:lumMod val="75000"/>
                  </a:schemeClr>
                </a:solidFill>
                <a:sym typeface="+mn-ea"/>
              </a:rPr>
              <a:t>判断str是否匹配regex</a:t>
            </a:r>
          </a:p>
        </p:txBody>
      </p:sp>
      <p:sp>
        <p:nvSpPr>
          <p:cNvPr id="7" name="AutoShape 7"/>
          <p:cNvSpPr/>
          <p:nvPr>
            <p:custDataLst>
              <p:tags r:id="rId2"/>
            </p:custDataLst>
          </p:nvPr>
        </p:nvSpPr>
        <p:spPr>
          <a:xfrm>
            <a:off x="717550" y="3447415"/>
            <a:ext cx="7776845" cy="1059815"/>
          </a:xfrm>
          <a:prstGeom prst="roundRect">
            <a:avLst>
              <a:gd name="adj" fmla="val 16667"/>
            </a:avLst>
          </a:prstGeom>
          <a:noFill/>
          <a:ln w="12700" cap="flat" cmpd="sng">
            <a:solidFill>
              <a:schemeClr val="hlink"/>
            </a:solidFill>
            <a:prstDash val="dash"/>
            <a:round/>
            <a:headEnd type="none" w="med" len="med"/>
            <a:tailEnd type="none" w="med" len="med"/>
          </a:ln>
        </p:spPr>
        <p:txBody>
          <a:bodyPr wrap="none" anchor="ctr" anchorCtr="0">
            <a:scene3d>
              <a:camera prst="orthographicFront"/>
              <a:lightRig rig="threePt" dir="t"/>
            </a:scene3d>
          </a:bodyPr>
          <a:lstStyle/>
          <a:p>
            <a:pPr marL="457200" indent="-457200" algn="l">
              <a:lnSpc>
                <a:spcPct val="130000"/>
              </a:lnSpc>
            </a:pPr>
            <a:r>
              <a:rPr lang="zh-CN" altLang="en-US" sz="2200" b="1">
                <a:sym typeface="+mn-ea"/>
              </a:rPr>
              <a:t>String[ ]  s</a:t>
            </a:r>
            <a:r>
              <a:rPr lang="en-US" altLang="zh-CN" sz="2200" b="1">
                <a:sym typeface="+mn-ea"/>
              </a:rPr>
              <a:t>trArray</a:t>
            </a:r>
            <a:r>
              <a:rPr lang="zh-CN" altLang="en-US" sz="2200" b="1">
                <a:sym typeface="+mn-ea"/>
              </a:rPr>
              <a:t> = s</a:t>
            </a:r>
            <a:r>
              <a:rPr lang="en-US" altLang="zh-CN" sz="2200" b="1">
                <a:sym typeface="+mn-ea"/>
              </a:rPr>
              <a:t>tr</a:t>
            </a:r>
            <a:r>
              <a:rPr lang="zh-CN" altLang="en-US" sz="2200" b="1">
                <a:sym typeface="+mn-ea"/>
              </a:rPr>
              <a:t>.split(regex);</a:t>
            </a:r>
          </a:p>
          <a:p>
            <a:pPr marL="457200" indent="-457200" algn="l">
              <a:lnSpc>
                <a:spcPct val="130000"/>
              </a:lnSpc>
            </a:pPr>
            <a:r>
              <a:rPr lang="en-US" altLang="zh-CN" sz="2200" b="1">
                <a:solidFill>
                  <a:schemeClr val="accent6">
                    <a:lumMod val="75000"/>
                  </a:schemeClr>
                </a:solidFill>
                <a:sym typeface="+mn-ea"/>
              </a:rPr>
              <a:t>//</a:t>
            </a:r>
            <a:r>
              <a:rPr lang="zh-CN" altLang="en-US" sz="2200" b="1">
                <a:solidFill>
                  <a:schemeClr val="accent6">
                    <a:lumMod val="75000"/>
                  </a:schemeClr>
                </a:solidFill>
                <a:sym typeface="+mn-ea"/>
              </a:rPr>
              <a:t>用regex把字符串</a:t>
            </a:r>
            <a:r>
              <a:rPr lang="en-US" altLang="zh-CN" sz="2200" b="1">
                <a:solidFill>
                  <a:schemeClr val="accent6">
                    <a:lumMod val="75000"/>
                  </a:schemeClr>
                </a:solidFill>
                <a:sym typeface="+mn-ea"/>
              </a:rPr>
              <a:t>str</a:t>
            </a:r>
            <a:r>
              <a:rPr lang="zh-CN" altLang="en-US" sz="2200" b="1">
                <a:solidFill>
                  <a:schemeClr val="accent6">
                    <a:lumMod val="75000"/>
                  </a:schemeClr>
                </a:solidFill>
                <a:sym typeface="+mn-ea"/>
              </a:rPr>
              <a:t>分隔开来，返回String数组</a:t>
            </a:r>
          </a:p>
        </p:txBody>
      </p:sp>
      <p:sp>
        <p:nvSpPr>
          <p:cNvPr id="8" name="AutoShape 7"/>
          <p:cNvSpPr/>
          <p:nvPr>
            <p:custDataLst>
              <p:tags r:id="rId3"/>
            </p:custDataLst>
          </p:nvPr>
        </p:nvSpPr>
        <p:spPr>
          <a:xfrm>
            <a:off x="702310" y="5153660"/>
            <a:ext cx="7776845" cy="1056640"/>
          </a:xfrm>
          <a:prstGeom prst="roundRect">
            <a:avLst>
              <a:gd name="adj" fmla="val 16667"/>
            </a:avLst>
          </a:prstGeom>
          <a:noFill/>
          <a:ln w="12700" cap="flat" cmpd="sng">
            <a:solidFill>
              <a:schemeClr val="hlink"/>
            </a:solidFill>
            <a:prstDash val="dash"/>
            <a:round/>
            <a:headEnd type="none" w="med" len="med"/>
            <a:tailEnd type="none" w="med" len="med"/>
          </a:ln>
        </p:spPr>
        <p:txBody>
          <a:bodyPr wrap="none" anchor="ctr" anchorCtr="0">
            <a:scene3d>
              <a:camera prst="orthographicFront"/>
              <a:lightRig rig="threePt" dir="t"/>
            </a:scene3d>
          </a:bodyPr>
          <a:lstStyle/>
          <a:p>
            <a:pPr marL="457200" indent="-457200" algn="l">
              <a:lnSpc>
                <a:spcPct val="130000"/>
              </a:lnSpc>
            </a:pPr>
            <a:r>
              <a:rPr sz="2200" b="1">
                <a:sym typeface="+mn-ea"/>
              </a:rPr>
              <a:t>while(matcher.find(i))</a:t>
            </a:r>
            <a:r>
              <a:rPr lang="en-US" sz="2200" b="1">
                <a:sym typeface="+mn-ea"/>
              </a:rPr>
              <a:t> </a:t>
            </a:r>
            <a:r>
              <a:rPr sz="2200" b="1">
                <a:sym typeface="+mn-ea"/>
              </a:rPr>
              <a:t>{</a:t>
            </a:r>
            <a:r>
              <a:rPr lang="en-US" sz="2200" b="1">
                <a:sym typeface="+mn-ea"/>
              </a:rPr>
              <a:t>  </a:t>
            </a:r>
            <a:r>
              <a:rPr sz="2200" b="1">
                <a:sym typeface="+mn-ea"/>
              </a:rPr>
              <a:t>i++;</a:t>
            </a:r>
            <a:r>
              <a:rPr lang="en-US" sz="2200" b="1">
                <a:sym typeface="+mn-ea"/>
              </a:rPr>
              <a:t>  </a:t>
            </a:r>
            <a:r>
              <a:rPr sz="2200" b="1">
                <a:sym typeface="+mn-ea"/>
              </a:rPr>
              <a:t>}</a:t>
            </a:r>
          </a:p>
          <a:p>
            <a:pPr marL="457200" indent="-457200" algn="l">
              <a:lnSpc>
                <a:spcPct val="130000"/>
              </a:lnSpc>
            </a:pPr>
            <a:r>
              <a:rPr lang="en-US" altLang="zh-CN" sz="2200" b="1">
                <a:solidFill>
                  <a:schemeClr val="accent6">
                    <a:lumMod val="75000"/>
                  </a:schemeClr>
                </a:solidFill>
                <a:sym typeface="+mn-ea"/>
              </a:rPr>
              <a:t>//</a:t>
            </a:r>
            <a:r>
              <a:rPr lang="zh-CN" altLang="en-US" sz="2200" b="1">
                <a:solidFill>
                  <a:schemeClr val="accent6">
                    <a:lumMod val="75000"/>
                  </a:schemeClr>
                </a:solidFill>
                <a:sym typeface="+mn-ea"/>
              </a:rPr>
              <a:t>发现字符序列里，与pattern相匹配的多个字符序列</a:t>
            </a: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marL="457200" indent="-457200">
              <a:lnSpc>
                <a:spcPct val="120000"/>
              </a:lnSpc>
              <a:buFont typeface="+mj-lt"/>
              <a:buAutoNum type="arabicPeriod" startAt="4"/>
            </a:pPr>
            <a:r>
              <a:rPr lang="en-US" altLang="zh-CN" sz="2400">
                <a:solidFill>
                  <a:srgbClr val="034EA2"/>
                </a:solidFill>
              </a:rPr>
              <a:t>start</a:t>
            </a:r>
            <a:r>
              <a:rPr lang="zh-CN" altLang="en-US" sz="2400">
                <a:solidFill>
                  <a:srgbClr val="034EA2"/>
                </a:solidFill>
              </a:rPr>
              <a:t>( )和</a:t>
            </a:r>
            <a:r>
              <a:rPr lang="en-US" altLang="zh-CN" sz="2400">
                <a:solidFill>
                  <a:srgbClr val="034EA2"/>
                </a:solidFill>
              </a:rPr>
              <a:t>end( )</a:t>
            </a:r>
            <a:endParaRPr lang="zh-CN" altLang="en-US" sz="2400">
              <a:solidFill>
                <a:srgbClr val="034EA2"/>
              </a:solidFill>
            </a:endParaRPr>
          </a:p>
          <a:p>
            <a:pPr marL="0" indent="457200">
              <a:lnSpc>
                <a:spcPct val="100000"/>
              </a:lnSpc>
              <a:buNone/>
            </a:pPr>
            <a:endParaRPr lang="zh-CN" altLang="en-US" sz="2400">
              <a:solidFill>
                <a:schemeClr val="tx1"/>
              </a:solidFill>
            </a:endParaRPr>
          </a:p>
          <a:p>
            <a:pPr marL="0" indent="457200">
              <a:lnSpc>
                <a:spcPct val="100000"/>
              </a:lnSpc>
              <a:buNone/>
            </a:pPr>
            <a:endParaRPr lang="zh-CN" altLang="en-US" sz="2400">
              <a:solidFill>
                <a:schemeClr val="tx1"/>
              </a:solidFill>
            </a:endParaRPr>
          </a:p>
          <a:p>
            <a:pPr marL="342900" indent="-342900">
              <a:lnSpc>
                <a:spcPct val="120000"/>
              </a:lnSpc>
            </a:pPr>
            <a:r>
              <a:rPr lang="zh-CN" altLang="en-US" sz="2000"/>
              <a:t>如果之前的匹配不成功(或者没匹配)，那么无论是调用start( )还是end( )，都会引发一 个IllegalStateException</a:t>
            </a:r>
          </a:p>
          <a:p>
            <a:pPr marL="457200" indent="-457200">
              <a:lnSpc>
                <a:spcPct val="100000"/>
              </a:lnSpc>
              <a:buFont typeface="+mj-lt"/>
              <a:buAutoNum type="arabicPeriod" startAt="5"/>
            </a:pPr>
            <a:r>
              <a:rPr sz="2400">
                <a:solidFill>
                  <a:srgbClr val="034EA2"/>
                </a:solidFill>
              </a:rPr>
              <a:t>replace替换</a:t>
            </a:r>
          </a:p>
          <a:p>
            <a:pPr marL="0" indent="0" algn="l">
              <a:lnSpc>
                <a:spcPct val="120000"/>
              </a:lnSpc>
              <a:buSzTx/>
              <a:buFont typeface="+mj-lt"/>
              <a:buNone/>
            </a:pPr>
            <a:endParaRPr lang="zh-CN" altLang="en-US" sz="2400">
              <a:solidFill>
                <a:srgbClr val="034EA2"/>
              </a:solidFill>
            </a:endParaRPr>
          </a:p>
          <a:p>
            <a:pPr marL="0" indent="457200" algn="l">
              <a:lnSpc>
                <a:spcPct val="120000"/>
              </a:lnSpc>
              <a:buSzTx/>
              <a:buNone/>
            </a:pPr>
            <a:endParaRPr lang="zh-CN" altLang="en-US" sz="2400"/>
          </a:p>
          <a:p>
            <a:pPr marL="0" indent="457200" algn="l">
              <a:lnSpc>
                <a:spcPct val="120000"/>
              </a:lnSpc>
              <a:buSzTx/>
              <a:buNone/>
            </a:pPr>
            <a:endParaRPr lang="zh-CN" altLang="en-US" sz="2400">
              <a:solidFill>
                <a:srgbClr val="034EA2"/>
              </a:solidFill>
            </a:endParaRPr>
          </a:p>
        </p:txBody>
      </p:sp>
      <p:sp>
        <p:nvSpPr>
          <p:cNvPr id="3" name="标题 2"/>
          <p:cNvSpPr>
            <a:spLocks noGrp="1"/>
          </p:cNvSpPr>
          <p:nvPr>
            <p:ph type="title"/>
          </p:nvPr>
        </p:nvSpPr>
        <p:spPr/>
        <p:txBody>
          <a:bodyPr/>
          <a:lstStyle/>
          <a:p>
            <a:r>
              <a:rPr lang="en-US" altLang="zh-CN">
                <a:sym typeface="+mn-ea"/>
              </a:rPr>
              <a:t>2.1.6 </a:t>
            </a:r>
            <a:r>
              <a:rPr lang="zh-CN" altLang="en-US">
                <a:sym typeface="+mn-ea"/>
              </a:rPr>
              <a:t>初识</a:t>
            </a:r>
            <a:r>
              <a:rPr lang="en-US" altLang="zh-CN">
                <a:sym typeface="+mn-ea"/>
              </a:rPr>
              <a:t>Java API </a:t>
            </a:r>
            <a:r>
              <a:rPr lang="en-US" altLang="zh-CN" sz="2400">
                <a:sym typeface="+mn-ea"/>
              </a:rPr>
              <a:t>15/17</a:t>
            </a:r>
          </a:p>
        </p:txBody>
      </p:sp>
      <p:sp>
        <p:nvSpPr>
          <p:cNvPr id="4" name="日期占位符 3"/>
          <p:cNvSpPr>
            <a:spLocks noGrp="1"/>
          </p:cNvSpPr>
          <p:nvPr>
            <p:ph type="dt" sz="half" idx="10"/>
          </p:nvPr>
        </p:nvSpPr>
        <p:spPr/>
        <p:txBody>
          <a:bodyPr/>
          <a:lstStyle/>
          <a:p>
            <a:fld id="{8BEB6EB5-CC0D-C94C-91B9-9EA1B45E848E}" type="datetime1">
              <a:rPr kumimoji="1" lang="zh-CN" altLang="en-US" smtClean="0"/>
              <a:t>2024/10/16</a:t>
            </a:fld>
            <a:endParaRPr kumimoji="1" lang="zh-CN" altLang="en-US" sz="900"/>
          </a:p>
        </p:txBody>
      </p:sp>
      <p:sp>
        <p:nvSpPr>
          <p:cNvPr id="5" name="页脚占位符 4"/>
          <p:cNvSpPr>
            <a:spLocks noGrp="1"/>
          </p:cNvSpPr>
          <p:nvPr>
            <p:ph type="ftr" sz="quarter" idx="11"/>
          </p:nvPr>
        </p:nvSpPr>
        <p:spPr/>
        <p:txBody>
          <a:bodyPr/>
          <a:lstStyle/>
          <a:p>
            <a:r>
              <a:rPr kumimoji="1" lang="zh-CN" altLang="en-US" dirty="0"/>
              <a:t>西北工业大学软件学院</a:t>
            </a:r>
            <a:endParaRPr kumimoji="1" lang="zh-CN" altLang="en-US" sz="900" dirty="0"/>
          </a:p>
        </p:txBody>
      </p:sp>
      <p:sp>
        <p:nvSpPr>
          <p:cNvPr id="6" name="灯片编号占位符 5"/>
          <p:cNvSpPr>
            <a:spLocks noGrp="1"/>
          </p:cNvSpPr>
          <p:nvPr>
            <p:ph type="sldNum" sz="quarter" idx="12"/>
          </p:nvPr>
        </p:nvSpPr>
        <p:spPr/>
        <p:txBody>
          <a:bodyPr/>
          <a:lstStyle/>
          <a:p>
            <a:fld id="{5A1A6423-77BD-D842-A714-25250E903C41}" type="slidenum">
              <a:rPr kumimoji="1" lang="zh-CN" altLang="en-US" smtClean="0"/>
              <a:t>77</a:t>
            </a:fld>
            <a:endParaRPr kumimoji="1" lang="zh-CN" altLang="en-US" sz="900"/>
          </a:p>
        </p:txBody>
      </p:sp>
      <p:sp>
        <p:nvSpPr>
          <p:cNvPr id="98309" name="AutoShape 7"/>
          <p:cNvSpPr/>
          <p:nvPr>
            <p:custDataLst>
              <p:tags r:id="rId1"/>
            </p:custDataLst>
          </p:nvPr>
        </p:nvSpPr>
        <p:spPr>
          <a:xfrm>
            <a:off x="702310" y="1741170"/>
            <a:ext cx="7776845" cy="886460"/>
          </a:xfrm>
          <a:prstGeom prst="roundRect">
            <a:avLst>
              <a:gd name="adj" fmla="val 16667"/>
            </a:avLst>
          </a:prstGeom>
          <a:noFill/>
          <a:ln w="12700" cap="flat" cmpd="sng">
            <a:solidFill>
              <a:schemeClr val="hlink"/>
            </a:solidFill>
            <a:prstDash val="dash"/>
            <a:round/>
            <a:headEnd type="none" w="med" len="med"/>
            <a:tailEnd type="none" w="med" len="med"/>
          </a:ln>
        </p:spPr>
        <p:txBody>
          <a:bodyPr wrap="none" anchor="ctr" anchorCtr="0">
            <a:scene3d>
              <a:camera prst="orthographicFront"/>
              <a:lightRig rig="threePt" dir="t"/>
            </a:scene3d>
          </a:bodyPr>
          <a:lstStyle/>
          <a:p>
            <a:pPr marL="457200" indent="-457200" algn="l">
              <a:lnSpc>
                <a:spcPct val="130000"/>
              </a:lnSpc>
            </a:pPr>
            <a:r>
              <a:rPr lang="zh-CN" altLang="en-US" sz="2000" b="1">
                <a:sym typeface="+mn-ea"/>
              </a:rPr>
              <a:t>matcher.start( );</a:t>
            </a:r>
            <a:r>
              <a:rPr lang="en-US" altLang="zh-CN" sz="2000" b="1">
                <a:sym typeface="+mn-ea"/>
              </a:rPr>
              <a:t>   </a:t>
            </a:r>
            <a:r>
              <a:rPr lang="zh-CN" altLang="en-US" sz="2000" b="1">
                <a:solidFill>
                  <a:schemeClr val="accent6">
                    <a:lumMod val="75000"/>
                  </a:schemeClr>
                </a:solidFill>
                <a:sym typeface="+mn-ea"/>
              </a:rPr>
              <a:t>//匹配成功，返回此次匹配的开始位置</a:t>
            </a:r>
            <a:endParaRPr lang="zh-CN" altLang="en-US" sz="2000" b="1">
              <a:sym typeface="+mn-ea"/>
            </a:endParaRPr>
          </a:p>
          <a:p>
            <a:pPr marL="457200" indent="-457200" algn="l">
              <a:lnSpc>
                <a:spcPct val="130000"/>
              </a:lnSpc>
            </a:pPr>
            <a:r>
              <a:rPr lang="zh-CN" altLang="en-US" sz="2000" b="1">
                <a:sym typeface="+mn-ea"/>
              </a:rPr>
              <a:t>matcher.end( );</a:t>
            </a:r>
            <a:r>
              <a:rPr lang="en-US" altLang="zh-CN" sz="2000" b="1">
                <a:sym typeface="+mn-ea"/>
              </a:rPr>
              <a:t>    </a:t>
            </a:r>
            <a:r>
              <a:rPr lang="en-US" altLang="zh-CN" sz="2000" b="1">
                <a:solidFill>
                  <a:schemeClr val="accent6">
                    <a:lumMod val="75000"/>
                  </a:schemeClr>
                </a:solidFill>
                <a:sym typeface="+mn-ea"/>
              </a:rPr>
              <a:t>//</a:t>
            </a:r>
            <a:r>
              <a:rPr lang="zh-CN" altLang="en-US" sz="2000" b="1">
                <a:solidFill>
                  <a:schemeClr val="accent6">
                    <a:lumMod val="75000"/>
                  </a:schemeClr>
                </a:solidFill>
                <a:sym typeface="+mn-ea"/>
              </a:rPr>
              <a:t>匹配成功，返回此次匹配的结束位置</a:t>
            </a:r>
          </a:p>
        </p:txBody>
      </p:sp>
      <p:sp>
        <p:nvSpPr>
          <p:cNvPr id="8" name="AutoShape 7"/>
          <p:cNvSpPr/>
          <p:nvPr>
            <p:custDataLst>
              <p:tags r:id="rId2"/>
            </p:custDataLst>
          </p:nvPr>
        </p:nvSpPr>
        <p:spPr>
          <a:xfrm>
            <a:off x="702310" y="4128770"/>
            <a:ext cx="7776845" cy="1787525"/>
          </a:xfrm>
          <a:prstGeom prst="roundRect">
            <a:avLst>
              <a:gd name="adj" fmla="val 8774"/>
            </a:avLst>
          </a:prstGeom>
          <a:noFill/>
          <a:ln w="12700" cap="flat" cmpd="sng">
            <a:solidFill>
              <a:schemeClr val="hlink"/>
            </a:solidFill>
            <a:prstDash val="dash"/>
            <a:round/>
            <a:headEnd type="none" w="med" len="med"/>
            <a:tailEnd type="none" w="med" len="med"/>
          </a:ln>
        </p:spPr>
        <p:txBody>
          <a:bodyPr wrap="none" anchor="ctr" anchorCtr="0">
            <a:scene3d>
              <a:camera prst="orthographicFront"/>
              <a:lightRig rig="threePt" dir="t"/>
            </a:scene3d>
          </a:bodyPr>
          <a:lstStyle/>
          <a:p>
            <a:pPr marL="457200" indent="-457200" algn="l">
              <a:lnSpc>
                <a:spcPct val="130000"/>
              </a:lnSpc>
            </a:pPr>
            <a:r>
              <a:rPr lang="en-US" sz="2000" b="1">
                <a:sym typeface="+mn-ea"/>
              </a:rPr>
              <a:t>str.</a:t>
            </a:r>
            <a:r>
              <a:rPr sz="2000" b="1">
                <a:sym typeface="+mn-ea"/>
              </a:rPr>
              <a:t>replaceFirst(String regex, String replacement)</a:t>
            </a:r>
            <a:r>
              <a:rPr lang="en-US" sz="2000" b="1">
                <a:sym typeface="+mn-ea"/>
              </a:rPr>
              <a:t>;</a:t>
            </a:r>
            <a:endParaRPr sz="2000" b="1">
              <a:sym typeface="+mn-ea"/>
            </a:endParaRPr>
          </a:p>
          <a:p>
            <a:pPr marL="457200" indent="-457200" algn="l">
              <a:lnSpc>
                <a:spcPct val="130000"/>
              </a:lnSpc>
            </a:pPr>
            <a:r>
              <a:rPr lang="en-US" sz="2000" b="1">
                <a:solidFill>
                  <a:schemeClr val="accent6">
                    <a:lumMod val="75000"/>
                  </a:schemeClr>
                </a:solidFill>
                <a:sym typeface="+mn-ea"/>
              </a:rPr>
              <a:t>//</a:t>
            </a:r>
            <a:r>
              <a:rPr sz="2000" b="1">
                <a:solidFill>
                  <a:schemeClr val="accent6">
                    <a:lumMod val="75000"/>
                  </a:schemeClr>
                </a:solidFill>
                <a:sym typeface="+mn-ea"/>
              </a:rPr>
              <a:t>将字符串里，第一个与模式相匹配的子串替换成replacement</a:t>
            </a:r>
            <a:endParaRPr sz="2000" b="1">
              <a:sym typeface="+mn-ea"/>
            </a:endParaRPr>
          </a:p>
          <a:p>
            <a:pPr marL="457200" indent="-457200" algn="l">
              <a:lnSpc>
                <a:spcPct val="130000"/>
              </a:lnSpc>
            </a:pPr>
            <a:r>
              <a:rPr lang="en-US" sz="2000" b="1">
                <a:sym typeface="+mn-ea"/>
              </a:rPr>
              <a:t>str.</a:t>
            </a:r>
            <a:r>
              <a:rPr sz="2000" b="1">
                <a:sym typeface="+mn-ea"/>
              </a:rPr>
              <a:t>replaceAll(String regex, String replacement)</a:t>
            </a:r>
            <a:r>
              <a:rPr lang="en-US" sz="2000" b="1">
                <a:sym typeface="+mn-ea"/>
              </a:rPr>
              <a:t>;</a:t>
            </a:r>
            <a:endParaRPr sz="2000" b="1">
              <a:sym typeface="+mn-ea"/>
            </a:endParaRPr>
          </a:p>
          <a:p>
            <a:pPr marL="457200" indent="-457200" algn="l">
              <a:lnSpc>
                <a:spcPct val="130000"/>
              </a:lnSpc>
            </a:pPr>
            <a:r>
              <a:rPr lang="en-US" sz="2000" b="1">
                <a:solidFill>
                  <a:schemeClr val="accent6">
                    <a:lumMod val="75000"/>
                  </a:schemeClr>
                </a:solidFill>
                <a:sym typeface="+mn-ea"/>
              </a:rPr>
              <a:t>//</a:t>
            </a:r>
            <a:r>
              <a:rPr sz="2000" b="1">
                <a:solidFill>
                  <a:schemeClr val="accent6">
                    <a:lumMod val="75000"/>
                  </a:schemeClr>
                </a:solidFill>
                <a:sym typeface="+mn-ea"/>
              </a:rPr>
              <a:t>将字符串里所有与模式相匹配的子串全部替换成replacement</a:t>
            </a: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marL="0" indent="0">
              <a:lnSpc>
                <a:spcPct val="110000"/>
              </a:lnSpc>
              <a:buNone/>
            </a:pPr>
            <a:r>
              <a:rPr lang="zh-CN" altLang="en-US" sz="2800">
                <a:solidFill>
                  <a:srgbClr val="034EA2"/>
                </a:solidFill>
                <a:sym typeface="+mn-ea"/>
              </a:rPr>
              <a:t>正则表达式应用示例</a:t>
            </a:r>
          </a:p>
          <a:p>
            <a:endParaRPr lang="zh-CN" altLang="en-US" sz="2800">
              <a:solidFill>
                <a:srgbClr val="034EA2"/>
              </a:solidFill>
              <a:sym typeface="+mn-ea"/>
            </a:endParaRPr>
          </a:p>
        </p:txBody>
      </p:sp>
      <p:sp>
        <p:nvSpPr>
          <p:cNvPr id="3" name="标题 2"/>
          <p:cNvSpPr>
            <a:spLocks noGrp="1"/>
          </p:cNvSpPr>
          <p:nvPr>
            <p:ph type="title"/>
          </p:nvPr>
        </p:nvSpPr>
        <p:spPr/>
        <p:txBody>
          <a:bodyPr/>
          <a:lstStyle/>
          <a:p>
            <a:r>
              <a:rPr lang="en-US" altLang="zh-CN">
                <a:sym typeface="+mn-ea"/>
              </a:rPr>
              <a:t>2.1.6 </a:t>
            </a:r>
            <a:r>
              <a:rPr lang="zh-CN" altLang="en-US">
                <a:sym typeface="+mn-ea"/>
              </a:rPr>
              <a:t>初识</a:t>
            </a:r>
            <a:r>
              <a:rPr lang="en-US" altLang="zh-CN">
                <a:sym typeface="+mn-ea"/>
              </a:rPr>
              <a:t>Java API </a:t>
            </a:r>
            <a:r>
              <a:rPr lang="en-US" altLang="zh-CN" sz="2400">
                <a:sym typeface="+mn-ea"/>
              </a:rPr>
              <a:t>16/17</a:t>
            </a:r>
          </a:p>
        </p:txBody>
      </p:sp>
      <p:sp>
        <p:nvSpPr>
          <p:cNvPr id="4" name="日期占位符 3"/>
          <p:cNvSpPr>
            <a:spLocks noGrp="1"/>
          </p:cNvSpPr>
          <p:nvPr>
            <p:ph type="dt" sz="half" idx="10"/>
          </p:nvPr>
        </p:nvSpPr>
        <p:spPr/>
        <p:txBody>
          <a:bodyPr/>
          <a:lstStyle/>
          <a:p>
            <a:fld id="{8BEB6EB5-CC0D-C94C-91B9-9EA1B45E848E}" type="datetime1">
              <a:rPr kumimoji="1" lang="zh-CN" altLang="en-US" smtClean="0"/>
              <a:t>2024/10/16</a:t>
            </a:fld>
            <a:endParaRPr kumimoji="1" lang="zh-CN" altLang="en-US" sz="900"/>
          </a:p>
        </p:txBody>
      </p:sp>
      <p:sp>
        <p:nvSpPr>
          <p:cNvPr id="5" name="页脚占位符 4"/>
          <p:cNvSpPr>
            <a:spLocks noGrp="1"/>
          </p:cNvSpPr>
          <p:nvPr>
            <p:ph type="ftr" sz="quarter" idx="11"/>
          </p:nvPr>
        </p:nvSpPr>
        <p:spPr/>
        <p:txBody>
          <a:bodyPr/>
          <a:lstStyle/>
          <a:p>
            <a:r>
              <a:rPr kumimoji="1" lang="zh-CN" altLang="en-US" dirty="0"/>
              <a:t>西北工业大学软件学院</a:t>
            </a:r>
            <a:endParaRPr kumimoji="1" lang="zh-CN" altLang="en-US" sz="900" dirty="0"/>
          </a:p>
        </p:txBody>
      </p:sp>
      <p:sp>
        <p:nvSpPr>
          <p:cNvPr id="6" name="灯片编号占位符 5"/>
          <p:cNvSpPr>
            <a:spLocks noGrp="1"/>
          </p:cNvSpPr>
          <p:nvPr>
            <p:ph type="sldNum" sz="quarter" idx="12"/>
          </p:nvPr>
        </p:nvSpPr>
        <p:spPr/>
        <p:txBody>
          <a:bodyPr/>
          <a:lstStyle/>
          <a:p>
            <a:fld id="{5A1A6423-77BD-D842-A714-25250E903C41}" type="slidenum">
              <a:rPr kumimoji="1" lang="zh-CN" altLang="en-US" smtClean="0"/>
              <a:t>78</a:t>
            </a:fld>
            <a:endParaRPr kumimoji="1" lang="zh-CN" altLang="en-US" sz="900"/>
          </a:p>
        </p:txBody>
      </p:sp>
      <p:sp>
        <p:nvSpPr>
          <p:cNvPr id="8" name="AutoShape 7"/>
          <p:cNvSpPr/>
          <p:nvPr>
            <p:custDataLst>
              <p:tags r:id="rId1"/>
            </p:custDataLst>
          </p:nvPr>
        </p:nvSpPr>
        <p:spPr>
          <a:xfrm>
            <a:off x="516255" y="1810385"/>
            <a:ext cx="8190865" cy="4499610"/>
          </a:xfrm>
          <a:prstGeom prst="roundRect">
            <a:avLst>
              <a:gd name="adj" fmla="val 3005"/>
            </a:avLst>
          </a:prstGeom>
          <a:noFill/>
          <a:ln w="12700" cap="flat" cmpd="sng">
            <a:solidFill>
              <a:schemeClr val="hlink"/>
            </a:solidFill>
            <a:prstDash val="dash"/>
            <a:round/>
            <a:headEnd type="none" w="med" len="med"/>
            <a:tailEnd type="none" w="med" len="med"/>
          </a:ln>
        </p:spPr>
        <p:txBody>
          <a:bodyPr wrap="none" anchor="ctr" anchorCtr="0">
            <a:scene3d>
              <a:camera prst="orthographicFront"/>
              <a:lightRig rig="threePt" dir="t"/>
            </a:scene3d>
          </a:bodyPr>
          <a:lstStyle/>
          <a:p>
            <a:pPr marL="179705" indent="0" algn="l" fontAlgn="auto">
              <a:lnSpc>
                <a:spcPct val="130000"/>
              </a:lnSpc>
            </a:pPr>
            <a:r>
              <a:rPr sz="2000" b="1">
                <a:sym typeface="+mn-ea"/>
              </a:rPr>
              <a:t>String phoneNos = "13571490019,15291916148";</a:t>
            </a:r>
          </a:p>
          <a:p>
            <a:pPr marL="179705" indent="0" algn="l" fontAlgn="auto">
              <a:lnSpc>
                <a:spcPct val="130000"/>
              </a:lnSpc>
            </a:pPr>
            <a:r>
              <a:rPr sz="2000" b="1">
                <a:sym typeface="+mn-ea"/>
              </a:rPr>
              <a:t>Pattern pattern = Pattern.</a:t>
            </a:r>
            <a:r>
              <a:rPr sz="2000" b="1">
                <a:solidFill>
                  <a:srgbClr val="034EA2"/>
                </a:solidFill>
                <a:sym typeface="+mn-ea"/>
              </a:rPr>
              <a:t>compile</a:t>
            </a:r>
            <a:r>
              <a:rPr sz="2000" b="1">
                <a:sym typeface="+mn-ea"/>
              </a:rPr>
              <a:t>("</a:t>
            </a:r>
            <a:r>
              <a:rPr sz="2000" b="1">
                <a:solidFill>
                  <a:schemeClr val="accent2"/>
                </a:solidFill>
                <a:sym typeface="+mn-ea"/>
              </a:rPr>
              <a:t>1[358]\\d{9}</a:t>
            </a:r>
            <a:r>
              <a:rPr sz="2000" b="1">
                <a:sym typeface="+mn-ea"/>
              </a:rPr>
              <a:t>");</a:t>
            </a:r>
          </a:p>
          <a:p>
            <a:pPr marL="179705" indent="0" algn="l" fontAlgn="auto">
              <a:lnSpc>
                <a:spcPct val="130000"/>
              </a:lnSpc>
            </a:pPr>
            <a:r>
              <a:rPr sz="2000" b="1">
                <a:sym typeface="+mn-ea"/>
              </a:rPr>
              <a:t>Matcher matcher = pattern.</a:t>
            </a:r>
            <a:r>
              <a:rPr sz="2000" b="1">
                <a:solidFill>
                  <a:srgbClr val="034EA2"/>
                </a:solidFill>
                <a:sym typeface="+mn-ea"/>
              </a:rPr>
              <a:t>matche</a:t>
            </a:r>
            <a:r>
              <a:rPr lang="en-US" altLang="zh-CN" sz="2000" b="1">
                <a:solidFill>
                  <a:srgbClr val="034EA2"/>
                </a:solidFill>
                <a:sym typeface="+mn-ea"/>
              </a:rPr>
              <a:t>s</a:t>
            </a:r>
            <a:r>
              <a:rPr sz="2000" b="1">
                <a:sym typeface="+mn-ea"/>
              </a:rPr>
              <a:t>(phoneNos);</a:t>
            </a:r>
          </a:p>
          <a:p>
            <a:pPr marL="179705" indent="0" algn="l" fontAlgn="auto">
              <a:lnSpc>
                <a:spcPct val="130000"/>
              </a:lnSpc>
            </a:pPr>
            <a:r>
              <a:rPr sz="2000" b="1">
                <a:sym typeface="+mn-ea"/>
              </a:rPr>
              <a:t>while(matcher.</a:t>
            </a:r>
            <a:r>
              <a:rPr sz="2000" b="1">
                <a:solidFill>
                  <a:srgbClr val="034EA2"/>
                </a:solidFill>
                <a:sym typeface="+mn-ea"/>
              </a:rPr>
              <a:t>find</a:t>
            </a:r>
            <a:r>
              <a:rPr sz="2000" b="1">
                <a:sym typeface="+mn-ea"/>
              </a:rPr>
              <a:t>()) {</a:t>
            </a:r>
          </a:p>
          <a:p>
            <a:pPr marL="179705" indent="0" algn="l" fontAlgn="auto">
              <a:lnSpc>
                <a:spcPct val="130000"/>
              </a:lnSpc>
            </a:pPr>
            <a:r>
              <a:rPr sz="2000" b="1">
                <a:sym typeface="+mn-ea"/>
              </a:rPr>
              <a:t>	System.out.print("start index: "</a:t>
            </a:r>
            <a:r>
              <a:rPr lang="en-US" sz="2000" b="1">
                <a:sym typeface="+mn-ea"/>
              </a:rPr>
              <a:t> </a:t>
            </a:r>
            <a:r>
              <a:rPr sz="2000" b="1">
                <a:sym typeface="+mn-ea"/>
              </a:rPr>
              <a:t>+</a:t>
            </a:r>
            <a:r>
              <a:rPr lang="en-US" sz="2000" b="1">
                <a:sym typeface="+mn-ea"/>
              </a:rPr>
              <a:t> </a:t>
            </a:r>
            <a:r>
              <a:rPr sz="2000" b="1">
                <a:sym typeface="+mn-ea"/>
              </a:rPr>
              <a:t>matcher.</a:t>
            </a:r>
            <a:r>
              <a:rPr sz="2000" b="1">
                <a:solidFill>
                  <a:srgbClr val="034EA2"/>
                </a:solidFill>
                <a:sym typeface="+mn-ea"/>
              </a:rPr>
              <a:t>start</a:t>
            </a:r>
            <a:r>
              <a:rPr sz="2000" b="1">
                <a:sym typeface="+mn-ea"/>
              </a:rPr>
              <a:t>());</a:t>
            </a:r>
          </a:p>
          <a:p>
            <a:pPr marL="179705" indent="0" algn="l" fontAlgn="auto">
              <a:lnSpc>
                <a:spcPct val="130000"/>
              </a:lnSpc>
            </a:pPr>
            <a:r>
              <a:rPr sz="2000" b="1">
                <a:sym typeface="+mn-ea"/>
              </a:rPr>
              <a:t>	System.out.print(" end index: "</a:t>
            </a:r>
            <a:r>
              <a:rPr lang="en-US" sz="2000" b="1">
                <a:sym typeface="+mn-ea"/>
              </a:rPr>
              <a:t> </a:t>
            </a:r>
            <a:r>
              <a:rPr sz="2000" b="1">
                <a:sym typeface="+mn-ea"/>
              </a:rPr>
              <a:t>+ matcher.</a:t>
            </a:r>
            <a:r>
              <a:rPr sz="2000" b="1">
                <a:solidFill>
                  <a:srgbClr val="034EA2"/>
                </a:solidFill>
                <a:sym typeface="+mn-ea"/>
              </a:rPr>
              <a:t>end</a:t>
            </a:r>
            <a:r>
              <a:rPr sz="2000" b="1">
                <a:sym typeface="+mn-ea"/>
              </a:rPr>
              <a:t>()</a:t>
            </a:r>
            <a:r>
              <a:rPr lang="en-US" sz="2000" b="1">
                <a:sym typeface="+mn-ea"/>
              </a:rPr>
              <a:t> </a:t>
            </a:r>
            <a:r>
              <a:rPr sz="2000" b="1">
                <a:sym typeface="+mn-ea"/>
              </a:rPr>
              <a:t>+</a:t>
            </a:r>
            <a:r>
              <a:rPr lang="en-US" sz="2000" b="1">
                <a:sym typeface="+mn-ea"/>
              </a:rPr>
              <a:t> </a:t>
            </a:r>
            <a:r>
              <a:rPr sz="2000" b="1">
                <a:sym typeface="+mn-ea"/>
              </a:rPr>
              <a:t>" ");</a:t>
            </a:r>
          </a:p>
          <a:p>
            <a:pPr marL="179705" indent="0" algn="l" fontAlgn="auto">
              <a:lnSpc>
                <a:spcPct val="130000"/>
              </a:lnSpc>
            </a:pPr>
            <a:r>
              <a:rPr sz="2000" b="1">
                <a:sym typeface="+mn-ea"/>
              </a:rPr>
              <a:t>	System.out.println(matcher.</a:t>
            </a:r>
            <a:r>
              <a:rPr sz="2000" b="1">
                <a:solidFill>
                  <a:srgbClr val="034EA2"/>
                </a:solidFill>
                <a:sym typeface="+mn-ea"/>
              </a:rPr>
              <a:t>group</a:t>
            </a:r>
            <a:r>
              <a:rPr sz="2000" b="1">
                <a:sym typeface="+mn-ea"/>
              </a:rPr>
              <a:t>());</a:t>
            </a:r>
          </a:p>
          <a:p>
            <a:pPr marL="179705" indent="0" algn="l" fontAlgn="auto">
              <a:lnSpc>
                <a:spcPct val="130000"/>
              </a:lnSpc>
            </a:pPr>
            <a:r>
              <a:rPr sz="2000" b="1">
                <a:sym typeface="+mn-ea"/>
              </a:rPr>
              <a:t>}</a:t>
            </a:r>
          </a:p>
          <a:p>
            <a:pPr marL="179705" indent="0" algn="l" fontAlgn="auto">
              <a:lnSpc>
                <a:spcPct val="130000"/>
              </a:lnSpc>
            </a:pPr>
            <a:r>
              <a:rPr sz="2000" b="1">
                <a:sym typeface="+mn-ea"/>
              </a:rPr>
              <a:t>for(String s : phoneNos.</a:t>
            </a:r>
            <a:r>
              <a:rPr sz="2000" b="1">
                <a:solidFill>
                  <a:srgbClr val="034EA2"/>
                </a:solidFill>
                <a:sym typeface="+mn-ea"/>
              </a:rPr>
              <a:t>split</a:t>
            </a:r>
            <a:r>
              <a:rPr sz="2000" b="1">
                <a:sym typeface="+mn-ea"/>
              </a:rPr>
              <a:t>(",")) {</a:t>
            </a:r>
          </a:p>
          <a:p>
            <a:pPr marL="179705" indent="0" algn="l" fontAlgn="auto">
              <a:lnSpc>
                <a:spcPct val="130000"/>
              </a:lnSpc>
            </a:pPr>
            <a:r>
              <a:rPr sz="2000" b="1">
                <a:sym typeface="+mn-ea"/>
              </a:rPr>
              <a:t>	System.out.println(s);</a:t>
            </a:r>
          </a:p>
          <a:p>
            <a:pPr marL="179705" indent="0" algn="l" fontAlgn="auto">
              <a:lnSpc>
                <a:spcPct val="130000"/>
              </a:lnSpc>
            </a:pPr>
            <a:r>
              <a:rPr sz="2000" b="1">
                <a:sym typeface="+mn-ea"/>
              </a:rPr>
              <a:t>}</a:t>
            </a: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marL="0" indent="0">
              <a:lnSpc>
                <a:spcPct val="110000"/>
              </a:lnSpc>
              <a:buNone/>
            </a:pPr>
            <a:r>
              <a:rPr lang="zh-CN" altLang="en-US" sz="2800">
                <a:solidFill>
                  <a:srgbClr val="034EA2"/>
                </a:solidFill>
                <a:sym typeface="+mn-ea"/>
              </a:rPr>
              <a:t>正则表达式应用示例</a:t>
            </a:r>
          </a:p>
          <a:p>
            <a:endParaRPr lang="zh-CN" altLang="en-US" sz="2800">
              <a:solidFill>
                <a:srgbClr val="034EA2"/>
              </a:solidFill>
              <a:sym typeface="+mn-ea"/>
            </a:endParaRPr>
          </a:p>
        </p:txBody>
      </p:sp>
      <p:sp>
        <p:nvSpPr>
          <p:cNvPr id="3" name="标题 2"/>
          <p:cNvSpPr>
            <a:spLocks noGrp="1"/>
          </p:cNvSpPr>
          <p:nvPr>
            <p:ph type="title"/>
          </p:nvPr>
        </p:nvSpPr>
        <p:spPr/>
        <p:txBody>
          <a:bodyPr/>
          <a:lstStyle/>
          <a:p>
            <a:r>
              <a:rPr lang="en-US" altLang="zh-CN">
                <a:sym typeface="+mn-ea"/>
              </a:rPr>
              <a:t>2.1.6 </a:t>
            </a:r>
            <a:r>
              <a:rPr lang="zh-CN" altLang="en-US">
                <a:sym typeface="+mn-ea"/>
              </a:rPr>
              <a:t>初识</a:t>
            </a:r>
            <a:r>
              <a:rPr lang="en-US" altLang="zh-CN">
                <a:sym typeface="+mn-ea"/>
              </a:rPr>
              <a:t>Java API </a:t>
            </a:r>
            <a:r>
              <a:rPr lang="en-US" altLang="zh-CN" sz="2400">
                <a:sym typeface="+mn-ea"/>
              </a:rPr>
              <a:t>16/17</a:t>
            </a:r>
          </a:p>
        </p:txBody>
      </p:sp>
      <p:sp>
        <p:nvSpPr>
          <p:cNvPr id="4" name="日期占位符 3"/>
          <p:cNvSpPr>
            <a:spLocks noGrp="1"/>
          </p:cNvSpPr>
          <p:nvPr>
            <p:ph type="dt" sz="half" idx="10"/>
          </p:nvPr>
        </p:nvSpPr>
        <p:spPr/>
        <p:txBody>
          <a:bodyPr/>
          <a:lstStyle/>
          <a:p>
            <a:fld id="{8BEB6EB5-CC0D-C94C-91B9-9EA1B45E848E}" type="datetime1">
              <a:rPr kumimoji="1" lang="zh-CN" altLang="en-US" smtClean="0"/>
              <a:t>2024/10/16</a:t>
            </a:fld>
            <a:endParaRPr kumimoji="1" lang="zh-CN" altLang="en-US" sz="900"/>
          </a:p>
        </p:txBody>
      </p:sp>
      <p:sp>
        <p:nvSpPr>
          <p:cNvPr id="5" name="页脚占位符 4"/>
          <p:cNvSpPr>
            <a:spLocks noGrp="1"/>
          </p:cNvSpPr>
          <p:nvPr>
            <p:ph type="ftr" sz="quarter" idx="11"/>
          </p:nvPr>
        </p:nvSpPr>
        <p:spPr/>
        <p:txBody>
          <a:bodyPr/>
          <a:lstStyle/>
          <a:p>
            <a:r>
              <a:rPr kumimoji="1" lang="zh-CN" altLang="en-US" dirty="0"/>
              <a:t>西北工业大学软件学院</a:t>
            </a:r>
            <a:endParaRPr kumimoji="1" lang="zh-CN" altLang="en-US" sz="900" dirty="0"/>
          </a:p>
        </p:txBody>
      </p:sp>
      <p:sp>
        <p:nvSpPr>
          <p:cNvPr id="6" name="灯片编号占位符 5"/>
          <p:cNvSpPr>
            <a:spLocks noGrp="1"/>
          </p:cNvSpPr>
          <p:nvPr>
            <p:ph type="sldNum" sz="quarter" idx="12"/>
          </p:nvPr>
        </p:nvSpPr>
        <p:spPr/>
        <p:txBody>
          <a:bodyPr/>
          <a:lstStyle/>
          <a:p>
            <a:fld id="{5A1A6423-77BD-D842-A714-25250E903C41}" type="slidenum">
              <a:rPr kumimoji="1" lang="zh-CN" altLang="en-US" smtClean="0"/>
              <a:t>79</a:t>
            </a:fld>
            <a:endParaRPr kumimoji="1" lang="zh-CN" altLang="en-US" sz="900"/>
          </a:p>
        </p:txBody>
      </p:sp>
      <p:sp>
        <p:nvSpPr>
          <p:cNvPr id="8" name="AutoShape 7"/>
          <p:cNvSpPr/>
          <p:nvPr>
            <p:custDataLst>
              <p:tags r:id="rId1"/>
            </p:custDataLst>
          </p:nvPr>
        </p:nvSpPr>
        <p:spPr>
          <a:xfrm>
            <a:off x="410845" y="1933575"/>
            <a:ext cx="8344535" cy="4302125"/>
          </a:xfrm>
          <a:prstGeom prst="roundRect">
            <a:avLst>
              <a:gd name="adj" fmla="val 4354"/>
            </a:avLst>
          </a:prstGeom>
          <a:noFill/>
          <a:ln w="12700" cap="flat" cmpd="sng">
            <a:solidFill>
              <a:schemeClr val="hlink"/>
            </a:solidFill>
            <a:prstDash val="dash"/>
            <a:round/>
            <a:headEnd type="none" w="med" len="med"/>
            <a:tailEnd type="none" w="med" len="med"/>
          </a:ln>
        </p:spPr>
        <p:txBody>
          <a:bodyPr wrap="none" anchor="ctr" anchorCtr="0">
            <a:scene3d>
              <a:camera prst="orthographicFront"/>
              <a:lightRig rig="threePt" dir="t"/>
            </a:scene3d>
          </a:bodyPr>
          <a:lstStyle/>
          <a:p>
            <a:pPr indent="0" algn="l" fontAlgn="auto">
              <a:lnSpc>
                <a:spcPct val="150000"/>
              </a:lnSpc>
            </a:pPr>
            <a:r>
              <a:rPr sz="2200" b="1">
                <a:solidFill>
                  <a:schemeClr val="accent6">
                    <a:lumMod val="75000"/>
                  </a:schemeClr>
                </a:solidFill>
                <a:sym typeface="+mn-ea"/>
              </a:rPr>
              <a:t>/** 正则表达式：验证台湾居民通行证</a:t>
            </a:r>
            <a:r>
              <a:rPr lang="en-US" sz="2200" b="1">
                <a:solidFill>
                  <a:schemeClr val="accent6">
                    <a:lumMod val="75000"/>
                  </a:schemeClr>
                </a:solidFill>
                <a:sym typeface="+mn-ea"/>
              </a:rPr>
              <a:t>/</a:t>
            </a:r>
            <a:r>
              <a:rPr lang="zh-CN" altLang="en-US" sz="2200" b="1">
                <a:solidFill>
                  <a:schemeClr val="accent6">
                    <a:lumMod val="75000"/>
                  </a:schemeClr>
                </a:solidFill>
                <a:sym typeface="+mn-ea"/>
              </a:rPr>
              <a:t>身份证</a:t>
            </a:r>
            <a:endParaRPr sz="2200" b="1">
              <a:solidFill>
                <a:schemeClr val="accent6">
                  <a:lumMod val="75000"/>
                </a:schemeClr>
              </a:solidFill>
              <a:sym typeface="+mn-ea"/>
            </a:endParaRPr>
          </a:p>
          <a:p>
            <a:pPr indent="0" algn="l" fontAlgn="auto">
              <a:lnSpc>
                <a:spcPct val="150000"/>
              </a:lnSpc>
            </a:pPr>
            <a:r>
              <a:rPr sz="2200" b="1">
                <a:solidFill>
                  <a:schemeClr val="accent6">
                    <a:lumMod val="75000"/>
                  </a:schemeClr>
                </a:solidFill>
                <a:sym typeface="+mn-ea"/>
              </a:rPr>
              <a:t> </a:t>
            </a:r>
            <a:r>
              <a:rPr lang="en-US" sz="2200" b="1">
                <a:solidFill>
                  <a:schemeClr val="accent6">
                    <a:lumMod val="75000"/>
                  </a:schemeClr>
                </a:solidFill>
                <a:sym typeface="+mn-ea"/>
              </a:rPr>
              <a:t>* </a:t>
            </a:r>
            <a:r>
              <a:rPr sz="2200" b="1">
                <a:solidFill>
                  <a:schemeClr val="accent6">
                    <a:lumMod val="75000"/>
                  </a:schemeClr>
                </a:solidFill>
                <a:sym typeface="+mn-ea"/>
              </a:rPr>
              <a:t>旧版10位数字 + 英文字母</a:t>
            </a:r>
          </a:p>
          <a:p>
            <a:pPr indent="0" algn="l" fontAlgn="auto">
              <a:lnSpc>
                <a:spcPct val="150000"/>
              </a:lnSpc>
            </a:pPr>
            <a:r>
              <a:rPr lang="en-US" sz="2200" b="1">
                <a:solidFill>
                  <a:schemeClr val="accent6">
                    <a:lumMod val="75000"/>
                  </a:schemeClr>
                </a:solidFill>
                <a:sym typeface="+mn-ea"/>
              </a:rPr>
              <a:t> * </a:t>
            </a:r>
            <a:r>
              <a:rPr sz="2200" b="1">
                <a:solidFill>
                  <a:schemeClr val="accent6">
                    <a:lumMod val="75000"/>
                  </a:schemeClr>
                </a:solidFill>
                <a:sym typeface="+mn-ea"/>
              </a:rPr>
              <a:t>新版8位或18位数字</a:t>
            </a:r>
            <a:r>
              <a:rPr lang="zh-CN" altLang="en-US" sz="2200" b="1">
                <a:solidFill>
                  <a:schemeClr val="accent6">
                    <a:lumMod val="75000"/>
                  </a:schemeClr>
                </a:solidFill>
                <a:sym typeface="+mn-ea"/>
              </a:rPr>
              <a:t>（以</a:t>
            </a:r>
            <a:r>
              <a:rPr lang="en-US" altLang="zh-CN" sz="2200" b="1">
                <a:solidFill>
                  <a:schemeClr val="accent6">
                    <a:lumMod val="75000"/>
                  </a:schemeClr>
                </a:solidFill>
                <a:sym typeface="+mn-ea"/>
              </a:rPr>
              <a:t>83</a:t>
            </a:r>
            <a:r>
              <a:rPr lang="zh-CN" altLang="en-US" sz="2200" b="1">
                <a:solidFill>
                  <a:schemeClr val="accent6">
                    <a:lumMod val="75000"/>
                  </a:schemeClr>
                </a:solidFill>
                <a:sym typeface="+mn-ea"/>
              </a:rPr>
              <a:t>开头，与大陆身份证规则相同）</a:t>
            </a:r>
            <a:r>
              <a:rPr sz="2200" b="1">
                <a:solidFill>
                  <a:schemeClr val="accent6">
                    <a:lumMod val="75000"/>
                  </a:schemeClr>
                </a:solidFill>
                <a:sym typeface="+mn-ea"/>
              </a:rPr>
              <a:t>*/</a:t>
            </a:r>
            <a:endParaRPr sz="2200" b="1">
              <a:sym typeface="+mn-ea"/>
            </a:endParaRPr>
          </a:p>
          <a:p>
            <a:pPr indent="0" algn="l" fontAlgn="auto">
              <a:lnSpc>
                <a:spcPct val="150000"/>
              </a:lnSpc>
            </a:pPr>
            <a:r>
              <a:rPr sz="2200" b="1">
                <a:solidFill>
                  <a:srgbClr val="034EA2"/>
                </a:solidFill>
                <a:sym typeface="+mn-ea"/>
              </a:rPr>
              <a:t>final </a:t>
            </a:r>
            <a:r>
              <a:rPr sz="2200" b="1">
                <a:sym typeface="+mn-ea"/>
              </a:rPr>
              <a:t>String REGEX_TW_CARD = </a:t>
            </a:r>
          </a:p>
          <a:p>
            <a:pPr indent="457200" algn="l" fontAlgn="auto">
              <a:lnSpc>
                <a:spcPct val="150000"/>
              </a:lnSpc>
            </a:pPr>
            <a:r>
              <a:rPr sz="2200" b="1">
                <a:sym typeface="+mn-ea"/>
              </a:rPr>
              <a:t>"^\\d{8}|^[a-zA-Z0-9]{10}|</a:t>
            </a:r>
            <a:r>
              <a:rPr sz="2200" b="1">
                <a:solidFill>
                  <a:schemeClr val="accent2"/>
                </a:solidFill>
                <a:sym typeface="+mn-ea"/>
              </a:rPr>
              <a:t>^83\\d{15}[0-9x</a:t>
            </a:r>
            <a:r>
              <a:rPr lang="en-US" sz="2200" b="1">
                <a:solidFill>
                  <a:schemeClr val="accent2"/>
                </a:solidFill>
                <a:sym typeface="+mn-ea"/>
              </a:rPr>
              <a:t>X</a:t>
            </a:r>
            <a:r>
              <a:rPr sz="2200" b="1">
                <a:solidFill>
                  <a:schemeClr val="accent2"/>
                </a:solidFill>
                <a:sym typeface="+mn-ea"/>
              </a:rPr>
              <a:t>]$</a:t>
            </a:r>
            <a:r>
              <a:rPr sz="2200" b="1">
                <a:sym typeface="+mn-ea"/>
              </a:rPr>
              <a:t>";</a:t>
            </a:r>
          </a:p>
          <a:p>
            <a:pPr indent="0" algn="l" fontAlgn="auto">
              <a:lnSpc>
                <a:spcPct val="150000"/>
              </a:lnSpc>
            </a:pPr>
            <a:r>
              <a:rPr sz="2200" b="1">
                <a:sym typeface="+mn-ea"/>
              </a:rPr>
              <a:t>Pattern pattern = Pattern.compile(REGEX_TW_CARD);</a:t>
            </a:r>
          </a:p>
          <a:p>
            <a:pPr indent="0" algn="l" fontAlgn="auto">
              <a:lnSpc>
                <a:spcPct val="150000"/>
              </a:lnSpc>
            </a:pPr>
            <a:r>
              <a:rPr sz="2200" b="1">
                <a:sym typeface="+mn-ea"/>
              </a:rPr>
              <a:t>Matcher matcher = pattern.matcher("83010119</a:t>
            </a:r>
            <a:r>
              <a:rPr lang="en-US" sz="2200" b="1">
                <a:sym typeface="+mn-ea"/>
              </a:rPr>
              <a:t>970701001</a:t>
            </a:r>
            <a:r>
              <a:rPr sz="2200" b="1">
                <a:sym typeface="+mn-ea"/>
              </a:rPr>
              <a:t>x");</a:t>
            </a:r>
          </a:p>
          <a:p>
            <a:pPr indent="0" algn="l" fontAlgn="auto">
              <a:lnSpc>
                <a:spcPct val="150000"/>
              </a:lnSpc>
            </a:pPr>
            <a:r>
              <a:rPr sz="2200" b="1">
                <a:sym typeface="+mn-ea"/>
              </a:rPr>
              <a:t>System.out.println(matcher.find());</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fontScale="90000" lnSpcReduction="10000"/>
          </a:bodyPr>
          <a:lstStyle/>
          <a:p>
            <a:pPr>
              <a:lnSpc>
                <a:spcPct val="140000"/>
              </a:lnSpc>
            </a:pPr>
            <a:r>
              <a:rPr lang="en-US" altLang="zh-CN" sz="3100">
                <a:solidFill>
                  <a:srgbClr val="034EA2"/>
                </a:solidFill>
              </a:rPr>
              <a:t>Java SE</a:t>
            </a:r>
            <a:r>
              <a:rPr lang="zh-CN" altLang="en-US" sz="3100">
                <a:solidFill>
                  <a:srgbClr val="034EA2"/>
                </a:solidFill>
              </a:rPr>
              <a:t>开发环境</a:t>
            </a:r>
          </a:p>
          <a:p>
            <a:pPr lvl="1">
              <a:lnSpc>
                <a:spcPct val="140000"/>
              </a:lnSpc>
            </a:pPr>
            <a:r>
              <a:rPr lang="en-US" altLang="zh-CN" sz="2400"/>
              <a:t>JDK/openJDK</a:t>
            </a:r>
            <a:r>
              <a:rPr lang="zh-CN" altLang="en-US" sz="2400"/>
              <a:t>（本课程以</a:t>
            </a:r>
            <a:r>
              <a:rPr lang="en-US" altLang="zh-CN" sz="2400"/>
              <a:t>JDK 8</a:t>
            </a:r>
            <a:r>
              <a:rPr lang="zh-CN" altLang="en-US" sz="2400"/>
              <a:t>为基准进行讲解）</a:t>
            </a:r>
          </a:p>
          <a:p>
            <a:pPr lvl="1">
              <a:lnSpc>
                <a:spcPct val="140000"/>
              </a:lnSpc>
            </a:pPr>
            <a:r>
              <a:rPr lang="en-US" altLang="zh-CN" sz="2400"/>
              <a:t>javac</a:t>
            </a:r>
            <a:r>
              <a:rPr lang="zh-CN" altLang="en-US" sz="2400"/>
              <a:t>、</a:t>
            </a:r>
            <a:r>
              <a:rPr lang="en-US" altLang="zh-CN" sz="2400"/>
              <a:t>Java</a:t>
            </a:r>
            <a:r>
              <a:rPr lang="zh-CN" altLang="en-US" sz="2400"/>
              <a:t>、</a:t>
            </a:r>
            <a:r>
              <a:rPr lang="en-US" altLang="zh-CN" sz="2400"/>
              <a:t>javadoc</a:t>
            </a:r>
            <a:r>
              <a:rPr lang="zh-CN" altLang="en-US" sz="2400"/>
              <a:t>、</a:t>
            </a:r>
            <a:r>
              <a:rPr lang="en-US" altLang="zh-CN" sz="2400"/>
              <a:t>jar</a:t>
            </a:r>
            <a:endParaRPr lang="zh-CN" altLang="en-US" sz="2400"/>
          </a:p>
          <a:p>
            <a:pPr lvl="1">
              <a:lnSpc>
                <a:spcPct val="140000"/>
              </a:lnSpc>
            </a:pPr>
            <a:r>
              <a:rPr lang="zh-CN" altLang="en-US" sz="2400"/>
              <a:t>https://www.oracle.com/java/technologies/downloads</a:t>
            </a:r>
          </a:p>
          <a:p>
            <a:pPr lvl="0">
              <a:lnSpc>
                <a:spcPct val="140000"/>
              </a:lnSpc>
            </a:pPr>
            <a:r>
              <a:rPr lang="en-US" altLang="zh-CN" sz="3100">
                <a:solidFill>
                  <a:srgbClr val="034EA2"/>
                </a:solidFill>
              </a:rPr>
              <a:t>IDE</a:t>
            </a:r>
            <a:r>
              <a:rPr lang="zh-CN" altLang="en-US" sz="3100">
                <a:solidFill>
                  <a:srgbClr val="034EA2"/>
                </a:solidFill>
              </a:rPr>
              <a:t>集成开发环境</a:t>
            </a:r>
            <a:endParaRPr lang="en-US" altLang="zh-CN" sz="3100">
              <a:solidFill>
                <a:srgbClr val="034EA2"/>
              </a:solidFill>
            </a:endParaRPr>
          </a:p>
          <a:p>
            <a:pPr lvl="1">
              <a:lnSpc>
                <a:spcPct val="140000"/>
              </a:lnSpc>
            </a:pPr>
            <a:r>
              <a:rPr lang="en-US" altLang="zh-CN" sz="2395"/>
              <a:t>Eclipse</a:t>
            </a:r>
          </a:p>
          <a:p>
            <a:pPr lvl="1">
              <a:lnSpc>
                <a:spcPct val="140000"/>
              </a:lnSpc>
            </a:pPr>
            <a:r>
              <a:rPr lang="en-US" altLang="zh-CN" sz="2395"/>
              <a:t>IDEA</a:t>
            </a:r>
          </a:p>
          <a:p>
            <a:pPr lvl="1">
              <a:lnSpc>
                <a:spcPct val="140000"/>
              </a:lnSpc>
            </a:pPr>
            <a:r>
              <a:rPr lang="en-US" altLang="zh-CN" sz="2395"/>
              <a:t>Notepad/Notepad++/</a:t>
            </a:r>
            <a:r>
              <a:rPr lang="en-US" altLang="zh-CN" sz="2395" dirty="0">
                <a:solidFill>
                  <a:srgbClr val="000000"/>
                </a:solidFill>
                <a:latin typeface="Times New Roman" panose="02020603050405020304" pitchFamily="18" charset="0"/>
                <a:sym typeface="+mn-ea"/>
              </a:rPr>
              <a:t>UltraEdit-32</a:t>
            </a:r>
          </a:p>
          <a:p>
            <a:pPr lvl="1">
              <a:lnSpc>
                <a:spcPct val="140000"/>
              </a:lnSpc>
            </a:pPr>
            <a:r>
              <a:rPr lang="en-US" altLang="zh-CN" sz="2395"/>
              <a:t>AI </a:t>
            </a:r>
            <a:r>
              <a:rPr lang="zh-CN" altLang="en-US" sz="2395"/>
              <a:t>辅助的集成开发环境：Copilot、</a:t>
            </a:r>
            <a:r>
              <a:rPr lang="en-US" altLang="zh-CN" sz="2395"/>
              <a:t>Cursor</a:t>
            </a:r>
            <a:endParaRPr lang="zh-CN" altLang="en-US" sz="2395"/>
          </a:p>
        </p:txBody>
      </p:sp>
      <p:sp>
        <p:nvSpPr>
          <p:cNvPr id="3" name="标题 2"/>
          <p:cNvSpPr>
            <a:spLocks noGrp="1"/>
          </p:cNvSpPr>
          <p:nvPr>
            <p:ph type="title"/>
          </p:nvPr>
        </p:nvSpPr>
        <p:spPr/>
        <p:txBody>
          <a:bodyPr/>
          <a:lstStyle/>
          <a:p>
            <a:r>
              <a:rPr lang="en-US" altLang="zh-CN">
                <a:sym typeface="+mn-ea"/>
              </a:rPr>
              <a:t>2.1.1 Java</a:t>
            </a:r>
            <a:r>
              <a:rPr lang="zh-CN" altLang="en-US">
                <a:sym typeface="+mn-ea"/>
              </a:rPr>
              <a:t>语言概述</a:t>
            </a:r>
            <a:r>
              <a:rPr lang="en-US" altLang="zh-CN">
                <a:sym typeface="+mn-ea"/>
              </a:rPr>
              <a:t> </a:t>
            </a:r>
            <a:r>
              <a:rPr lang="en-US" altLang="zh-CN" sz="2400">
                <a:sym typeface="+mn-ea"/>
              </a:rPr>
              <a:t>5/10</a:t>
            </a:r>
          </a:p>
        </p:txBody>
      </p:sp>
      <p:sp>
        <p:nvSpPr>
          <p:cNvPr id="4" name="日期占位符 3"/>
          <p:cNvSpPr>
            <a:spLocks noGrp="1"/>
          </p:cNvSpPr>
          <p:nvPr>
            <p:ph type="dt" sz="half" idx="10"/>
          </p:nvPr>
        </p:nvSpPr>
        <p:spPr/>
        <p:txBody>
          <a:bodyPr/>
          <a:lstStyle/>
          <a:p>
            <a:fld id="{8BEB6EB5-CC0D-C94C-91B9-9EA1B45E848E}" type="datetime1">
              <a:rPr kumimoji="1" lang="zh-CN" altLang="en-US" smtClean="0"/>
              <a:t>2024/10/16</a:t>
            </a:fld>
            <a:endParaRPr kumimoji="1" lang="zh-CN" altLang="en-US" sz="900"/>
          </a:p>
        </p:txBody>
      </p:sp>
      <p:sp>
        <p:nvSpPr>
          <p:cNvPr id="5" name="页脚占位符 4"/>
          <p:cNvSpPr>
            <a:spLocks noGrp="1"/>
          </p:cNvSpPr>
          <p:nvPr>
            <p:ph type="ftr" sz="quarter" idx="11"/>
          </p:nvPr>
        </p:nvSpPr>
        <p:spPr/>
        <p:txBody>
          <a:bodyPr/>
          <a:lstStyle/>
          <a:p>
            <a:r>
              <a:rPr kumimoji="1" lang="zh-CN" altLang="en-US" dirty="0"/>
              <a:t>西北工业大学软件学院</a:t>
            </a:r>
            <a:endParaRPr kumimoji="1" lang="zh-CN" altLang="en-US" sz="900" dirty="0"/>
          </a:p>
        </p:txBody>
      </p:sp>
      <p:sp>
        <p:nvSpPr>
          <p:cNvPr id="6" name="灯片编号占位符 5"/>
          <p:cNvSpPr>
            <a:spLocks noGrp="1"/>
          </p:cNvSpPr>
          <p:nvPr>
            <p:ph type="sldNum" sz="quarter" idx="12"/>
          </p:nvPr>
        </p:nvSpPr>
        <p:spPr/>
        <p:txBody>
          <a:bodyPr/>
          <a:lstStyle/>
          <a:p>
            <a:fld id="{5A1A6423-77BD-D842-A714-25250E903C41}" type="slidenum">
              <a:rPr kumimoji="1" lang="zh-CN" altLang="en-US" smtClean="0"/>
              <a:t>8</a:t>
            </a:fld>
            <a:endParaRPr kumimoji="1" lang="zh-CN" altLang="en-US" sz="900"/>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marL="0" indent="0">
              <a:lnSpc>
                <a:spcPct val="130000"/>
              </a:lnSpc>
              <a:buNone/>
            </a:pPr>
            <a:r>
              <a:rPr lang="zh-CN" altLang="en-US" sz="2800"/>
              <a:t>综合示例：</a:t>
            </a:r>
            <a:r>
              <a:rPr lang="en-US" altLang="zh-CN" sz="2800"/>
              <a:t>Reading Primitive Values</a:t>
            </a:r>
          </a:p>
          <a:p>
            <a:r>
              <a:rPr lang="zh-CN" altLang="en-US"/>
              <a:t>功能要求：</a:t>
            </a:r>
          </a:p>
          <a:p>
            <a:pPr marL="914400" lvl="1" indent="-457200">
              <a:buAutoNum type="arabicPeriod"/>
            </a:pPr>
            <a:r>
              <a:rPr lang="zh-CN" altLang="en-US"/>
              <a:t>提示用户由控制台输入三个整数，以空格区分</a:t>
            </a:r>
          </a:p>
          <a:p>
            <a:pPr marL="914400" lvl="1" indent="-457200">
              <a:buAutoNum type="arabicPeriod"/>
            </a:pPr>
            <a:r>
              <a:rPr lang="zh-CN" altLang="en-US"/>
              <a:t>从控制台读取以空格区分的三个整数</a:t>
            </a:r>
          </a:p>
          <a:p>
            <a:pPr marL="914400" lvl="1" indent="-457200">
              <a:buAutoNum type="arabicPeriod"/>
            </a:pPr>
            <a:r>
              <a:rPr lang="zh-CN" altLang="en-US"/>
              <a:t>然后将三个整数相加</a:t>
            </a:r>
          </a:p>
          <a:p>
            <a:pPr marL="914400" lvl="1" indent="-457200">
              <a:buAutoNum type="arabicPeriod"/>
            </a:pPr>
            <a:r>
              <a:rPr lang="zh-CN" altLang="en-US"/>
              <a:t>将相加的结果打印到控制台上</a:t>
            </a:r>
            <a:endParaRPr lang="en-US" altLang="zh-CN"/>
          </a:p>
        </p:txBody>
      </p:sp>
      <p:sp>
        <p:nvSpPr>
          <p:cNvPr id="3" name="标题 2"/>
          <p:cNvSpPr>
            <a:spLocks noGrp="1"/>
          </p:cNvSpPr>
          <p:nvPr>
            <p:ph type="title"/>
          </p:nvPr>
        </p:nvSpPr>
        <p:spPr/>
        <p:txBody>
          <a:bodyPr/>
          <a:lstStyle/>
          <a:p>
            <a:r>
              <a:rPr lang="en-US" altLang="zh-CN"/>
              <a:t>2.1.6 </a:t>
            </a:r>
            <a:r>
              <a:rPr lang="zh-CN" altLang="en-US"/>
              <a:t>初识</a:t>
            </a:r>
            <a:r>
              <a:rPr lang="en-US" altLang="zh-CN"/>
              <a:t>Java API </a:t>
            </a:r>
            <a:r>
              <a:rPr lang="en-US" altLang="zh-CN" sz="2400"/>
              <a:t>17/17</a:t>
            </a:r>
          </a:p>
        </p:txBody>
      </p:sp>
      <p:sp>
        <p:nvSpPr>
          <p:cNvPr id="7" name="日期占位符 6"/>
          <p:cNvSpPr>
            <a:spLocks noGrp="1"/>
          </p:cNvSpPr>
          <p:nvPr>
            <p:ph type="dt" sz="half" idx="10"/>
            <p:custDataLst>
              <p:tags r:id="rId1"/>
            </p:custDataLst>
          </p:nvPr>
        </p:nvSpPr>
        <p:spPr/>
        <p:txBody>
          <a:bodyPr/>
          <a:lstStyle/>
          <a:p>
            <a:fld id="{8BEB6EB5-CC0D-C94C-91B9-9EA1B45E848E}" type="datetime1">
              <a:rPr kumimoji="1" lang="zh-CN" altLang="en-US" smtClean="0"/>
              <a:t>2024/10/16</a:t>
            </a:fld>
            <a:endParaRPr kumimoji="1" lang="zh-CN" altLang="en-US" sz="900"/>
          </a:p>
        </p:txBody>
      </p:sp>
      <p:sp>
        <p:nvSpPr>
          <p:cNvPr id="8" name="页脚占位符 7"/>
          <p:cNvSpPr>
            <a:spLocks noGrp="1"/>
          </p:cNvSpPr>
          <p:nvPr>
            <p:ph type="ftr" sz="quarter" idx="11"/>
            <p:custDataLst>
              <p:tags r:id="rId2"/>
            </p:custDataLst>
          </p:nvPr>
        </p:nvSpPr>
        <p:spPr/>
        <p:txBody>
          <a:bodyPr/>
          <a:lstStyle/>
          <a:p>
            <a:r>
              <a:rPr kumimoji="1" lang="zh-CN" altLang="en-US" dirty="0"/>
              <a:t>西北工业大学软件学院</a:t>
            </a:r>
            <a:endParaRPr kumimoji="1" lang="zh-CN" altLang="en-US" sz="900" dirty="0"/>
          </a:p>
        </p:txBody>
      </p:sp>
      <p:sp>
        <p:nvSpPr>
          <p:cNvPr id="9" name="灯片编号占位符 8"/>
          <p:cNvSpPr>
            <a:spLocks noGrp="1"/>
          </p:cNvSpPr>
          <p:nvPr>
            <p:ph type="sldNum" sz="quarter" idx="12"/>
            <p:custDataLst>
              <p:tags r:id="rId3"/>
            </p:custDataLst>
          </p:nvPr>
        </p:nvSpPr>
        <p:spPr/>
        <p:txBody>
          <a:bodyPr/>
          <a:lstStyle/>
          <a:p>
            <a:fld id="{5A1A6423-77BD-D842-A714-25250E903C41}" type="slidenum">
              <a:rPr kumimoji="1" lang="zh-CN" altLang="en-US" smtClean="0"/>
              <a:t>80</a:t>
            </a:fld>
            <a:endParaRPr kumimoji="1" lang="zh-CN" altLang="en-US" sz="900"/>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内容占位符 7"/>
          <p:cNvSpPr>
            <a:spLocks noGrp="1"/>
          </p:cNvSpPr>
          <p:nvPr>
            <p:ph idx="1"/>
          </p:nvPr>
        </p:nvSpPr>
        <p:spPr/>
        <p:txBody>
          <a:bodyPr/>
          <a:lstStyle/>
          <a:p>
            <a:r>
              <a:rPr lang="zh-CN" altLang="en-US">
                <a:solidFill>
                  <a:srgbClr val="034EA2"/>
                </a:solidFill>
                <a:effectLst/>
              </a:rPr>
              <a:t>本节培养目标</a:t>
            </a:r>
            <a:endParaRPr lang="zh-CN" altLang="en-US" sz="2400">
              <a:solidFill>
                <a:srgbClr val="034EA2"/>
              </a:solidFill>
              <a:effectLst/>
            </a:endParaRPr>
          </a:p>
        </p:txBody>
      </p:sp>
      <p:sp>
        <p:nvSpPr>
          <p:cNvPr id="9" name="标题 8"/>
          <p:cNvSpPr>
            <a:spLocks noGrp="1"/>
          </p:cNvSpPr>
          <p:nvPr>
            <p:ph type="title"/>
          </p:nvPr>
        </p:nvSpPr>
        <p:spPr/>
        <p:txBody>
          <a:bodyPr/>
          <a:lstStyle/>
          <a:p>
            <a:r>
              <a:rPr lang="en-US" altLang="zh-CN">
                <a:sym typeface="+mn-ea"/>
              </a:rPr>
              <a:t>2.1.7 Java</a:t>
            </a:r>
            <a:r>
              <a:rPr lang="zh-CN" altLang="en-US">
                <a:sym typeface="+mn-ea"/>
              </a:rPr>
              <a:t>异常处理</a:t>
            </a:r>
            <a:endParaRPr lang="en-US" altLang="zh-CN">
              <a:sym typeface="+mn-ea"/>
            </a:endParaRPr>
          </a:p>
        </p:txBody>
      </p:sp>
      <p:sp>
        <p:nvSpPr>
          <p:cNvPr id="5" name="日期占位符 4"/>
          <p:cNvSpPr>
            <a:spLocks noGrp="1"/>
          </p:cNvSpPr>
          <p:nvPr>
            <p:ph type="dt" sz="half" idx="10"/>
          </p:nvPr>
        </p:nvSpPr>
        <p:spPr/>
        <p:txBody>
          <a:bodyPr/>
          <a:lstStyle/>
          <a:p>
            <a:fld id="{8BEB6EB5-CC0D-C94C-91B9-9EA1B45E848E}" type="datetime1">
              <a:rPr kumimoji="1" lang="zh-CN" altLang="en-US" smtClean="0"/>
              <a:t>2024/10/16</a:t>
            </a:fld>
            <a:endParaRPr kumimoji="1" lang="zh-CN" altLang="en-US" sz="900"/>
          </a:p>
        </p:txBody>
      </p:sp>
      <p:sp>
        <p:nvSpPr>
          <p:cNvPr id="6" name="页脚占位符 5"/>
          <p:cNvSpPr>
            <a:spLocks noGrp="1"/>
          </p:cNvSpPr>
          <p:nvPr>
            <p:ph type="ftr" sz="quarter" idx="11"/>
          </p:nvPr>
        </p:nvSpPr>
        <p:spPr/>
        <p:txBody>
          <a:bodyPr/>
          <a:lstStyle/>
          <a:p>
            <a:r>
              <a:rPr kumimoji="1" lang="zh-CN" altLang="en-US" dirty="0"/>
              <a:t>西北工业大学软件学院</a:t>
            </a:r>
            <a:endParaRPr kumimoji="1" lang="zh-CN" altLang="en-US" sz="900" dirty="0"/>
          </a:p>
        </p:txBody>
      </p:sp>
      <p:sp>
        <p:nvSpPr>
          <p:cNvPr id="7" name="灯片编号占位符 6"/>
          <p:cNvSpPr>
            <a:spLocks noGrp="1"/>
          </p:cNvSpPr>
          <p:nvPr>
            <p:ph type="sldNum" sz="quarter" idx="12"/>
          </p:nvPr>
        </p:nvSpPr>
        <p:spPr/>
        <p:txBody>
          <a:bodyPr/>
          <a:lstStyle/>
          <a:p>
            <a:fld id="{5A1A6423-77BD-D842-A714-25250E903C41}" type="slidenum">
              <a:rPr kumimoji="1" lang="zh-CN" altLang="en-US" smtClean="0"/>
              <a:t>81</a:t>
            </a:fld>
            <a:endParaRPr kumimoji="1" lang="zh-CN" altLang="en-US" sz="900"/>
          </a:p>
        </p:txBody>
      </p:sp>
      <p:sp>
        <p:nvSpPr>
          <p:cNvPr id="2" name="卷形: 水平 1"/>
          <p:cNvSpPr/>
          <p:nvPr>
            <p:custDataLst>
              <p:tags r:id="rId1"/>
            </p:custDataLst>
          </p:nvPr>
        </p:nvSpPr>
        <p:spPr>
          <a:xfrm>
            <a:off x="628650" y="1433830"/>
            <a:ext cx="7743825" cy="4744720"/>
          </a:xfrm>
          <a:prstGeom prst="horizontalScroll">
            <a:avLst>
              <a:gd name="adj" fmla="val 12500"/>
            </a:avLst>
          </a:prstGeom>
          <a:noFill/>
          <a:ln w="25400" cap="flat" cmpd="sng">
            <a:solidFill>
              <a:schemeClr val="hlink"/>
            </a:solidFill>
            <a:prstDash val="sysDot"/>
            <a:round/>
            <a:headEnd type="none" w="med" len="med"/>
            <a:tailEnd type="none" w="med" len="med"/>
          </a:ln>
        </p:spPr>
        <p:txBody>
          <a:bodyPr anchor="t" anchorCtr="0"/>
          <a:lstStyle/>
          <a:p>
            <a:pPr marL="469900" indent="-469900">
              <a:lnSpc>
                <a:spcPct val="75000"/>
              </a:lnSpc>
              <a:spcBef>
                <a:spcPct val="20000"/>
              </a:spcBef>
              <a:buClr>
                <a:schemeClr val="accent2"/>
              </a:buClr>
              <a:buFont typeface="Wingdings" panose="05000000000000000000" pitchFamily="2" charset="2"/>
            </a:pPr>
            <a:endParaRPr lang="zh-CN" altLang="en-US" b="1" dirty="0">
              <a:latin typeface="Times New Roman" panose="02020603050405020304" pitchFamily="18" charset="0"/>
              <a:ea typeface="宋体" panose="02010600030101010101" pitchFamily="2" charset="-122"/>
            </a:endParaRPr>
          </a:p>
        </p:txBody>
      </p:sp>
      <p:sp>
        <p:nvSpPr>
          <p:cNvPr id="3" name="矩形 2"/>
          <p:cNvSpPr/>
          <p:nvPr>
            <p:custDataLst>
              <p:tags r:id="rId2"/>
            </p:custDataLst>
          </p:nvPr>
        </p:nvSpPr>
        <p:spPr>
          <a:xfrm>
            <a:off x="1272540" y="2159000"/>
            <a:ext cx="7188200" cy="1050290"/>
          </a:xfrm>
          <a:prstGeom prst="rect">
            <a:avLst/>
          </a:prstGeom>
        </p:spPr>
        <p:txBody>
          <a:bodyPr wrap="square">
            <a:spAutoFit/>
          </a:bodyPr>
          <a:lstStyle/>
          <a:p>
            <a:pPr marL="514350" lvl="8" indent="-514350" algn="l">
              <a:lnSpc>
                <a:spcPct val="130000"/>
              </a:lnSpc>
              <a:buClrTx/>
              <a:buSzTx/>
              <a:buFontTx/>
              <a:buAutoNum type="arabicPeriod"/>
            </a:pPr>
            <a:r>
              <a:rPr lang="zh-CN" altLang="zh-CN" sz="2400" b="1" kern="100" noProof="0" dirty="0">
                <a:ln>
                  <a:noFill/>
                </a:ln>
                <a:effectLst/>
                <a:uLnTx/>
                <a:uFillTx/>
                <a:latin typeface="等线" panose="02010600030101010101" charset="-122"/>
                <a:ea typeface="等线" panose="02010600030101010101" charset="-122"/>
                <a:cs typeface="等线" panose="02010600030101010101" charset="-122"/>
                <a:sym typeface="+mn-ea"/>
              </a:rPr>
              <a:t>构成Java异常处理机制的基本框架</a:t>
            </a:r>
            <a:endParaRPr lang="zh-CN" altLang="zh-CN" sz="2400" b="1" kern="100" noProof="0" dirty="0">
              <a:ln>
                <a:noFill/>
              </a:ln>
              <a:effectLst/>
              <a:uLnTx/>
              <a:uFillTx/>
              <a:latin typeface="等线" panose="02010600030101010101" charset="-122"/>
              <a:ea typeface="等线" panose="02010600030101010101" charset="-122"/>
              <a:cs typeface="等线" panose="02010600030101010101" charset="-122"/>
            </a:endParaRPr>
          </a:p>
          <a:p>
            <a:pPr marL="514350" lvl="8" indent="-514350" algn="l">
              <a:lnSpc>
                <a:spcPct val="130000"/>
              </a:lnSpc>
              <a:buClrTx/>
              <a:buSzTx/>
              <a:buFontTx/>
              <a:buAutoNum type="arabicPeriod"/>
            </a:pPr>
            <a:r>
              <a:rPr lang="zh-CN" altLang="zh-CN" sz="2400" b="1" kern="100" noProof="0" dirty="0">
                <a:ln>
                  <a:noFill/>
                </a:ln>
                <a:effectLst/>
                <a:uLnTx/>
                <a:uFillTx/>
                <a:latin typeface="等线" panose="02010600030101010101" charset="-122"/>
                <a:ea typeface="等线" panose="02010600030101010101" charset="-122"/>
                <a:cs typeface="等线" panose="02010600030101010101" charset="-122"/>
                <a:sym typeface="+mn-ea"/>
              </a:rPr>
              <a:t>各关键字的用法</a:t>
            </a:r>
            <a:endParaRPr lang="zh-CN" altLang="en-US" sz="2400" b="1" kern="100" noProof="0" dirty="0">
              <a:ln>
                <a:noFill/>
              </a:ln>
              <a:effectLst/>
              <a:uLnTx/>
              <a:uFillTx/>
              <a:latin typeface="等线" panose="02010600030101010101" charset="-122"/>
              <a:ea typeface="等线" panose="02010600030101010101" charset="-122"/>
              <a:cs typeface="等线" panose="02010600030101010101" charset="-122"/>
              <a:sym typeface="+mn-ea"/>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a:lnSpc>
                <a:spcPct val="100000"/>
              </a:lnSpc>
            </a:pPr>
            <a:r>
              <a:rPr lang="en-US" altLang="zh-CN" sz="2800">
                <a:solidFill>
                  <a:srgbClr val="034EA2"/>
                </a:solidFill>
                <a:effectLst/>
              </a:rPr>
              <a:t>Java</a:t>
            </a:r>
            <a:r>
              <a:rPr lang="zh-CN" altLang="en-US" sz="2800">
                <a:solidFill>
                  <a:srgbClr val="034EA2"/>
                </a:solidFill>
                <a:effectLst/>
              </a:rPr>
              <a:t>异常处理机制</a:t>
            </a:r>
          </a:p>
          <a:p>
            <a:pPr>
              <a:lnSpc>
                <a:spcPct val="120000"/>
              </a:lnSpc>
            </a:pPr>
            <a:r>
              <a:rPr lang="en-US" altLang="zh-CN" sz="2400">
                <a:solidFill>
                  <a:srgbClr val="034EA2"/>
                </a:solidFill>
                <a:effectLst/>
              </a:rPr>
              <a:t>程序运行异常</a:t>
            </a:r>
            <a:r>
              <a:rPr lang="zh-CN" altLang="en-US" sz="2400"/>
              <a:t>：指由程序运行环境问题造成的程序异常终止</a:t>
            </a:r>
            <a:r>
              <a:rPr lang="en-US" altLang="zh-CN" sz="2400"/>
              <a:t>,</a:t>
            </a:r>
            <a:r>
              <a:rPr lang="zh-CN" altLang="en-US" sz="2400"/>
              <a:t>包括设计者和编程人员的疏忽、使用者的误操作、软硬件错误等</a:t>
            </a:r>
          </a:p>
          <a:p>
            <a:pPr lvl="0">
              <a:lnSpc>
                <a:spcPct val="120000"/>
              </a:lnSpc>
            </a:pPr>
            <a:r>
              <a:rPr lang="zh-CN" altLang="en-US" sz="2400"/>
              <a:t>为了保证程序的健壮性(</a:t>
            </a:r>
            <a:r>
              <a:rPr lang="en-US" altLang="zh-CN" sz="2400"/>
              <a:t>robust)，</a:t>
            </a:r>
            <a:r>
              <a:rPr lang="zh-CN" altLang="en-US" sz="2400"/>
              <a:t>必须在程序中对它们进行预见性处理</a:t>
            </a:r>
          </a:p>
          <a:p>
            <a:endParaRPr lang="zh-CN" altLang="en-US" sz="2400"/>
          </a:p>
        </p:txBody>
      </p:sp>
      <p:sp>
        <p:nvSpPr>
          <p:cNvPr id="3" name="标题 2"/>
          <p:cNvSpPr>
            <a:spLocks noGrp="1"/>
          </p:cNvSpPr>
          <p:nvPr>
            <p:ph type="title"/>
          </p:nvPr>
        </p:nvSpPr>
        <p:spPr/>
        <p:txBody>
          <a:bodyPr/>
          <a:lstStyle/>
          <a:p>
            <a:r>
              <a:rPr lang="en-US" altLang="zh-CN"/>
              <a:t>2.1.7 </a:t>
            </a:r>
            <a:r>
              <a:rPr lang="en-US" altLang="zh-CN">
                <a:sym typeface="+mn-ea"/>
              </a:rPr>
              <a:t>Java</a:t>
            </a:r>
            <a:r>
              <a:rPr lang="zh-CN" altLang="en-US">
                <a:sym typeface="+mn-ea"/>
              </a:rPr>
              <a:t>异常处理</a:t>
            </a:r>
            <a:r>
              <a:rPr lang="en-US" altLang="zh-CN">
                <a:sym typeface="+mn-ea"/>
              </a:rPr>
              <a:t> </a:t>
            </a:r>
            <a:r>
              <a:rPr lang="en-US" altLang="zh-CN" sz="2400">
                <a:sym typeface="+mn-ea"/>
              </a:rPr>
              <a:t>1/23</a:t>
            </a:r>
          </a:p>
        </p:txBody>
      </p:sp>
      <p:sp>
        <p:nvSpPr>
          <p:cNvPr id="7176" name="AutoShape 4"/>
          <p:cNvSpPr/>
          <p:nvPr>
            <p:custDataLst>
              <p:tags r:id="rId1"/>
            </p:custDataLst>
          </p:nvPr>
        </p:nvSpPr>
        <p:spPr>
          <a:xfrm>
            <a:off x="1181100" y="4368800"/>
            <a:ext cx="6927215" cy="1844675"/>
          </a:xfrm>
          <a:prstGeom prst="flowChartAlternateProcess">
            <a:avLst/>
          </a:prstGeom>
          <a:noFill/>
          <a:ln w="12700" cap="flat" cmpd="sng">
            <a:solidFill>
              <a:schemeClr val="hlink"/>
            </a:solidFill>
            <a:prstDash val="dash"/>
            <a:miter/>
            <a:headEnd type="none" w="med" len="med"/>
            <a:tailEnd type="none" w="med" len="med"/>
          </a:ln>
        </p:spPr>
        <p:txBody>
          <a:bodyPr wrap="none" anchor="ctr" anchorCtr="0"/>
          <a:lstStyle>
            <a:lvl1pPr marL="469900" indent="-469900" algn="l" rtl="0" eaLnBrk="0" fontAlgn="base" hangingPunct="0">
              <a:spcBef>
                <a:spcPct val="20000"/>
              </a:spcBef>
              <a:spcAft>
                <a:spcPct val="0"/>
              </a:spcAft>
              <a:buClr>
                <a:schemeClr val="accent2"/>
              </a:buClr>
              <a:buFont typeface="Wingdings" panose="05000000000000000000" pitchFamily="2" charset="2"/>
              <a:buChar char="o"/>
              <a:defRPr sz="3000" b="0">
                <a:solidFill>
                  <a:schemeClr val="tx1"/>
                </a:solidFill>
                <a:latin typeface="+mn-lt"/>
                <a:ea typeface="+mn-ea"/>
                <a:cs typeface="+mn-cs"/>
              </a:defRPr>
            </a:lvl1pPr>
            <a:lvl2pPr marL="908050" indent="-436880" algn="l" rtl="0" eaLnBrk="0" fontAlgn="base" hangingPunct="0">
              <a:spcBef>
                <a:spcPct val="20000"/>
              </a:spcBef>
              <a:spcAft>
                <a:spcPct val="0"/>
              </a:spcAft>
              <a:buClr>
                <a:schemeClr val="accent2"/>
              </a:buClr>
              <a:buFont typeface="Wingdings" panose="05000000000000000000" pitchFamily="2" charset="2"/>
              <a:buChar char="n"/>
              <a:defRPr sz="2600">
                <a:solidFill>
                  <a:schemeClr val="tx1"/>
                </a:solidFill>
                <a:latin typeface="Verdana" panose="020B0604030504040204" pitchFamily="34" charset="0"/>
                <a:ea typeface="+mn-ea"/>
              </a:defRPr>
            </a:lvl2pPr>
            <a:lvl3pPr marL="1304925" indent="-395605" algn="l" rtl="0" eaLnBrk="0" fontAlgn="base" hangingPunct="0">
              <a:spcBef>
                <a:spcPct val="20000"/>
              </a:spcBef>
              <a:spcAft>
                <a:spcPct val="0"/>
              </a:spcAft>
              <a:buClr>
                <a:schemeClr val="accent2"/>
              </a:buClr>
              <a:buFont typeface="Wingdings" panose="05000000000000000000" pitchFamily="2" charset="2"/>
              <a:buChar char="o"/>
              <a:defRPr sz="2300">
                <a:solidFill>
                  <a:schemeClr val="tx1"/>
                </a:solidFill>
                <a:latin typeface="Verdana" panose="020B0604030504040204" pitchFamily="34" charset="0"/>
                <a:ea typeface="+mn-ea"/>
              </a:defRPr>
            </a:lvl3pPr>
            <a:lvl4pPr marL="1694180" indent="-387350" algn="l" rtl="0" eaLnBrk="0" fontAlgn="base" hangingPunct="0">
              <a:spcBef>
                <a:spcPct val="20000"/>
              </a:spcBef>
              <a:spcAft>
                <a:spcPct val="0"/>
              </a:spcAft>
              <a:buClr>
                <a:schemeClr val="accent2"/>
              </a:buClr>
              <a:buFont typeface="Wingdings" panose="05000000000000000000" pitchFamily="2" charset="2"/>
              <a:buChar char="n"/>
              <a:defRPr sz="2000">
                <a:solidFill>
                  <a:schemeClr val="tx1"/>
                </a:solidFill>
                <a:latin typeface="Verdana" panose="020B0604030504040204" pitchFamily="34" charset="0"/>
                <a:ea typeface="+mn-ea"/>
              </a:defRPr>
            </a:lvl4pPr>
            <a:lvl5pPr marL="2094230" indent="-398780" algn="l" rtl="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mn-ea"/>
              </a:defRPr>
            </a:lvl5pPr>
          </a:lstStyle>
          <a:p>
            <a:pPr marL="0" lvl="1" indent="457200" eaLnBrk="1" hangingPunct="1">
              <a:lnSpc>
                <a:spcPct val="115000"/>
              </a:lnSpc>
              <a:spcBef>
                <a:spcPts val="0"/>
              </a:spcBef>
              <a:buNone/>
            </a:pPr>
            <a:r>
              <a:rPr lang="en-US" altLang="zh-CN" sz="2000" b="1" dirty="0">
                <a:solidFill>
                  <a:schemeClr val="tx1"/>
                </a:solidFill>
                <a:latin typeface="等线" panose="02010600030101010101" charset="-122"/>
                <a:ea typeface="等线" panose="02010600030101010101" charset="-122"/>
              </a:rPr>
              <a:t>int readInteger () {  </a:t>
            </a:r>
          </a:p>
          <a:p>
            <a:pPr marL="457200" lvl="3" indent="457200" eaLnBrk="1" hangingPunct="1">
              <a:lnSpc>
                <a:spcPct val="115000"/>
              </a:lnSpc>
              <a:spcBef>
                <a:spcPts val="0"/>
              </a:spcBef>
              <a:buNone/>
            </a:pPr>
            <a:r>
              <a:rPr lang="en-US" altLang="zh-CN" sz="2000" b="1" dirty="0">
                <a:solidFill>
                  <a:srgbClr val="034EA2"/>
                </a:solidFill>
                <a:latin typeface="等线" panose="02010600030101010101" charset="-122"/>
                <a:ea typeface="等线" panose="02010600030101010101" charset="-122"/>
              </a:rPr>
              <a:t>Read a string from the standard input;</a:t>
            </a:r>
          </a:p>
          <a:p>
            <a:pPr marL="457200" lvl="3" indent="457200" eaLnBrk="1" hangingPunct="1">
              <a:lnSpc>
                <a:spcPct val="115000"/>
              </a:lnSpc>
              <a:spcBef>
                <a:spcPts val="0"/>
              </a:spcBef>
              <a:buNone/>
            </a:pPr>
            <a:r>
              <a:rPr lang="en-US" altLang="zh-CN" sz="2000" b="1" dirty="0">
                <a:solidFill>
                  <a:srgbClr val="034EA2"/>
                </a:solidFill>
                <a:latin typeface="等线" panose="02010600030101010101" charset="-122"/>
                <a:ea typeface="等线" panose="02010600030101010101" charset="-122"/>
              </a:rPr>
              <a:t>Convert the string to an integer value;   </a:t>
            </a:r>
          </a:p>
          <a:p>
            <a:pPr marL="457200" lvl="3" indent="457200" eaLnBrk="1" hangingPunct="1">
              <a:lnSpc>
                <a:spcPct val="115000"/>
              </a:lnSpc>
              <a:spcBef>
                <a:spcPts val="0"/>
              </a:spcBef>
              <a:buNone/>
            </a:pPr>
            <a:r>
              <a:rPr lang="en-US" altLang="zh-CN" sz="2000" b="1" dirty="0">
                <a:solidFill>
                  <a:srgbClr val="034EA2"/>
                </a:solidFill>
                <a:latin typeface="等线" panose="02010600030101010101" charset="-122"/>
                <a:ea typeface="等线" panose="02010600030101010101" charset="-122"/>
              </a:rPr>
              <a:t>Return the integer value;</a:t>
            </a:r>
          </a:p>
          <a:p>
            <a:pPr marL="0" lvl="2" indent="457200" eaLnBrk="1" hangingPunct="1">
              <a:lnSpc>
                <a:spcPct val="115000"/>
              </a:lnSpc>
              <a:spcBef>
                <a:spcPts val="0"/>
              </a:spcBef>
              <a:buNone/>
            </a:pPr>
            <a:r>
              <a:rPr lang="en-US" altLang="zh-CN" sz="2000" b="1" dirty="0">
                <a:solidFill>
                  <a:schemeClr val="tx1"/>
                </a:solidFill>
                <a:latin typeface="等线" panose="02010600030101010101" charset="-122"/>
                <a:ea typeface="等线" panose="02010600030101010101" charset="-122"/>
              </a:rPr>
              <a:t>}</a:t>
            </a:r>
            <a:r>
              <a:rPr lang="en-US" altLang="zh-CN" sz="2000" dirty="0">
                <a:solidFill>
                  <a:schemeClr val="tx1"/>
                </a:solidFill>
                <a:latin typeface="等线" panose="02010600030101010101" charset="-122"/>
                <a:ea typeface="等线" panose="02010600030101010101" charset="-122"/>
              </a:rPr>
              <a:t> </a:t>
            </a:r>
            <a:endParaRPr lang="en-US" altLang="zh-CN" sz="2000" b="1" dirty="0">
              <a:solidFill>
                <a:schemeClr val="tx1"/>
              </a:solidFill>
              <a:latin typeface="等线" panose="02010600030101010101" charset="-122"/>
              <a:ea typeface="等线" panose="02010600030101010101" charset="-122"/>
            </a:endParaRPr>
          </a:p>
        </p:txBody>
      </p:sp>
      <p:sp>
        <p:nvSpPr>
          <p:cNvPr id="7" name="日期占位符 6"/>
          <p:cNvSpPr>
            <a:spLocks noGrp="1"/>
          </p:cNvSpPr>
          <p:nvPr>
            <p:ph type="dt" sz="half" idx="10"/>
            <p:custDataLst>
              <p:tags r:id="rId2"/>
            </p:custDataLst>
          </p:nvPr>
        </p:nvSpPr>
        <p:spPr/>
        <p:txBody>
          <a:bodyPr/>
          <a:lstStyle/>
          <a:p>
            <a:fld id="{8BEB6EB5-CC0D-C94C-91B9-9EA1B45E848E}" type="datetime1">
              <a:rPr kumimoji="1" lang="zh-CN" altLang="en-US" smtClean="0"/>
              <a:t>2024/10/16</a:t>
            </a:fld>
            <a:endParaRPr kumimoji="1" lang="zh-CN" altLang="en-US" sz="900"/>
          </a:p>
        </p:txBody>
      </p:sp>
      <p:sp>
        <p:nvSpPr>
          <p:cNvPr id="8" name="页脚占位符 7"/>
          <p:cNvSpPr>
            <a:spLocks noGrp="1"/>
          </p:cNvSpPr>
          <p:nvPr>
            <p:ph type="ftr" sz="quarter" idx="11"/>
            <p:custDataLst>
              <p:tags r:id="rId3"/>
            </p:custDataLst>
          </p:nvPr>
        </p:nvSpPr>
        <p:spPr/>
        <p:txBody>
          <a:bodyPr/>
          <a:lstStyle/>
          <a:p>
            <a:r>
              <a:rPr kumimoji="1" lang="zh-CN" altLang="en-US" dirty="0"/>
              <a:t>西北工业大学软件学院</a:t>
            </a:r>
            <a:endParaRPr kumimoji="1" lang="zh-CN" altLang="en-US" sz="900" dirty="0"/>
          </a:p>
        </p:txBody>
      </p:sp>
      <p:sp>
        <p:nvSpPr>
          <p:cNvPr id="9" name="灯片编号占位符 8"/>
          <p:cNvSpPr>
            <a:spLocks noGrp="1"/>
          </p:cNvSpPr>
          <p:nvPr>
            <p:ph type="sldNum" sz="quarter" idx="12"/>
            <p:custDataLst>
              <p:tags r:id="rId4"/>
            </p:custDataLst>
          </p:nvPr>
        </p:nvSpPr>
        <p:spPr/>
        <p:txBody>
          <a:bodyPr/>
          <a:lstStyle/>
          <a:p>
            <a:fld id="{5A1A6423-77BD-D842-A714-25250E903C41}" type="slidenum">
              <a:rPr kumimoji="1" lang="zh-CN" altLang="en-US" smtClean="0"/>
              <a:t>82</a:t>
            </a:fld>
            <a:endParaRPr kumimoji="1" lang="zh-CN" altLang="en-US" sz="900"/>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a:lnSpc>
                <a:spcPct val="170000"/>
              </a:lnSpc>
            </a:pPr>
            <a:r>
              <a:rPr lang="en-US" altLang="zh-CN" sz="2800">
                <a:solidFill>
                  <a:srgbClr val="034EA2"/>
                </a:solidFill>
                <a:effectLst/>
                <a:sym typeface="+mn-ea"/>
              </a:rPr>
              <a:t>Java</a:t>
            </a:r>
            <a:r>
              <a:rPr lang="zh-CN" altLang="en-US" sz="2800">
                <a:solidFill>
                  <a:srgbClr val="034EA2"/>
                </a:solidFill>
                <a:effectLst/>
                <a:sym typeface="+mn-ea"/>
              </a:rPr>
              <a:t>异常处理机制</a:t>
            </a:r>
            <a:endParaRPr lang="zh-CN" altLang="en-US" sz="2800">
              <a:solidFill>
                <a:srgbClr val="034EA2"/>
              </a:solidFill>
              <a:effectLst/>
            </a:endParaRPr>
          </a:p>
          <a:p>
            <a:pPr>
              <a:lnSpc>
                <a:spcPct val="170000"/>
              </a:lnSpc>
            </a:pPr>
            <a:r>
              <a:rPr lang="zh-CN" altLang="en-US" sz="2400"/>
              <a:t>在传统编程模式中，为了确保程序的健壮性，会在业务代码中增加错误检测和处理的代码</a:t>
            </a:r>
            <a:r>
              <a:rPr lang="en-US" altLang="zh-CN" sz="2400"/>
              <a:t> </a:t>
            </a:r>
          </a:p>
          <a:p>
            <a:pPr>
              <a:lnSpc>
                <a:spcPct val="170000"/>
              </a:lnSpc>
            </a:pPr>
            <a:endParaRPr lang="en-US" altLang="zh-CN" sz="2400"/>
          </a:p>
        </p:txBody>
      </p:sp>
      <p:sp>
        <p:nvSpPr>
          <p:cNvPr id="3" name="标题 2"/>
          <p:cNvSpPr>
            <a:spLocks noGrp="1"/>
          </p:cNvSpPr>
          <p:nvPr>
            <p:ph type="title"/>
          </p:nvPr>
        </p:nvSpPr>
        <p:spPr/>
        <p:txBody>
          <a:bodyPr/>
          <a:lstStyle/>
          <a:p>
            <a:r>
              <a:rPr lang="en-US" altLang="zh-CN">
                <a:sym typeface="+mn-ea"/>
              </a:rPr>
              <a:t>2.1.7 Java</a:t>
            </a:r>
            <a:r>
              <a:rPr lang="zh-CN" altLang="en-US">
                <a:sym typeface="+mn-ea"/>
              </a:rPr>
              <a:t>异常处理</a:t>
            </a:r>
            <a:r>
              <a:rPr lang="en-US" altLang="zh-CN">
                <a:sym typeface="+mn-ea"/>
              </a:rPr>
              <a:t> </a:t>
            </a:r>
            <a:r>
              <a:rPr lang="en-US" altLang="zh-CN" sz="2400">
                <a:sym typeface="+mn-ea"/>
              </a:rPr>
              <a:t>2/23</a:t>
            </a:r>
          </a:p>
        </p:txBody>
      </p:sp>
      <p:sp>
        <p:nvSpPr>
          <p:cNvPr id="7176" name="AutoShape 4"/>
          <p:cNvSpPr/>
          <p:nvPr/>
        </p:nvSpPr>
        <p:spPr>
          <a:xfrm>
            <a:off x="264795" y="1183640"/>
            <a:ext cx="8650605" cy="5201920"/>
          </a:xfrm>
          <a:prstGeom prst="flowChartAlternateProcess">
            <a:avLst/>
          </a:prstGeom>
          <a:solidFill>
            <a:schemeClr val="bg1"/>
          </a:solidFill>
          <a:ln w="12700" cap="flat" cmpd="sng">
            <a:solidFill>
              <a:schemeClr val="hlink"/>
            </a:solidFill>
            <a:prstDash val="dash"/>
            <a:miter/>
            <a:headEnd type="none" w="med" len="med"/>
            <a:tailEnd type="none" w="med" len="med"/>
          </a:ln>
        </p:spPr>
        <p:txBody>
          <a:bodyPr wrap="none" anchor="ctr" anchorCtr="0"/>
          <a:lstStyle>
            <a:lvl1pPr marL="469900" indent="-469900" algn="l" rtl="0" eaLnBrk="0" fontAlgn="base" hangingPunct="0">
              <a:spcBef>
                <a:spcPct val="20000"/>
              </a:spcBef>
              <a:spcAft>
                <a:spcPct val="0"/>
              </a:spcAft>
              <a:buClr>
                <a:schemeClr val="accent2"/>
              </a:buClr>
              <a:buFont typeface="Wingdings" panose="05000000000000000000" pitchFamily="2" charset="2"/>
              <a:buChar char="o"/>
              <a:defRPr sz="3000" b="0">
                <a:solidFill>
                  <a:schemeClr val="tx1"/>
                </a:solidFill>
                <a:latin typeface="+mn-lt"/>
                <a:ea typeface="+mn-ea"/>
                <a:cs typeface="+mn-cs"/>
              </a:defRPr>
            </a:lvl1pPr>
            <a:lvl2pPr marL="908050" indent="-436880" algn="l" rtl="0" eaLnBrk="0" fontAlgn="base" hangingPunct="0">
              <a:spcBef>
                <a:spcPct val="20000"/>
              </a:spcBef>
              <a:spcAft>
                <a:spcPct val="0"/>
              </a:spcAft>
              <a:buClr>
                <a:schemeClr val="accent2"/>
              </a:buClr>
              <a:buFont typeface="Wingdings" panose="05000000000000000000" pitchFamily="2" charset="2"/>
              <a:buChar char="n"/>
              <a:defRPr sz="2600">
                <a:solidFill>
                  <a:schemeClr val="tx1"/>
                </a:solidFill>
                <a:latin typeface="Verdana" panose="020B0604030504040204" pitchFamily="34" charset="0"/>
                <a:ea typeface="+mn-ea"/>
              </a:defRPr>
            </a:lvl2pPr>
            <a:lvl3pPr marL="1304925" indent="-395605" algn="l" rtl="0" eaLnBrk="0" fontAlgn="base" hangingPunct="0">
              <a:spcBef>
                <a:spcPct val="20000"/>
              </a:spcBef>
              <a:spcAft>
                <a:spcPct val="0"/>
              </a:spcAft>
              <a:buClr>
                <a:schemeClr val="accent2"/>
              </a:buClr>
              <a:buFont typeface="Wingdings" panose="05000000000000000000" pitchFamily="2" charset="2"/>
              <a:buChar char="o"/>
              <a:defRPr sz="2300">
                <a:solidFill>
                  <a:schemeClr val="tx1"/>
                </a:solidFill>
                <a:latin typeface="Verdana" panose="020B0604030504040204" pitchFamily="34" charset="0"/>
                <a:ea typeface="+mn-ea"/>
              </a:defRPr>
            </a:lvl3pPr>
            <a:lvl4pPr marL="1694180" indent="-387350" algn="l" rtl="0" eaLnBrk="0" fontAlgn="base" hangingPunct="0">
              <a:spcBef>
                <a:spcPct val="20000"/>
              </a:spcBef>
              <a:spcAft>
                <a:spcPct val="0"/>
              </a:spcAft>
              <a:buClr>
                <a:schemeClr val="accent2"/>
              </a:buClr>
              <a:buFont typeface="Wingdings" panose="05000000000000000000" pitchFamily="2" charset="2"/>
              <a:buChar char="n"/>
              <a:defRPr sz="2000">
                <a:solidFill>
                  <a:schemeClr val="tx1"/>
                </a:solidFill>
                <a:latin typeface="Verdana" panose="020B0604030504040204" pitchFamily="34" charset="0"/>
                <a:ea typeface="+mn-ea"/>
              </a:defRPr>
            </a:lvl4pPr>
            <a:lvl5pPr marL="2094230" indent="-398780" algn="l" rtl="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mn-ea"/>
              </a:defRPr>
            </a:lvl5pPr>
          </a:lstStyle>
          <a:p>
            <a:pPr marL="457200" lvl="2" indent="0" algn="l" eaLnBrk="1" hangingPunct="1">
              <a:lnSpc>
                <a:spcPct val="115000"/>
              </a:lnSpc>
              <a:spcBef>
                <a:spcPts val="0"/>
              </a:spcBef>
              <a:buNone/>
            </a:pPr>
            <a:r>
              <a:rPr lang="en-US" altLang="zh-CN" sz="2000" b="1" dirty="0">
                <a:solidFill>
                  <a:schemeClr val="tx1"/>
                </a:solidFill>
                <a:latin typeface="等线" panose="02010600030101010101" charset="-122"/>
                <a:ea typeface="等线" panose="02010600030101010101" charset="-122"/>
              </a:rPr>
              <a:t>int readInteger() { </a:t>
            </a:r>
          </a:p>
          <a:p>
            <a:pPr marL="457200" lvl="2" indent="457200" algn="l" eaLnBrk="1" hangingPunct="1">
              <a:lnSpc>
                <a:spcPct val="115000"/>
              </a:lnSpc>
              <a:spcBef>
                <a:spcPts val="0"/>
              </a:spcBef>
              <a:buNone/>
            </a:pPr>
            <a:r>
              <a:rPr lang="en-US" altLang="zh-CN" sz="2000" b="1" dirty="0">
                <a:solidFill>
                  <a:schemeClr val="tx1"/>
                </a:solidFill>
                <a:latin typeface="等线" panose="02010600030101010101" charset="-122"/>
                <a:ea typeface="等线" panose="02010600030101010101" charset="-122"/>
              </a:rPr>
              <a:t>while (true) {</a:t>
            </a:r>
          </a:p>
          <a:p>
            <a:pPr marL="914400" lvl="3" indent="457200" algn="l" eaLnBrk="1" hangingPunct="1">
              <a:lnSpc>
                <a:spcPct val="115000"/>
              </a:lnSpc>
              <a:spcBef>
                <a:spcPts val="0"/>
              </a:spcBef>
              <a:buNone/>
            </a:pPr>
            <a:r>
              <a:rPr lang="en-US" altLang="zh-CN" sz="2000" b="1" dirty="0">
                <a:solidFill>
                  <a:srgbClr val="034EA2"/>
                </a:solidFill>
                <a:latin typeface="等线" panose="02010600030101010101" charset="-122"/>
                <a:ea typeface="等线" panose="02010600030101010101" charset="-122"/>
              </a:rPr>
              <a:t>read a string fom the standard input;</a:t>
            </a:r>
          </a:p>
          <a:p>
            <a:pPr marL="914400" lvl="3" indent="457200" algn="l" eaLnBrk="1" hangingPunct="1">
              <a:lnSpc>
                <a:spcPct val="115000"/>
              </a:lnSpc>
              <a:spcBef>
                <a:spcPts val="0"/>
              </a:spcBef>
              <a:buNone/>
            </a:pPr>
            <a:r>
              <a:rPr lang="en-US" altLang="zh-CN" sz="2000" b="1" dirty="0">
                <a:solidFill>
                  <a:schemeClr val="accent2"/>
                </a:solidFill>
                <a:latin typeface="等线" panose="02010600030101010101" charset="-122"/>
                <a:ea typeface="等线" panose="02010600030101010101" charset="-122"/>
              </a:rPr>
              <a:t>if(read from the standard input fails)</a:t>
            </a:r>
            <a:r>
              <a:rPr lang="en-US" altLang="zh-CN" sz="2000" b="1" dirty="0">
                <a:solidFill>
                  <a:schemeClr val="tx1"/>
                </a:solidFill>
                <a:latin typeface="等线" panose="02010600030101010101" charset="-122"/>
                <a:ea typeface="等线" panose="02010600030101010101" charset="-122"/>
              </a:rPr>
              <a:t> {</a:t>
            </a:r>
          </a:p>
          <a:p>
            <a:pPr marL="1371600" lvl="4" indent="457200" algn="l" eaLnBrk="1" hangingPunct="1">
              <a:lnSpc>
                <a:spcPct val="115000"/>
              </a:lnSpc>
              <a:spcBef>
                <a:spcPts val="0"/>
              </a:spcBef>
              <a:buNone/>
            </a:pPr>
            <a:r>
              <a:rPr lang="en-US" altLang="zh-CN" sz="2000" b="1" dirty="0">
                <a:solidFill>
                  <a:schemeClr val="accent2"/>
                </a:solidFill>
                <a:latin typeface="等线" panose="02010600030101010101" charset="-122"/>
                <a:ea typeface="等线" panose="02010600030101010101" charset="-122"/>
              </a:rPr>
              <a:t>handle standard input error;</a:t>
            </a:r>
          </a:p>
          <a:p>
            <a:pPr marL="914400" lvl="3" indent="457200" algn="l" eaLnBrk="1" hangingPunct="1">
              <a:lnSpc>
                <a:spcPct val="115000"/>
              </a:lnSpc>
              <a:spcBef>
                <a:spcPts val="0"/>
              </a:spcBef>
              <a:buNone/>
            </a:pPr>
            <a:r>
              <a:rPr lang="en-US" altLang="zh-CN" sz="2000" b="1" dirty="0">
                <a:solidFill>
                  <a:schemeClr val="tx1"/>
                </a:solidFill>
                <a:latin typeface="等线" panose="02010600030101010101" charset="-122"/>
                <a:ea typeface="等线" panose="02010600030101010101" charset="-122"/>
              </a:rPr>
              <a:t>} else {</a:t>
            </a:r>
          </a:p>
          <a:p>
            <a:pPr marL="1371600" lvl="4" indent="457200" algn="l" eaLnBrk="1" hangingPunct="1">
              <a:lnSpc>
                <a:spcPct val="115000"/>
              </a:lnSpc>
              <a:spcBef>
                <a:spcPts val="0"/>
              </a:spcBef>
              <a:buNone/>
            </a:pPr>
            <a:r>
              <a:rPr lang="en-US" altLang="zh-CN" sz="2000" b="1" dirty="0">
                <a:solidFill>
                  <a:srgbClr val="034EA2"/>
                </a:solidFill>
                <a:latin typeface="等线" panose="02010600030101010101" charset="-122"/>
                <a:ea typeface="等线" panose="02010600030101010101" charset="-122"/>
              </a:rPr>
              <a:t>convert the string to an integer value;</a:t>
            </a:r>
          </a:p>
          <a:p>
            <a:pPr marL="1371600" lvl="4" indent="457200" algn="l" eaLnBrk="1" hangingPunct="1">
              <a:lnSpc>
                <a:spcPct val="115000"/>
              </a:lnSpc>
              <a:spcBef>
                <a:spcPts val="0"/>
              </a:spcBef>
              <a:buNone/>
            </a:pPr>
            <a:r>
              <a:rPr lang="en-US" altLang="zh-CN" sz="2000" b="1" dirty="0">
                <a:solidFill>
                  <a:schemeClr val="accent2"/>
                </a:solidFill>
                <a:latin typeface="等线" panose="02010600030101010101" charset="-122"/>
                <a:ea typeface="等线" panose="02010600030101010101" charset="-122"/>
              </a:rPr>
              <a:t>if(the string does not contain an integer)</a:t>
            </a:r>
            <a:r>
              <a:rPr lang="en-US" altLang="zh-CN" sz="2000" b="1" dirty="0">
                <a:solidFill>
                  <a:schemeClr val="tx1"/>
                </a:solidFill>
                <a:latin typeface="等线" panose="02010600030101010101" charset="-122"/>
                <a:ea typeface="等线" panose="02010600030101010101" charset="-122"/>
              </a:rPr>
              <a:t> {</a:t>
            </a:r>
          </a:p>
          <a:p>
            <a:pPr marL="1828800" lvl="5" indent="457200" algn="l" eaLnBrk="1" hangingPunct="1">
              <a:lnSpc>
                <a:spcPct val="115000"/>
              </a:lnSpc>
              <a:spcBef>
                <a:spcPts val="0"/>
              </a:spcBef>
              <a:buNone/>
            </a:pPr>
            <a:r>
              <a:rPr lang="en-US" altLang="zh-CN" sz="2000" b="1" dirty="0">
                <a:solidFill>
                  <a:schemeClr val="accent2"/>
                </a:solidFill>
                <a:latin typeface="等线" panose="02010600030101010101" charset="-122"/>
                <a:ea typeface="等线" panose="02010600030101010101" charset="-122"/>
              </a:rPr>
              <a:t>handle invalid number format error;</a:t>
            </a:r>
          </a:p>
          <a:p>
            <a:pPr marL="1371600" lvl="4" indent="457200" algn="l" eaLnBrk="1" hangingPunct="1">
              <a:lnSpc>
                <a:spcPct val="115000"/>
              </a:lnSpc>
              <a:spcBef>
                <a:spcPts val="0"/>
              </a:spcBef>
              <a:buNone/>
            </a:pPr>
            <a:r>
              <a:rPr lang="en-US" altLang="zh-CN" sz="2000" b="1" dirty="0">
                <a:solidFill>
                  <a:schemeClr val="tx1"/>
                </a:solidFill>
                <a:latin typeface="等线" panose="02010600030101010101" charset="-122"/>
                <a:ea typeface="等线" panose="02010600030101010101" charset="-122"/>
              </a:rPr>
              <a:t>} else { </a:t>
            </a:r>
          </a:p>
          <a:p>
            <a:pPr marL="1828800" lvl="5" indent="457200" algn="l" eaLnBrk="1" hangingPunct="1">
              <a:lnSpc>
                <a:spcPct val="115000"/>
              </a:lnSpc>
              <a:spcBef>
                <a:spcPts val="0"/>
              </a:spcBef>
              <a:buNone/>
            </a:pPr>
            <a:r>
              <a:rPr lang="en-US" altLang="zh-CN" sz="2000" b="1" dirty="0">
                <a:solidFill>
                  <a:srgbClr val="034EA2"/>
                </a:solidFill>
                <a:latin typeface="等线" panose="02010600030101010101" charset="-122"/>
                <a:ea typeface="等线" panose="02010600030101010101" charset="-122"/>
              </a:rPr>
              <a:t>return the integer value;</a:t>
            </a:r>
          </a:p>
          <a:p>
            <a:pPr marL="1371600" lvl="4" indent="457200" algn="l" eaLnBrk="1" hangingPunct="1">
              <a:lnSpc>
                <a:spcPct val="115000"/>
              </a:lnSpc>
              <a:spcBef>
                <a:spcPts val="0"/>
              </a:spcBef>
              <a:buNone/>
            </a:pPr>
            <a:r>
              <a:rPr lang="en-US" altLang="zh-CN" sz="2000" b="1" dirty="0">
                <a:solidFill>
                  <a:schemeClr val="tx1"/>
                </a:solidFill>
                <a:latin typeface="等线" panose="02010600030101010101" charset="-122"/>
                <a:ea typeface="等线" panose="02010600030101010101" charset="-122"/>
              </a:rPr>
              <a:t>}</a:t>
            </a:r>
          </a:p>
          <a:p>
            <a:pPr marL="914400" lvl="3" indent="457200" algn="l" eaLnBrk="1" hangingPunct="1">
              <a:lnSpc>
                <a:spcPct val="115000"/>
              </a:lnSpc>
              <a:spcBef>
                <a:spcPts val="0"/>
              </a:spcBef>
              <a:buNone/>
            </a:pPr>
            <a:r>
              <a:rPr lang="en-US" altLang="zh-CN" sz="2000" b="1" dirty="0">
                <a:solidFill>
                  <a:schemeClr val="tx1"/>
                </a:solidFill>
                <a:latin typeface="等线" panose="02010600030101010101" charset="-122"/>
                <a:ea typeface="等线" panose="02010600030101010101" charset="-122"/>
              </a:rPr>
              <a:t>}</a:t>
            </a:r>
          </a:p>
          <a:p>
            <a:pPr marL="457200" lvl="2" indent="457200" algn="l" eaLnBrk="1" hangingPunct="1">
              <a:lnSpc>
                <a:spcPct val="115000"/>
              </a:lnSpc>
              <a:spcBef>
                <a:spcPts val="0"/>
              </a:spcBef>
              <a:buNone/>
            </a:pPr>
            <a:r>
              <a:rPr lang="en-US" altLang="zh-CN" sz="2000" b="1" dirty="0">
                <a:solidFill>
                  <a:schemeClr val="tx1"/>
                </a:solidFill>
                <a:latin typeface="等线" panose="02010600030101010101" charset="-122"/>
                <a:ea typeface="等线" panose="02010600030101010101" charset="-122"/>
              </a:rPr>
              <a:t>}</a:t>
            </a:r>
          </a:p>
          <a:p>
            <a:pPr marL="457200" lvl="1" indent="0" algn="l" eaLnBrk="1" hangingPunct="1">
              <a:lnSpc>
                <a:spcPct val="115000"/>
              </a:lnSpc>
              <a:spcBef>
                <a:spcPts val="0"/>
              </a:spcBef>
              <a:buNone/>
            </a:pPr>
            <a:r>
              <a:rPr lang="en-US" altLang="zh-CN" sz="2000" b="1" dirty="0">
                <a:solidFill>
                  <a:schemeClr val="tx1"/>
                </a:solidFill>
                <a:latin typeface="等线" panose="02010600030101010101" charset="-122"/>
                <a:ea typeface="等线" panose="02010600030101010101" charset="-122"/>
              </a:rPr>
              <a:t>}</a:t>
            </a:r>
          </a:p>
        </p:txBody>
      </p:sp>
      <p:sp>
        <p:nvSpPr>
          <p:cNvPr id="7" name="日期占位符 6"/>
          <p:cNvSpPr>
            <a:spLocks noGrp="1"/>
          </p:cNvSpPr>
          <p:nvPr>
            <p:ph type="dt" sz="half" idx="10"/>
            <p:custDataLst>
              <p:tags r:id="rId1"/>
            </p:custDataLst>
          </p:nvPr>
        </p:nvSpPr>
        <p:spPr/>
        <p:txBody>
          <a:bodyPr/>
          <a:lstStyle/>
          <a:p>
            <a:fld id="{8BEB6EB5-CC0D-C94C-91B9-9EA1B45E848E}" type="datetime1">
              <a:rPr kumimoji="1" lang="zh-CN" altLang="en-US" smtClean="0"/>
              <a:t>2024/10/16</a:t>
            </a:fld>
            <a:endParaRPr kumimoji="1" lang="zh-CN" altLang="en-US" sz="900"/>
          </a:p>
        </p:txBody>
      </p:sp>
      <p:sp>
        <p:nvSpPr>
          <p:cNvPr id="8" name="页脚占位符 7"/>
          <p:cNvSpPr>
            <a:spLocks noGrp="1"/>
          </p:cNvSpPr>
          <p:nvPr>
            <p:ph type="ftr" sz="quarter" idx="11"/>
            <p:custDataLst>
              <p:tags r:id="rId2"/>
            </p:custDataLst>
          </p:nvPr>
        </p:nvSpPr>
        <p:spPr/>
        <p:txBody>
          <a:bodyPr/>
          <a:lstStyle/>
          <a:p>
            <a:r>
              <a:rPr kumimoji="1" lang="zh-CN" altLang="en-US" dirty="0"/>
              <a:t>西北工业大学软件学院</a:t>
            </a:r>
            <a:endParaRPr kumimoji="1" lang="zh-CN" altLang="en-US" sz="900" dirty="0"/>
          </a:p>
        </p:txBody>
      </p:sp>
      <p:sp>
        <p:nvSpPr>
          <p:cNvPr id="9" name="灯片编号占位符 8"/>
          <p:cNvSpPr>
            <a:spLocks noGrp="1"/>
          </p:cNvSpPr>
          <p:nvPr>
            <p:ph type="sldNum" sz="quarter" idx="12"/>
            <p:custDataLst>
              <p:tags r:id="rId3"/>
            </p:custDataLst>
          </p:nvPr>
        </p:nvSpPr>
        <p:spPr/>
        <p:txBody>
          <a:bodyPr/>
          <a:lstStyle/>
          <a:p>
            <a:fld id="{5A1A6423-77BD-D842-A714-25250E903C41}" type="slidenum">
              <a:rPr kumimoji="1" lang="zh-CN" altLang="en-US" smtClean="0"/>
              <a:t>83</a:t>
            </a:fld>
            <a:endParaRPr kumimoji="1" lang="zh-CN" altLang="en-US" sz="9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6" grpId="0" bldLvl="0" animBg="1"/>
      <p:bldP spid="7176" grpId="1"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en-US" altLang="zh-CN" sz="2800">
                <a:solidFill>
                  <a:srgbClr val="034EA2"/>
                </a:solidFill>
                <a:effectLst/>
                <a:sym typeface="+mn-ea"/>
              </a:rPr>
              <a:t>Java</a:t>
            </a:r>
            <a:r>
              <a:rPr lang="zh-CN" altLang="en-US" sz="2800">
                <a:solidFill>
                  <a:srgbClr val="034EA2"/>
                </a:solidFill>
                <a:effectLst/>
                <a:sym typeface="+mn-ea"/>
              </a:rPr>
              <a:t>异常处理机制</a:t>
            </a:r>
            <a:endParaRPr lang="zh-CN" altLang="en-US" sz="2800">
              <a:solidFill>
                <a:srgbClr val="034EA2"/>
              </a:solidFill>
              <a:effectLst/>
            </a:endParaRPr>
          </a:p>
          <a:p>
            <a:r>
              <a:rPr lang="en-US" altLang="zh-CN" sz="2400"/>
              <a:t>Java</a:t>
            </a:r>
            <a:r>
              <a:rPr lang="zh-CN" altLang="en-US" sz="2400"/>
              <a:t>语言所采用的异常处理机制允许把错误检测和处理的代码独立于业务代码之外</a:t>
            </a:r>
          </a:p>
          <a:p>
            <a:r>
              <a:rPr lang="zh-CN" altLang="en-US" sz="2400"/>
              <a:t>代码逻辑上更加清晰，易于阅读，易于代码维护</a:t>
            </a:r>
            <a:endParaRPr lang="en-US" altLang="zh-CN" sz="2400"/>
          </a:p>
          <a:p>
            <a:endParaRPr lang="en-US" altLang="zh-CN" sz="2400"/>
          </a:p>
        </p:txBody>
      </p:sp>
      <p:sp>
        <p:nvSpPr>
          <p:cNvPr id="3" name="标题 2"/>
          <p:cNvSpPr>
            <a:spLocks noGrp="1"/>
          </p:cNvSpPr>
          <p:nvPr>
            <p:ph type="title"/>
          </p:nvPr>
        </p:nvSpPr>
        <p:spPr/>
        <p:txBody>
          <a:bodyPr/>
          <a:lstStyle/>
          <a:p>
            <a:r>
              <a:rPr lang="en-US" altLang="zh-CN">
                <a:sym typeface="+mn-ea"/>
              </a:rPr>
              <a:t>2.1.7 Java</a:t>
            </a:r>
            <a:r>
              <a:rPr lang="zh-CN" altLang="en-US">
                <a:sym typeface="+mn-ea"/>
              </a:rPr>
              <a:t>异常处理</a:t>
            </a:r>
            <a:r>
              <a:rPr lang="en-US" altLang="zh-CN">
                <a:sym typeface="+mn-ea"/>
              </a:rPr>
              <a:t> </a:t>
            </a:r>
            <a:r>
              <a:rPr lang="en-US" altLang="zh-CN" sz="2400">
                <a:sym typeface="+mn-ea"/>
              </a:rPr>
              <a:t>3/23</a:t>
            </a:r>
          </a:p>
        </p:txBody>
      </p:sp>
      <p:sp>
        <p:nvSpPr>
          <p:cNvPr id="8" name="日期占位符 7"/>
          <p:cNvSpPr>
            <a:spLocks noGrp="1"/>
          </p:cNvSpPr>
          <p:nvPr>
            <p:ph type="dt" sz="half" idx="10"/>
            <p:custDataLst>
              <p:tags r:id="rId1"/>
            </p:custDataLst>
          </p:nvPr>
        </p:nvSpPr>
        <p:spPr/>
        <p:txBody>
          <a:bodyPr/>
          <a:lstStyle/>
          <a:p>
            <a:fld id="{8BEB6EB5-CC0D-C94C-91B9-9EA1B45E848E}" type="datetime1">
              <a:rPr kumimoji="1" lang="zh-CN" altLang="en-US" smtClean="0"/>
              <a:t>2024/10/16</a:t>
            </a:fld>
            <a:endParaRPr kumimoji="1" lang="zh-CN" altLang="en-US" sz="900"/>
          </a:p>
        </p:txBody>
      </p:sp>
      <p:sp>
        <p:nvSpPr>
          <p:cNvPr id="9" name="页脚占位符 8"/>
          <p:cNvSpPr>
            <a:spLocks noGrp="1"/>
          </p:cNvSpPr>
          <p:nvPr>
            <p:ph type="ftr" sz="quarter" idx="11"/>
            <p:custDataLst>
              <p:tags r:id="rId2"/>
            </p:custDataLst>
          </p:nvPr>
        </p:nvSpPr>
        <p:spPr/>
        <p:txBody>
          <a:bodyPr/>
          <a:lstStyle/>
          <a:p>
            <a:r>
              <a:rPr kumimoji="1" lang="zh-CN" altLang="en-US" dirty="0"/>
              <a:t>西北工业大学软件学院</a:t>
            </a:r>
            <a:endParaRPr kumimoji="1" lang="zh-CN" altLang="en-US" sz="900" dirty="0"/>
          </a:p>
        </p:txBody>
      </p:sp>
      <p:sp>
        <p:nvSpPr>
          <p:cNvPr id="10" name="灯片编号占位符 9"/>
          <p:cNvSpPr>
            <a:spLocks noGrp="1"/>
          </p:cNvSpPr>
          <p:nvPr>
            <p:ph type="sldNum" sz="quarter" idx="12"/>
            <p:custDataLst>
              <p:tags r:id="rId3"/>
            </p:custDataLst>
          </p:nvPr>
        </p:nvSpPr>
        <p:spPr/>
        <p:txBody>
          <a:bodyPr/>
          <a:lstStyle/>
          <a:p>
            <a:fld id="{5A1A6423-77BD-D842-A714-25250E903C41}" type="slidenum">
              <a:rPr kumimoji="1" lang="zh-CN" altLang="en-US" smtClean="0"/>
              <a:t>84</a:t>
            </a:fld>
            <a:endParaRPr kumimoji="1" lang="zh-CN" altLang="en-US" sz="900"/>
          </a:p>
        </p:txBody>
      </p:sp>
      <p:sp>
        <p:nvSpPr>
          <p:cNvPr id="7176" name="AutoShape 4"/>
          <p:cNvSpPr/>
          <p:nvPr>
            <p:custDataLst>
              <p:tags r:id="rId4"/>
            </p:custDataLst>
          </p:nvPr>
        </p:nvSpPr>
        <p:spPr>
          <a:xfrm>
            <a:off x="264795" y="1183640"/>
            <a:ext cx="8650605" cy="5201920"/>
          </a:xfrm>
          <a:prstGeom prst="flowChartAlternateProcess">
            <a:avLst/>
          </a:prstGeom>
          <a:solidFill>
            <a:schemeClr val="bg1"/>
          </a:solidFill>
          <a:ln w="12700" cap="flat" cmpd="sng">
            <a:solidFill>
              <a:schemeClr val="hlink"/>
            </a:solidFill>
            <a:prstDash val="dash"/>
            <a:miter/>
            <a:headEnd type="none" w="med" len="med"/>
            <a:tailEnd type="none" w="med" len="med"/>
          </a:ln>
        </p:spPr>
        <p:txBody>
          <a:bodyPr wrap="none" anchor="ctr" anchorCtr="0"/>
          <a:lstStyle>
            <a:lvl1pPr marL="469900" indent="-469900" algn="l" rtl="0" eaLnBrk="0" fontAlgn="base" hangingPunct="0">
              <a:spcBef>
                <a:spcPct val="20000"/>
              </a:spcBef>
              <a:spcAft>
                <a:spcPct val="0"/>
              </a:spcAft>
              <a:buClr>
                <a:schemeClr val="accent2"/>
              </a:buClr>
              <a:buFont typeface="Wingdings" panose="05000000000000000000" pitchFamily="2" charset="2"/>
              <a:buChar char="o"/>
              <a:defRPr sz="3000" b="0">
                <a:solidFill>
                  <a:schemeClr val="tx1"/>
                </a:solidFill>
                <a:latin typeface="+mn-lt"/>
                <a:ea typeface="+mn-ea"/>
                <a:cs typeface="+mn-cs"/>
              </a:defRPr>
            </a:lvl1pPr>
            <a:lvl2pPr marL="908050" indent="-436880" algn="l" rtl="0" eaLnBrk="0" fontAlgn="base" hangingPunct="0">
              <a:spcBef>
                <a:spcPct val="20000"/>
              </a:spcBef>
              <a:spcAft>
                <a:spcPct val="0"/>
              </a:spcAft>
              <a:buClr>
                <a:schemeClr val="accent2"/>
              </a:buClr>
              <a:buFont typeface="Wingdings" panose="05000000000000000000" pitchFamily="2" charset="2"/>
              <a:buChar char="n"/>
              <a:defRPr sz="2600">
                <a:solidFill>
                  <a:schemeClr val="tx1"/>
                </a:solidFill>
                <a:latin typeface="Verdana" panose="020B0604030504040204" pitchFamily="34" charset="0"/>
                <a:ea typeface="+mn-ea"/>
              </a:defRPr>
            </a:lvl2pPr>
            <a:lvl3pPr marL="1304925" indent="-395605" algn="l" rtl="0" eaLnBrk="0" fontAlgn="base" hangingPunct="0">
              <a:spcBef>
                <a:spcPct val="20000"/>
              </a:spcBef>
              <a:spcAft>
                <a:spcPct val="0"/>
              </a:spcAft>
              <a:buClr>
                <a:schemeClr val="accent2"/>
              </a:buClr>
              <a:buFont typeface="Wingdings" panose="05000000000000000000" pitchFamily="2" charset="2"/>
              <a:buChar char="o"/>
              <a:defRPr sz="2300">
                <a:solidFill>
                  <a:schemeClr val="tx1"/>
                </a:solidFill>
                <a:latin typeface="Verdana" panose="020B0604030504040204" pitchFamily="34" charset="0"/>
                <a:ea typeface="+mn-ea"/>
              </a:defRPr>
            </a:lvl3pPr>
            <a:lvl4pPr marL="1694180" indent="-387350" algn="l" rtl="0" eaLnBrk="0" fontAlgn="base" hangingPunct="0">
              <a:spcBef>
                <a:spcPct val="20000"/>
              </a:spcBef>
              <a:spcAft>
                <a:spcPct val="0"/>
              </a:spcAft>
              <a:buClr>
                <a:schemeClr val="accent2"/>
              </a:buClr>
              <a:buFont typeface="Wingdings" panose="05000000000000000000" pitchFamily="2" charset="2"/>
              <a:buChar char="n"/>
              <a:defRPr sz="2000">
                <a:solidFill>
                  <a:schemeClr val="tx1"/>
                </a:solidFill>
                <a:latin typeface="Verdana" panose="020B0604030504040204" pitchFamily="34" charset="0"/>
                <a:ea typeface="+mn-ea"/>
              </a:defRPr>
            </a:lvl4pPr>
            <a:lvl5pPr marL="2094230" indent="-398780" algn="l" rtl="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mn-ea"/>
              </a:defRPr>
            </a:lvl5pPr>
          </a:lstStyle>
          <a:p>
            <a:pPr marL="457200" lvl="2" indent="0" algn="l" eaLnBrk="1" hangingPunct="1">
              <a:lnSpc>
                <a:spcPct val="115000"/>
              </a:lnSpc>
              <a:spcBef>
                <a:spcPts val="0"/>
              </a:spcBef>
              <a:buNone/>
            </a:pPr>
            <a:r>
              <a:rPr lang="en-US" altLang="zh-CN" sz="2000" b="1" dirty="0">
                <a:solidFill>
                  <a:schemeClr val="tx1"/>
                </a:solidFill>
                <a:latin typeface="等线" panose="02010600030101010101" charset="-122"/>
                <a:ea typeface="等线" panose="02010600030101010101" charset="-122"/>
              </a:rPr>
              <a:t>int readInteger() { </a:t>
            </a:r>
          </a:p>
          <a:p>
            <a:pPr marL="457200" lvl="2" indent="457200" algn="l" eaLnBrk="1" hangingPunct="1">
              <a:lnSpc>
                <a:spcPct val="115000"/>
              </a:lnSpc>
              <a:spcBef>
                <a:spcPts val="0"/>
              </a:spcBef>
              <a:buNone/>
            </a:pPr>
            <a:r>
              <a:rPr lang="en-US" altLang="zh-CN" sz="2000" b="1" dirty="0">
                <a:solidFill>
                  <a:schemeClr val="tx1"/>
                </a:solidFill>
                <a:latin typeface="等线" panose="02010600030101010101" charset="-122"/>
                <a:ea typeface="等线" panose="02010600030101010101" charset="-122"/>
              </a:rPr>
              <a:t>while (true) {</a:t>
            </a:r>
          </a:p>
          <a:p>
            <a:pPr marL="914400" lvl="3" indent="457200" algn="l" eaLnBrk="1" hangingPunct="1">
              <a:lnSpc>
                <a:spcPct val="115000"/>
              </a:lnSpc>
              <a:spcBef>
                <a:spcPts val="0"/>
              </a:spcBef>
              <a:buNone/>
            </a:pPr>
            <a:r>
              <a:rPr lang="en-US" altLang="zh-CN" sz="2000" b="1" dirty="0">
                <a:solidFill>
                  <a:srgbClr val="FF0000"/>
                </a:solidFill>
                <a:latin typeface="等线" panose="02010600030101010101" charset="-122"/>
                <a:ea typeface="等线" panose="02010600030101010101" charset="-122"/>
              </a:rPr>
              <a:t>try </a:t>
            </a:r>
            <a:r>
              <a:rPr lang="en-US" altLang="zh-CN" sz="2000" b="1" dirty="0">
                <a:solidFill>
                  <a:schemeClr val="tx1"/>
                </a:solidFill>
                <a:latin typeface="等线" panose="02010600030101010101" charset="-122"/>
                <a:ea typeface="等线" panose="02010600030101010101" charset="-122"/>
              </a:rPr>
              <a:t>{</a:t>
            </a:r>
          </a:p>
          <a:p>
            <a:pPr marL="1371600" lvl="4" indent="457200" algn="l" eaLnBrk="1" hangingPunct="1">
              <a:lnSpc>
                <a:spcPct val="115000"/>
              </a:lnSpc>
              <a:spcBef>
                <a:spcPts val="0"/>
              </a:spcBef>
              <a:buNone/>
            </a:pPr>
            <a:r>
              <a:rPr lang="en-US" altLang="zh-CN" sz="2000" b="1" dirty="0">
                <a:solidFill>
                  <a:srgbClr val="034EA2"/>
                </a:solidFill>
                <a:latin typeface="等线" panose="02010600030101010101" charset="-122"/>
                <a:ea typeface="等线" panose="02010600030101010101" charset="-122"/>
              </a:rPr>
              <a:t>read a string fom the standara input;</a:t>
            </a:r>
          </a:p>
          <a:p>
            <a:pPr marL="1371600" lvl="7" indent="457200" algn="l" eaLnBrk="1" hangingPunct="1">
              <a:lnSpc>
                <a:spcPct val="115000"/>
              </a:lnSpc>
              <a:spcBef>
                <a:spcPts val="0"/>
              </a:spcBef>
              <a:buNone/>
            </a:pPr>
            <a:r>
              <a:rPr lang="en-US" altLang="zh-CN" sz="2000" b="1" dirty="0">
                <a:solidFill>
                  <a:srgbClr val="034EA2"/>
                </a:solidFill>
                <a:latin typeface="等线" panose="02010600030101010101" charset="-122"/>
                <a:ea typeface="等线" panose="02010600030101010101" charset="-122"/>
                <a:sym typeface="+mn-ea"/>
              </a:rPr>
              <a:t>convert the string to an integer value;</a:t>
            </a:r>
            <a:endParaRPr lang="en-US" altLang="zh-CN" sz="2000" b="1" dirty="0">
              <a:solidFill>
                <a:srgbClr val="034EA2"/>
              </a:solidFill>
              <a:latin typeface="等线" panose="02010600030101010101" charset="-122"/>
              <a:ea typeface="等线" panose="02010600030101010101" charset="-122"/>
            </a:endParaRPr>
          </a:p>
          <a:p>
            <a:pPr marL="1371600" lvl="8" indent="457200" algn="l" eaLnBrk="1" hangingPunct="1">
              <a:lnSpc>
                <a:spcPct val="115000"/>
              </a:lnSpc>
              <a:spcBef>
                <a:spcPts val="0"/>
              </a:spcBef>
              <a:buNone/>
            </a:pPr>
            <a:r>
              <a:rPr lang="en-US" altLang="zh-CN" sz="2000" b="1" dirty="0">
                <a:solidFill>
                  <a:srgbClr val="034EA2"/>
                </a:solidFill>
                <a:latin typeface="等线" panose="02010600030101010101" charset="-122"/>
                <a:ea typeface="等线" panose="02010600030101010101" charset="-122"/>
                <a:sym typeface="+mn-ea"/>
              </a:rPr>
              <a:t>return the integer value;</a:t>
            </a:r>
            <a:endParaRPr lang="en-US" altLang="zh-CN" sz="2000" b="1" dirty="0">
              <a:solidFill>
                <a:srgbClr val="034EA2"/>
              </a:solidFill>
              <a:latin typeface="等线" panose="02010600030101010101" charset="-122"/>
              <a:ea typeface="等线" panose="02010600030101010101" charset="-122"/>
            </a:endParaRPr>
          </a:p>
          <a:p>
            <a:pPr marL="914400" lvl="3" indent="457200" algn="l" eaLnBrk="1" hangingPunct="1">
              <a:lnSpc>
                <a:spcPct val="115000"/>
              </a:lnSpc>
              <a:spcBef>
                <a:spcPts val="0"/>
              </a:spcBef>
              <a:buNone/>
            </a:pPr>
            <a:r>
              <a:rPr lang="en-US" altLang="zh-CN" sz="2000" b="1" dirty="0">
                <a:solidFill>
                  <a:schemeClr val="tx1"/>
                </a:solidFill>
                <a:latin typeface="等线" panose="02010600030101010101" charset="-122"/>
                <a:ea typeface="等线" panose="02010600030101010101" charset="-122"/>
              </a:rPr>
              <a:t>}</a:t>
            </a:r>
            <a:r>
              <a:rPr lang="en-US" altLang="zh-CN" sz="2000" b="1" dirty="0">
                <a:solidFill>
                  <a:srgbClr val="034EA2"/>
                </a:solidFill>
                <a:latin typeface="等线" panose="02010600030101010101" charset="-122"/>
                <a:ea typeface="等线" panose="02010600030101010101" charset="-122"/>
              </a:rPr>
              <a:t> </a:t>
            </a:r>
            <a:r>
              <a:rPr lang="en-US" altLang="zh-CN" sz="2000" b="1" dirty="0">
                <a:solidFill>
                  <a:srgbClr val="FF0000"/>
                </a:solidFill>
                <a:latin typeface="等线" panose="02010600030101010101" charset="-122"/>
                <a:ea typeface="等线" panose="02010600030101010101" charset="-122"/>
              </a:rPr>
              <a:t>catch</a:t>
            </a:r>
            <a:r>
              <a:rPr lang="en-US" altLang="zh-CN" sz="2000" b="1" dirty="0">
                <a:solidFill>
                  <a:schemeClr val="tx1"/>
                </a:solidFill>
                <a:latin typeface="等线" panose="02010600030101010101" charset="-122"/>
                <a:ea typeface="等线" panose="02010600030101010101" charset="-122"/>
              </a:rPr>
              <a:t>(</a:t>
            </a:r>
            <a:r>
              <a:rPr lang="en-US" altLang="zh-CN" sz="2000" b="1" dirty="0">
                <a:solidFill>
                  <a:schemeClr val="accent2"/>
                </a:solidFill>
                <a:latin typeface="等线" panose="02010600030101010101" charset="-122"/>
                <a:ea typeface="等线" panose="02010600030101010101" charset="-122"/>
                <a:sym typeface="+mn-ea"/>
              </a:rPr>
              <a:t>read from the standard input fails</a:t>
            </a:r>
            <a:r>
              <a:rPr lang="en-US" altLang="zh-CN" sz="2000" b="1" dirty="0">
                <a:solidFill>
                  <a:schemeClr val="tx1"/>
                </a:solidFill>
                <a:latin typeface="等线" panose="02010600030101010101" charset="-122"/>
                <a:ea typeface="等线" panose="02010600030101010101" charset="-122"/>
              </a:rPr>
              <a:t>) {</a:t>
            </a:r>
          </a:p>
          <a:p>
            <a:pPr marL="1371600" lvl="4" indent="457200" algn="l" eaLnBrk="1" hangingPunct="1">
              <a:lnSpc>
                <a:spcPct val="115000"/>
              </a:lnSpc>
              <a:spcBef>
                <a:spcPts val="0"/>
              </a:spcBef>
              <a:buNone/>
            </a:pPr>
            <a:r>
              <a:rPr lang="en-US" altLang="zh-CN" sz="2000" b="1" dirty="0">
                <a:solidFill>
                  <a:schemeClr val="accent2"/>
                </a:solidFill>
                <a:latin typeface="等线" panose="02010600030101010101" charset="-122"/>
                <a:ea typeface="等线" panose="02010600030101010101" charset="-122"/>
              </a:rPr>
              <a:t>handle standard input error;</a:t>
            </a:r>
          </a:p>
          <a:p>
            <a:pPr marL="914400" lvl="3" indent="457200" algn="l" eaLnBrk="1" hangingPunct="1">
              <a:lnSpc>
                <a:spcPct val="115000"/>
              </a:lnSpc>
              <a:spcBef>
                <a:spcPts val="0"/>
              </a:spcBef>
              <a:buNone/>
            </a:pPr>
            <a:r>
              <a:rPr lang="en-US" altLang="zh-CN" sz="2000" b="1" dirty="0">
                <a:solidFill>
                  <a:schemeClr val="tx1"/>
                </a:solidFill>
                <a:latin typeface="等线" panose="02010600030101010101" charset="-122"/>
                <a:ea typeface="等线" panose="02010600030101010101" charset="-122"/>
              </a:rPr>
              <a:t>} </a:t>
            </a:r>
            <a:r>
              <a:rPr lang="en-US" altLang="zh-CN" sz="2000" b="1" dirty="0">
                <a:solidFill>
                  <a:srgbClr val="FF0000"/>
                </a:solidFill>
                <a:latin typeface="等线" panose="02010600030101010101" charset="-122"/>
                <a:ea typeface="等线" panose="02010600030101010101" charset="-122"/>
                <a:sym typeface="+mn-ea"/>
              </a:rPr>
              <a:t>catch</a:t>
            </a:r>
            <a:r>
              <a:rPr lang="en-US" altLang="zh-CN" sz="2000" b="1" dirty="0">
                <a:solidFill>
                  <a:schemeClr val="tx1"/>
                </a:solidFill>
                <a:latin typeface="等线" panose="02010600030101010101" charset="-122"/>
                <a:ea typeface="等线" panose="02010600030101010101" charset="-122"/>
                <a:sym typeface="+mn-ea"/>
              </a:rPr>
              <a:t>(</a:t>
            </a:r>
            <a:r>
              <a:rPr lang="en-US" altLang="zh-CN" sz="2000" b="1" dirty="0">
                <a:solidFill>
                  <a:schemeClr val="accent2"/>
                </a:solidFill>
                <a:latin typeface="等线" panose="02010600030101010101" charset="-122"/>
                <a:ea typeface="等线" panose="02010600030101010101" charset="-122"/>
                <a:sym typeface="+mn-ea"/>
              </a:rPr>
              <a:t>the string does not contain an integer</a:t>
            </a:r>
            <a:r>
              <a:rPr lang="en-US" altLang="zh-CN" sz="2000" b="1" dirty="0">
                <a:solidFill>
                  <a:schemeClr val="tx1"/>
                </a:solidFill>
                <a:latin typeface="等线" panose="02010600030101010101" charset="-122"/>
                <a:ea typeface="等线" panose="02010600030101010101" charset="-122"/>
                <a:sym typeface="+mn-ea"/>
              </a:rPr>
              <a:t>) </a:t>
            </a:r>
            <a:r>
              <a:rPr lang="en-US" altLang="zh-CN" sz="2000" b="1" dirty="0">
                <a:solidFill>
                  <a:schemeClr val="tx1"/>
                </a:solidFill>
                <a:latin typeface="等线" panose="02010600030101010101" charset="-122"/>
                <a:ea typeface="等线" panose="02010600030101010101" charset="-122"/>
              </a:rPr>
              <a:t>{</a:t>
            </a:r>
          </a:p>
          <a:p>
            <a:pPr marL="1371600" lvl="4" indent="457200" algn="l" eaLnBrk="1" hangingPunct="1">
              <a:lnSpc>
                <a:spcPct val="115000"/>
              </a:lnSpc>
              <a:spcBef>
                <a:spcPts val="0"/>
              </a:spcBef>
              <a:buNone/>
            </a:pPr>
            <a:r>
              <a:rPr lang="en-US" altLang="zh-CN" sz="2000" b="1" dirty="0">
                <a:solidFill>
                  <a:schemeClr val="accent2"/>
                </a:solidFill>
                <a:latin typeface="等线" panose="02010600030101010101" charset="-122"/>
                <a:ea typeface="等线" panose="02010600030101010101" charset="-122"/>
              </a:rPr>
              <a:t>handle invalid number format error;</a:t>
            </a:r>
          </a:p>
          <a:p>
            <a:pPr marL="914400" lvl="3" indent="457200" algn="l" eaLnBrk="1" hangingPunct="1">
              <a:lnSpc>
                <a:spcPct val="115000"/>
              </a:lnSpc>
              <a:spcBef>
                <a:spcPts val="0"/>
              </a:spcBef>
              <a:buNone/>
            </a:pPr>
            <a:r>
              <a:rPr lang="en-US" altLang="zh-CN" sz="2000" b="1" dirty="0">
                <a:solidFill>
                  <a:schemeClr val="tx1"/>
                </a:solidFill>
                <a:latin typeface="等线" panose="02010600030101010101" charset="-122"/>
                <a:ea typeface="等线" panose="02010600030101010101" charset="-122"/>
              </a:rPr>
              <a:t>}</a:t>
            </a:r>
          </a:p>
          <a:p>
            <a:pPr marL="457200" lvl="2" indent="457200" algn="l" eaLnBrk="1" hangingPunct="1">
              <a:lnSpc>
                <a:spcPct val="115000"/>
              </a:lnSpc>
              <a:spcBef>
                <a:spcPts val="0"/>
              </a:spcBef>
              <a:buNone/>
            </a:pPr>
            <a:r>
              <a:rPr lang="en-US" altLang="zh-CN" sz="2000" b="1" dirty="0">
                <a:solidFill>
                  <a:schemeClr val="tx1"/>
                </a:solidFill>
                <a:latin typeface="等线" panose="02010600030101010101" charset="-122"/>
                <a:ea typeface="等线" panose="02010600030101010101" charset="-122"/>
              </a:rPr>
              <a:t>}</a:t>
            </a:r>
          </a:p>
          <a:p>
            <a:pPr marL="457200" lvl="1" indent="0" algn="l" eaLnBrk="1" hangingPunct="1">
              <a:lnSpc>
                <a:spcPct val="115000"/>
              </a:lnSpc>
              <a:spcBef>
                <a:spcPts val="0"/>
              </a:spcBef>
              <a:buNone/>
            </a:pPr>
            <a:r>
              <a:rPr lang="en-US" altLang="zh-CN" sz="2000" b="1" dirty="0">
                <a:solidFill>
                  <a:schemeClr val="tx1"/>
                </a:solidFill>
                <a:latin typeface="等线" panose="02010600030101010101" charset="-122"/>
                <a:ea typeface="等线" panose="02010600030101010101" charset="-122"/>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6" grpId="0" bldLvl="0" animBg="1"/>
      <p:bldP spid="7176" grpId="1"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a:lnSpc>
                <a:spcPct val="130000"/>
              </a:lnSpc>
            </a:pPr>
            <a:r>
              <a:rPr lang="en-US" altLang="zh-CN" sz="2800">
                <a:solidFill>
                  <a:srgbClr val="034EA2"/>
                </a:solidFill>
                <a:effectLst/>
                <a:sym typeface="+mn-ea"/>
              </a:rPr>
              <a:t>Java</a:t>
            </a:r>
            <a:r>
              <a:rPr lang="zh-CN" altLang="en-US" sz="2800">
                <a:solidFill>
                  <a:srgbClr val="034EA2"/>
                </a:solidFill>
                <a:effectLst/>
                <a:sym typeface="+mn-ea"/>
              </a:rPr>
              <a:t>异常处理机制</a:t>
            </a:r>
            <a:endParaRPr lang="zh-CN" altLang="en-US" sz="2800">
              <a:solidFill>
                <a:srgbClr val="034EA2"/>
              </a:solidFill>
              <a:effectLst/>
            </a:endParaRPr>
          </a:p>
          <a:p>
            <a:r>
              <a:rPr lang="en-US" altLang="zh-CN" sz="2400"/>
              <a:t>Java</a:t>
            </a:r>
            <a:r>
              <a:rPr lang="zh-CN" altLang="en-US" sz="2400"/>
              <a:t>中，异常也是一个对象，用于表述非正常状态</a:t>
            </a:r>
            <a:endParaRPr lang="en-US" altLang="zh-CN" sz="2400"/>
          </a:p>
          <a:p>
            <a:r>
              <a:rPr lang="zh-CN" altLang="en-US" sz="2400"/>
              <a:t>当非正常状态出现时，成员方法需要创建一个相应的</a:t>
            </a:r>
            <a:r>
              <a:rPr lang="zh-CN" altLang="en-US" sz="2400">
                <a:solidFill>
                  <a:srgbClr val="034EA2"/>
                </a:solidFill>
              </a:rPr>
              <a:t>异常对象</a:t>
            </a:r>
            <a:r>
              <a:rPr lang="zh-CN" altLang="en-US" sz="2400"/>
              <a:t>并将其</a:t>
            </a:r>
            <a:r>
              <a:rPr lang="zh-CN" altLang="en-US" sz="2400">
                <a:solidFill>
                  <a:srgbClr val="034EA2"/>
                </a:solidFill>
              </a:rPr>
              <a:t>抛出（</a:t>
            </a:r>
            <a:r>
              <a:rPr lang="en-US" altLang="zh-CN" sz="2400">
                <a:solidFill>
                  <a:srgbClr val="034EA2"/>
                </a:solidFill>
              </a:rPr>
              <a:t>throw</a:t>
            </a:r>
            <a:r>
              <a:rPr lang="zh-CN" altLang="en-US" sz="2400">
                <a:solidFill>
                  <a:srgbClr val="034EA2"/>
                </a:solidFill>
              </a:rPr>
              <a:t>）</a:t>
            </a:r>
            <a:endParaRPr lang="en-US" altLang="zh-CN" sz="2400"/>
          </a:p>
          <a:p>
            <a:pPr marL="0" indent="0">
              <a:buNone/>
            </a:pPr>
            <a:endParaRPr lang="en-US" altLang="zh-CN" sz="2400"/>
          </a:p>
        </p:txBody>
      </p:sp>
      <p:sp>
        <p:nvSpPr>
          <p:cNvPr id="3" name="标题 2"/>
          <p:cNvSpPr>
            <a:spLocks noGrp="1"/>
          </p:cNvSpPr>
          <p:nvPr>
            <p:ph type="title"/>
          </p:nvPr>
        </p:nvSpPr>
        <p:spPr/>
        <p:txBody>
          <a:bodyPr/>
          <a:lstStyle/>
          <a:p>
            <a:r>
              <a:rPr lang="en-US" altLang="zh-CN">
                <a:sym typeface="+mn-ea"/>
              </a:rPr>
              <a:t>2.1.7 Java</a:t>
            </a:r>
            <a:r>
              <a:rPr lang="zh-CN" altLang="en-US">
                <a:sym typeface="+mn-ea"/>
              </a:rPr>
              <a:t>异常处理</a:t>
            </a:r>
            <a:r>
              <a:rPr lang="en-US" altLang="zh-CN">
                <a:sym typeface="+mn-ea"/>
              </a:rPr>
              <a:t> </a:t>
            </a:r>
            <a:r>
              <a:rPr lang="en-US" altLang="zh-CN" sz="2400">
                <a:sym typeface="+mn-ea"/>
              </a:rPr>
              <a:t>4/23</a:t>
            </a:r>
          </a:p>
        </p:txBody>
      </p:sp>
      <p:sp>
        <p:nvSpPr>
          <p:cNvPr id="573444" name="AutoShape 4"/>
          <p:cNvSpPr/>
          <p:nvPr>
            <p:custDataLst>
              <p:tags r:id="rId1"/>
            </p:custDataLst>
          </p:nvPr>
        </p:nvSpPr>
        <p:spPr>
          <a:xfrm>
            <a:off x="3773170" y="3681095"/>
            <a:ext cx="3924300" cy="2057400"/>
          </a:xfrm>
          <a:prstGeom prst="cloudCallout">
            <a:avLst>
              <a:gd name="adj1" fmla="val 58403"/>
              <a:gd name="adj2" fmla="val -68463"/>
            </a:avLst>
          </a:prstGeom>
          <a:noFill/>
          <a:ln w="9525" cap="flat" cmpd="sng">
            <a:solidFill>
              <a:srgbClr val="FF0000"/>
            </a:solidFill>
            <a:prstDash val="solid"/>
            <a:headEnd type="none" w="med" len="med"/>
            <a:tailEnd type="none" w="med" len="med"/>
          </a:ln>
        </p:spPr>
        <p:txBody>
          <a:bodyPr/>
          <a:lstStyle>
            <a:lvl1pPr marL="469900" indent="-469900" algn="l" rtl="0" eaLnBrk="0" fontAlgn="base" hangingPunct="0">
              <a:spcBef>
                <a:spcPct val="20000"/>
              </a:spcBef>
              <a:spcAft>
                <a:spcPct val="0"/>
              </a:spcAft>
              <a:buClr>
                <a:schemeClr val="accent2"/>
              </a:buClr>
              <a:buFont typeface="Wingdings" panose="05000000000000000000" pitchFamily="2" charset="2"/>
              <a:buChar char="o"/>
              <a:defRPr sz="3000" b="0">
                <a:solidFill>
                  <a:schemeClr val="tx1"/>
                </a:solidFill>
                <a:latin typeface="+mn-lt"/>
                <a:ea typeface="+mn-ea"/>
                <a:cs typeface="+mn-cs"/>
              </a:defRPr>
            </a:lvl1pPr>
            <a:lvl2pPr marL="908050" indent="-436880" algn="l" rtl="0" eaLnBrk="0" fontAlgn="base" hangingPunct="0">
              <a:spcBef>
                <a:spcPct val="20000"/>
              </a:spcBef>
              <a:spcAft>
                <a:spcPct val="0"/>
              </a:spcAft>
              <a:buClr>
                <a:schemeClr val="accent2"/>
              </a:buClr>
              <a:buFont typeface="Wingdings" panose="05000000000000000000" pitchFamily="2" charset="2"/>
              <a:buChar char="n"/>
              <a:defRPr sz="2600">
                <a:solidFill>
                  <a:schemeClr val="tx1"/>
                </a:solidFill>
                <a:latin typeface="Verdana" panose="020B0604030504040204" pitchFamily="34" charset="0"/>
                <a:ea typeface="+mn-ea"/>
              </a:defRPr>
            </a:lvl2pPr>
            <a:lvl3pPr marL="1304925" indent="-395605" algn="l" rtl="0" eaLnBrk="0" fontAlgn="base" hangingPunct="0">
              <a:spcBef>
                <a:spcPct val="20000"/>
              </a:spcBef>
              <a:spcAft>
                <a:spcPct val="0"/>
              </a:spcAft>
              <a:buClr>
                <a:schemeClr val="accent2"/>
              </a:buClr>
              <a:buFont typeface="Wingdings" panose="05000000000000000000" pitchFamily="2" charset="2"/>
              <a:buChar char="o"/>
              <a:defRPr sz="2300">
                <a:solidFill>
                  <a:schemeClr val="tx1"/>
                </a:solidFill>
                <a:latin typeface="Verdana" panose="020B0604030504040204" pitchFamily="34" charset="0"/>
                <a:ea typeface="+mn-ea"/>
              </a:defRPr>
            </a:lvl3pPr>
            <a:lvl4pPr marL="1694180" indent="-387350" algn="l" rtl="0" eaLnBrk="0" fontAlgn="base" hangingPunct="0">
              <a:spcBef>
                <a:spcPct val="20000"/>
              </a:spcBef>
              <a:spcAft>
                <a:spcPct val="0"/>
              </a:spcAft>
              <a:buClr>
                <a:schemeClr val="accent2"/>
              </a:buClr>
              <a:buFont typeface="Wingdings" panose="05000000000000000000" pitchFamily="2" charset="2"/>
              <a:buChar char="n"/>
              <a:defRPr sz="2000">
                <a:solidFill>
                  <a:schemeClr val="tx1"/>
                </a:solidFill>
                <a:latin typeface="Verdana" panose="020B0604030504040204" pitchFamily="34" charset="0"/>
                <a:ea typeface="+mn-ea"/>
              </a:defRPr>
            </a:lvl4pPr>
            <a:lvl5pPr marL="2094230" indent="-398780" algn="l" rtl="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mn-ea"/>
              </a:defRPr>
            </a:lvl5pPr>
          </a:lstStyle>
          <a:p>
            <a:pPr marL="0" lvl="0" indent="0" algn="ctr" eaLnBrk="1" hangingPunct="1">
              <a:spcBef>
                <a:spcPct val="0"/>
              </a:spcBef>
              <a:buClrTx/>
              <a:buFontTx/>
              <a:buNone/>
            </a:pPr>
            <a:r>
              <a:rPr lang="zh-CN" altLang="en-US" sz="2000" b="1" dirty="0">
                <a:latin typeface="等线" panose="02010600030101010101" charset="-122"/>
                <a:ea typeface="等线" panose="02010600030101010101" charset="-122"/>
                <a:cs typeface="等线" panose="02010600030101010101" charset="-122"/>
              </a:rPr>
              <a:t>生成的异常对象将提交给</a:t>
            </a:r>
            <a:r>
              <a:rPr lang="en-US" altLang="zh-CN" sz="2000" b="1" dirty="0">
                <a:latin typeface="等线" panose="02010600030101010101" charset="-122"/>
                <a:ea typeface="等线" panose="02010600030101010101" charset="-122"/>
                <a:cs typeface="等线" panose="02010600030101010101" charset="-122"/>
              </a:rPr>
              <a:t>Java</a:t>
            </a:r>
            <a:r>
              <a:rPr lang="zh-CN" altLang="en-US" sz="2000" b="1" dirty="0">
                <a:latin typeface="等线" panose="02010600030101010101" charset="-122"/>
                <a:ea typeface="等线" panose="02010600030101010101" charset="-122"/>
                <a:cs typeface="等线" panose="02010600030101010101" charset="-122"/>
              </a:rPr>
              <a:t>运行时系统，异常的产生和提交过程称为抛出异常</a:t>
            </a:r>
          </a:p>
        </p:txBody>
      </p:sp>
      <p:sp>
        <p:nvSpPr>
          <p:cNvPr id="8" name="日期占位符 7"/>
          <p:cNvSpPr>
            <a:spLocks noGrp="1"/>
          </p:cNvSpPr>
          <p:nvPr>
            <p:ph type="dt" sz="half" idx="10"/>
            <p:custDataLst>
              <p:tags r:id="rId2"/>
            </p:custDataLst>
          </p:nvPr>
        </p:nvSpPr>
        <p:spPr/>
        <p:txBody>
          <a:bodyPr/>
          <a:lstStyle/>
          <a:p>
            <a:fld id="{8BEB6EB5-CC0D-C94C-91B9-9EA1B45E848E}" type="datetime1">
              <a:rPr kumimoji="1" lang="zh-CN" altLang="en-US" smtClean="0"/>
              <a:t>2024/10/16</a:t>
            </a:fld>
            <a:endParaRPr kumimoji="1" lang="zh-CN" altLang="en-US" sz="900"/>
          </a:p>
        </p:txBody>
      </p:sp>
      <p:sp>
        <p:nvSpPr>
          <p:cNvPr id="9" name="页脚占位符 8"/>
          <p:cNvSpPr>
            <a:spLocks noGrp="1"/>
          </p:cNvSpPr>
          <p:nvPr>
            <p:ph type="ftr" sz="quarter" idx="11"/>
            <p:custDataLst>
              <p:tags r:id="rId3"/>
            </p:custDataLst>
          </p:nvPr>
        </p:nvSpPr>
        <p:spPr/>
        <p:txBody>
          <a:bodyPr/>
          <a:lstStyle/>
          <a:p>
            <a:r>
              <a:rPr kumimoji="1" lang="zh-CN" altLang="en-US" dirty="0"/>
              <a:t>西北工业大学软件学院</a:t>
            </a:r>
            <a:endParaRPr kumimoji="1" lang="zh-CN" altLang="en-US" sz="900" dirty="0"/>
          </a:p>
        </p:txBody>
      </p:sp>
      <p:sp>
        <p:nvSpPr>
          <p:cNvPr id="10" name="灯片编号占位符 9"/>
          <p:cNvSpPr>
            <a:spLocks noGrp="1"/>
          </p:cNvSpPr>
          <p:nvPr>
            <p:ph type="sldNum" sz="quarter" idx="12"/>
            <p:custDataLst>
              <p:tags r:id="rId4"/>
            </p:custDataLst>
          </p:nvPr>
        </p:nvSpPr>
        <p:spPr/>
        <p:txBody>
          <a:bodyPr/>
          <a:lstStyle/>
          <a:p>
            <a:fld id="{5A1A6423-77BD-D842-A714-25250E903C41}" type="slidenum">
              <a:rPr kumimoji="1" lang="zh-CN" altLang="en-US" smtClean="0"/>
              <a:t>85</a:t>
            </a:fld>
            <a:endParaRPr kumimoji="1" lang="zh-CN" altLang="en-US" sz="9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42" fill="hold" grpId="0" nodeType="clickEffect">
                                  <p:stCondLst>
                                    <p:cond delay="0"/>
                                  </p:stCondLst>
                                  <p:childTnLst>
                                    <p:set>
                                      <p:cBhvr>
                                        <p:cTn id="6" dur="1" fill="hold">
                                          <p:stCondLst>
                                            <p:cond delay="0"/>
                                          </p:stCondLst>
                                        </p:cTn>
                                        <p:tgtEl>
                                          <p:spTgt spid="573444"/>
                                        </p:tgtEl>
                                        <p:attrNameLst>
                                          <p:attrName>style.visibility</p:attrName>
                                        </p:attrNameLst>
                                      </p:cBhvr>
                                      <p:to>
                                        <p:strVal val="visible"/>
                                      </p:to>
                                    </p:set>
                                    <p:animEffect transition="in" filter="barn(outHorizontal)">
                                      <p:cBhvr>
                                        <p:cTn id="7" dur="500"/>
                                        <p:tgtEl>
                                          <p:spTgt spid="5734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3444" grpId="0" bldLvl="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fontScale="80000"/>
          </a:bodyPr>
          <a:lstStyle/>
          <a:p>
            <a:pPr>
              <a:lnSpc>
                <a:spcPct val="130000"/>
              </a:lnSpc>
            </a:pPr>
            <a:r>
              <a:rPr lang="en-US" altLang="zh-CN" sz="3500">
                <a:solidFill>
                  <a:srgbClr val="034EA2"/>
                </a:solidFill>
                <a:effectLst/>
                <a:sym typeface="+mn-ea"/>
              </a:rPr>
              <a:t>Java</a:t>
            </a:r>
            <a:r>
              <a:rPr lang="zh-CN" altLang="en-US" sz="3500">
                <a:solidFill>
                  <a:srgbClr val="034EA2"/>
                </a:solidFill>
                <a:effectLst/>
                <a:sym typeface="+mn-ea"/>
              </a:rPr>
              <a:t>异常处理机制</a:t>
            </a:r>
            <a:endParaRPr lang="zh-CN" altLang="en-US" sz="3500">
              <a:solidFill>
                <a:srgbClr val="034EA2"/>
              </a:solidFill>
              <a:effectLst/>
            </a:endParaRPr>
          </a:p>
          <a:p>
            <a:r>
              <a:rPr lang="zh-CN" altLang="en-US"/>
              <a:t>异常对象的创建与抛出</a:t>
            </a:r>
            <a:endParaRPr lang="en-US" altLang="zh-CN"/>
          </a:p>
          <a:p>
            <a:pPr marL="457200" lvl="1" indent="0">
              <a:buNone/>
            </a:pPr>
            <a:endParaRPr lang="en-US" altLang="zh-CN">
              <a:solidFill>
                <a:schemeClr val="tx1"/>
              </a:solidFill>
              <a:effectLst/>
            </a:endParaRPr>
          </a:p>
          <a:p>
            <a:pPr lvl="1"/>
            <a:endParaRPr lang="en-US" altLang="zh-CN"/>
          </a:p>
          <a:p>
            <a:pPr lvl="1"/>
            <a:r>
              <a:rPr lang="en-US" altLang="zh-CN"/>
              <a:t>Throw</a:t>
            </a:r>
            <a:r>
              <a:rPr lang="zh-CN" altLang="en-US"/>
              <a:t>出现在方法体中，用于抛出异常，即当方法在执行过程中遇到异常情况时，将异常信息封装为异常对象，然后抛出</a:t>
            </a:r>
          </a:p>
          <a:p>
            <a:pPr lvl="1"/>
            <a:r>
              <a:rPr lang="zh-CN" altLang="en-US"/>
              <a:t>抛出异常意味着通知应用程序发生了错误，目的是为了给应用程序提供从问题中恢复和处理的机会</a:t>
            </a:r>
          </a:p>
        </p:txBody>
      </p:sp>
      <p:sp>
        <p:nvSpPr>
          <p:cNvPr id="3" name="标题 2"/>
          <p:cNvSpPr>
            <a:spLocks noGrp="1"/>
          </p:cNvSpPr>
          <p:nvPr>
            <p:ph type="title"/>
          </p:nvPr>
        </p:nvSpPr>
        <p:spPr/>
        <p:txBody>
          <a:bodyPr/>
          <a:lstStyle/>
          <a:p>
            <a:r>
              <a:rPr lang="en-US" altLang="zh-CN">
                <a:sym typeface="+mn-ea"/>
              </a:rPr>
              <a:t>2.1.7 Java</a:t>
            </a:r>
            <a:r>
              <a:rPr lang="zh-CN" altLang="en-US">
                <a:sym typeface="+mn-ea"/>
              </a:rPr>
              <a:t>异常处理</a:t>
            </a:r>
            <a:r>
              <a:rPr lang="en-US" altLang="zh-CN">
                <a:sym typeface="+mn-ea"/>
              </a:rPr>
              <a:t> </a:t>
            </a:r>
            <a:r>
              <a:rPr lang="en-US" altLang="zh-CN" sz="2400">
                <a:sym typeface="+mn-ea"/>
              </a:rPr>
              <a:t>5/23</a:t>
            </a:r>
          </a:p>
        </p:txBody>
      </p:sp>
      <p:sp>
        <p:nvSpPr>
          <p:cNvPr id="8" name="日期占位符 7"/>
          <p:cNvSpPr>
            <a:spLocks noGrp="1"/>
          </p:cNvSpPr>
          <p:nvPr>
            <p:ph type="dt" sz="half" idx="10"/>
            <p:custDataLst>
              <p:tags r:id="rId1"/>
            </p:custDataLst>
          </p:nvPr>
        </p:nvSpPr>
        <p:spPr/>
        <p:txBody>
          <a:bodyPr/>
          <a:lstStyle/>
          <a:p>
            <a:fld id="{8BEB6EB5-CC0D-C94C-91B9-9EA1B45E848E}" type="datetime1">
              <a:rPr kumimoji="1" lang="zh-CN" altLang="en-US" smtClean="0"/>
              <a:t>2024/10/16</a:t>
            </a:fld>
            <a:endParaRPr kumimoji="1" lang="zh-CN" altLang="en-US" sz="900"/>
          </a:p>
        </p:txBody>
      </p:sp>
      <p:sp>
        <p:nvSpPr>
          <p:cNvPr id="9" name="页脚占位符 8"/>
          <p:cNvSpPr>
            <a:spLocks noGrp="1"/>
          </p:cNvSpPr>
          <p:nvPr>
            <p:ph type="ftr" sz="quarter" idx="11"/>
            <p:custDataLst>
              <p:tags r:id="rId2"/>
            </p:custDataLst>
          </p:nvPr>
        </p:nvSpPr>
        <p:spPr/>
        <p:txBody>
          <a:bodyPr/>
          <a:lstStyle/>
          <a:p>
            <a:r>
              <a:rPr kumimoji="1" lang="zh-CN" altLang="en-US" dirty="0"/>
              <a:t>西北工业大学软件学院</a:t>
            </a:r>
            <a:endParaRPr kumimoji="1" lang="zh-CN" altLang="en-US" sz="900" dirty="0"/>
          </a:p>
        </p:txBody>
      </p:sp>
      <p:sp>
        <p:nvSpPr>
          <p:cNvPr id="10" name="灯片编号占位符 9"/>
          <p:cNvSpPr>
            <a:spLocks noGrp="1"/>
          </p:cNvSpPr>
          <p:nvPr>
            <p:ph type="sldNum" sz="quarter" idx="12"/>
            <p:custDataLst>
              <p:tags r:id="rId3"/>
            </p:custDataLst>
          </p:nvPr>
        </p:nvSpPr>
        <p:spPr/>
        <p:txBody>
          <a:bodyPr/>
          <a:lstStyle/>
          <a:p>
            <a:fld id="{5A1A6423-77BD-D842-A714-25250E903C41}" type="slidenum">
              <a:rPr kumimoji="1" lang="zh-CN" altLang="en-US" smtClean="0"/>
              <a:t>86</a:t>
            </a:fld>
            <a:endParaRPr kumimoji="1" lang="zh-CN" altLang="en-US" sz="900"/>
          </a:p>
        </p:txBody>
      </p:sp>
      <p:sp>
        <p:nvSpPr>
          <p:cNvPr id="7176" name="AutoShape 4"/>
          <p:cNvSpPr/>
          <p:nvPr>
            <p:custDataLst>
              <p:tags r:id="rId4"/>
            </p:custDataLst>
          </p:nvPr>
        </p:nvSpPr>
        <p:spPr>
          <a:xfrm>
            <a:off x="862965" y="2667635"/>
            <a:ext cx="7743190" cy="1108710"/>
          </a:xfrm>
          <a:prstGeom prst="flowChartAlternateProcess">
            <a:avLst/>
          </a:prstGeom>
          <a:noFill/>
          <a:ln w="12700" cap="flat" cmpd="sng">
            <a:solidFill>
              <a:schemeClr val="hlink"/>
            </a:solidFill>
            <a:prstDash val="dash"/>
            <a:miter/>
            <a:headEnd type="none" w="med" len="med"/>
            <a:tailEnd type="none" w="med" len="med"/>
          </a:ln>
        </p:spPr>
        <p:txBody>
          <a:bodyPr wrap="none" anchor="ctr" anchorCtr="0"/>
          <a:lstStyle>
            <a:lvl1pPr marL="469900" indent="-469900" algn="l" rtl="0" eaLnBrk="0" fontAlgn="base" hangingPunct="0">
              <a:spcBef>
                <a:spcPct val="20000"/>
              </a:spcBef>
              <a:spcAft>
                <a:spcPct val="0"/>
              </a:spcAft>
              <a:buClr>
                <a:schemeClr val="accent2"/>
              </a:buClr>
              <a:buFont typeface="Wingdings" panose="05000000000000000000" pitchFamily="2" charset="2"/>
              <a:buChar char="o"/>
              <a:defRPr sz="3000" b="0">
                <a:solidFill>
                  <a:schemeClr val="tx1"/>
                </a:solidFill>
                <a:latin typeface="+mn-lt"/>
                <a:ea typeface="+mn-ea"/>
                <a:cs typeface="+mn-cs"/>
              </a:defRPr>
            </a:lvl1pPr>
            <a:lvl2pPr marL="908050" indent="-436880" algn="l" rtl="0" eaLnBrk="0" fontAlgn="base" hangingPunct="0">
              <a:spcBef>
                <a:spcPct val="20000"/>
              </a:spcBef>
              <a:spcAft>
                <a:spcPct val="0"/>
              </a:spcAft>
              <a:buClr>
                <a:schemeClr val="accent2"/>
              </a:buClr>
              <a:buFont typeface="Wingdings" panose="05000000000000000000" pitchFamily="2" charset="2"/>
              <a:buChar char="n"/>
              <a:defRPr sz="2600">
                <a:solidFill>
                  <a:schemeClr val="tx1"/>
                </a:solidFill>
                <a:latin typeface="Verdana" panose="020B0604030504040204" pitchFamily="34" charset="0"/>
                <a:ea typeface="+mn-ea"/>
              </a:defRPr>
            </a:lvl2pPr>
            <a:lvl3pPr marL="1304925" indent="-395605" algn="l" rtl="0" eaLnBrk="0" fontAlgn="base" hangingPunct="0">
              <a:spcBef>
                <a:spcPct val="20000"/>
              </a:spcBef>
              <a:spcAft>
                <a:spcPct val="0"/>
              </a:spcAft>
              <a:buClr>
                <a:schemeClr val="accent2"/>
              </a:buClr>
              <a:buFont typeface="Wingdings" panose="05000000000000000000" pitchFamily="2" charset="2"/>
              <a:buChar char="o"/>
              <a:defRPr sz="2300">
                <a:solidFill>
                  <a:schemeClr val="tx1"/>
                </a:solidFill>
                <a:latin typeface="Verdana" panose="020B0604030504040204" pitchFamily="34" charset="0"/>
                <a:ea typeface="+mn-ea"/>
              </a:defRPr>
            </a:lvl3pPr>
            <a:lvl4pPr marL="1694180" indent="-387350" algn="l" rtl="0" eaLnBrk="0" fontAlgn="base" hangingPunct="0">
              <a:spcBef>
                <a:spcPct val="20000"/>
              </a:spcBef>
              <a:spcAft>
                <a:spcPct val="0"/>
              </a:spcAft>
              <a:buClr>
                <a:schemeClr val="accent2"/>
              </a:buClr>
              <a:buFont typeface="Wingdings" panose="05000000000000000000" pitchFamily="2" charset="2"/>
              <a:buChar char="n"/>
              <a:defRPr sz="2000">
                <a:solidFill>
                  <a:schemeClr val="tx1"/>
                </a:solidFill>
                <a:latin typeface="Verdana" panose="020B0604030504040204" pitchFamily="34" charset="0"/>
                <a:ea typeface="+mn-ea"/>
              </a:defRPr>
            </a:lvl4pPr>
            <a:lvl5pPr marL="2094230" indent="-398780" algn="l" rtl="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mn-ea"/>
              </a:defRPr>
            </a:lvl5pPr>
          </a:lstStyle>
          <a:p>
            <a:pPr marL="360045" lvl="1" indent="0" algn="l">
              <a:lnSpc>
                <a:spcPct val="120000"/>
              </a:lnSpc>
              <a:spcBef>
                <a:spcPts val="0"/>
              </a:spcBef>
              <a:buNone/>
            </a:pPr>
            <a:r>
              <a:rPr lang="en-US" altLang="zh-CN" sz="2200" b="1">
                <a:solidFill>
                  <a:srgbClr val="034EA2"/>
                </a:solidFill>
                <a:effectLst/>
                <a:latin typeface="等线" panose="02010600030101010101" charset="-122"/>
                <a:ea typeface="等线" panose="02010600030101010101" charset="-122"/>
                <a:sym typeface="+mn-ea"/>
              </a:rPr>
              <a:t>throw new  </a:t>
            </a:r>
            <a:r>
              <a:rPr lang="en-US" altLang="zh-CN" sz="2200" b="1">
                <a:effectLst/>
                <a:latin typeface="等线" panose="02010600030101010101" charset="-122"/>
                <a:ea typeface="等线" panose="02010600030101010101" charset="-122"/>
                <a:sym typeface="+mn-ea"/>
              </a:rPr>
              <a:t>Exception("This is an Exception Message"); </a:t>
            </a:r>
            <a:endParaRPr lang="en-US" altLang="zh-CN" sz="2200" b="1">
              <a:solidFill>
                <a:schemeClr val="tx1"/>
              </a:solidFill>
              <a:effectLst/>
              <a:latin typeface="等线" panose="02010600030101010101" charset="-122"/>
              <a:ea typeface="等线" panose="02010600030101010101" charset="-122"/>
            </a:endParaRPr>
          </a:p>
          <a:p>
            <a:pPr marL="360045" lvl="1" indent="0" algn="l">
              <a:lnSpc>
                <a:spcPct val="120000"/>
              </a:lnSpc>
              <a:spcBef>
                <a:spcPts val="0"/>
              </a:spcBef>
              <a:buNone/>
            </a:pPr>
            <a:r>
              <a:rPr lang="en-US" altLang="zh-CN" sz="2200" b="1">
                <a:solidFill>
                  <a:srgbClr val="034EA2"/>
                </a:solidFill>
                <a:effectLst/>
                <a:latin typeface="等线" panose="02010600030101010101" charset="-122"/>
                <a:ea typeface="等线" panose="02010600030101010101" charset="-122"/>
                <a:sym typeface="+mn-ea"/>
              </a:rPr>
              <a:t>throw new  </a:t>
            </a:r>
            <a:r>
              <a:rPr lang="en-US" altLang="zh-CN" sz="2200" b="1">
                <a:effectLst/>
                <a:latin typeface="等线" panose="02010600030101010101" charset="-122"/>
                <a:ea typeface="等线" panose="02010600030101010101" charset="-122"/>
                <a:sym typeface="+mn-ea"/>
              </a:rPr>
              <a:t>Exception( ); </a:t>
            </a:r>
            <a:endParaRPr lang="en-US" altLang="zh-CN" sz="2200" b="1" dirty="0">
              <a:solidFill>
                <a:schemeClr val="tx1"/>
              </a:solidFill>
              <a:effectLst/>
              <a:latin typeface="等线" panose="02010600030101010101" charset="-122"/>
              <a:ea typeface="等线" panose="02010600030101010101" charset="-122"/>
              <a:sym typeface="+mn-ea"/>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a:lnSpc>
                <a:spcPct val="130000"/>
              </a:lnSpc>
            </a:pPr>
            <a:r>
              <a:rPr lang="en-US" altLang="zh-CN" sz="2800">
                <a:solidFill>
                  <a:srgbClr val="034EA2"/>
                </a:solidFill>
                <a:effectLst/>
                <a:sym typeface="+mn-ea"/>
              </a:rPr>
              <a:t>try-catch</a:t>
            </a:r>
            <a:r>
              <a:rPr lang="zh-CN" altLang="en-US" sz="2800">
                <a:solidFill>
                  <a:srgbClr val="034EA2"/>
                </a:solidFill>
                <a:effectLst/>
                <a:sym typeface="+mn-ea"/>
              </a:rPr>
              <a:t>代码块</a:t>
            </a:r>
            <a:endParaRPr lang="zh-CN" altLang="en-US" sz="2800">
              <a:solidFill>
                <a:srgbClr val="034EA2"/>
              </a:solidFill>
              <a:effectLst/>
            </a:endParaRPr>
          </a:p>
          <a:p>
            <a:r>
              <a:rPr lang="zh-CN" altLang="en-US" sz="2400"/>
              <a:t>一个方法中如果选择处理异常，可通过</a:t>
            </a:r>
            <a:r>
              <a:rPr lang="en-US" altLang="zh-CN" sz="2400">
                <a:solidFill>
                  <a:srgbClr val="034EA2"/>
                </a:solidFill>
                <a:effectLst/>
                <a:sym typeface="+mn-ea"/>
              </a:rPr>
              <a:t>try-catch</a:t>
            </a:r>
            <a:r>
              <a:rPr lang="zh-CN" altLang="en-US" sz="2400">
                <a:solidFill>
                  <a:schemeClr val="tx1"/>
                </a:solidFill>
                <a:effectLst/>
                <a:sym typeface="+mn-ea"/>
              </a:rPr>
              <a:t>代码块</a:t>
            </a:r>
            <a:endParaRPr lang="en-US" altLang="zh-CN" sz="2400">
              <a:solidFill>
                <a:schemeClr val="tx1"/>
              </a:solidFill>
            </a:endParaRPr>
          </a:p>
          <a:p>
            <a:r>
              <a:rPr lang="en-US" altLang="zh-CN" sz="2400">
                <a:solidFill>
                  <a:srgbClr val="034EA2"/>
                </a:solidFill>
              </a:rPr>
              <a:t>try</a:t>
            </a:r>
            <a:r>
              <a:rPr lang="zh-CN" altLang="en-US" sz="2400"/>
              <a:t>代码块中为业务处理的代码，可能产生一种或多种异常情况，一个</a:t>
            </a:r>
            <a:r>
              <a:rPr lang="en-US" altLang="zh-CN" sz="2400">
                <a:solidFill>
                  <a:srgbClr val="034EA2"/>
                </a:solidFill>
              </a:rPr>
              <a:t>try</a:t>
            </a:r>
            <a:r>
              <a:rPr lang="zh-CN" altLang="en-US" sz="2400"/>
              <a:t>代码块后面可以跟一个或多个</a:t>
            </a:r>
            <a:r>
              <a:rPr lang="en-US" altLang="zh-CN" sz="2400">
                <a:solidFill>
                  <a:srgbClr val="034EA2"/>
                </a:solidFill>
              </a:rPr>
              <a:t>catch</a:t>
            </a:r>
            <a:r>
              <a:rPr lang="zh-CN" altLang="en-US" sz="2400"/>
              <a:t>代码块，每个</a:t>
            </a:r>
            <a:r>
              <a:rPr lang="en-US" altLang="zh-CN" sz="2400"/>
              <a:t>catch</a:t>
            </a:r>
            <a:r>
              <a:rPr lang="zh-CN" altLang="en-US" sz="2400"/>
              <a:t>代码块分别处理与其类型对应的异常处理代码</a:t>
            </a:r>
            <a:endParaRPr lang="en-US" altLang="zh-CN" sz="2400"/>
          </a:p>
          <a:p>
            <a:pPr marL="0" indent="0">
              <a:buNone/>
            </a:pPr>
            <a:endParaRPr lang="en-US" altLang="zh-CN" sz="2400"/>
          </a:p>
        </p:txBody>
      </p:sp>
      <p:sp>
        <p:nvSpPr>
          <p:cNvPr id="3" name="标题 2"/>
          <p:cNvSpPr>
            <a:spLocks noGrp="1"/>
          </p:cNvSpPr>
          <p:nvPr>
            <p:ph type="title"/>
          </p:nvPr>
        </p:nvSpPr>
        <p:spPr/>
        <p:txBody>
          <a:bodyPr/>
          <a:lstStyle/>
          <a:p>
            <a:r>
              <a:rPr lang="en-US" altLang="zh-CN">
                <a:sym typeface="+mn-ea"/>
              </a:rPr>
              <a:t>2.1.7 Java</a:t>
            </a:r>
            <a:r>
              <a:rPr lang="zh-CN" altLang="en-US">
                <a:sym typeface="+mn-ea"/>
              </a:rPr>
              <a:t>异常处理</a:t>
            </a:r>
            <a:r>
              <a:rPr lang="en-US" altLang="zh-CN">
                <a:sym typeface="+mn-ea"/>
              </a:rPr>
              <a:t> </a:t>
            </a:r>
            <a:r>
              <a:rPr lang="en-US" altLang="zh-CN" sz="2400">
                <a:sym typeface="+mn-ea"/>
              </a:rPr>
              <a:t>6/23</a:t>
            </a:r>
          </a:p>
        </p:txBody>
      </p:sp>
      <p:sp>
        <p:nvSpPr>
          <p:cNvPr id="8" name="日期占位符 7"/>
          <p:cNvSpPr>
            <a:spLocks noGrp="1"/>
          </p:cNvSpPr>
          <p:nvPr>
            <p:ph type="dt" sz="half" idx="10"/>
            <p:custDataLst>
              <p:tags r:id="rId1"/>
            </p:custDataLst>
          </p:nvPr>
        </p:nvSpPr>
        <p:spPr/>
        <p:txBody>
          <a:bodyPr/>
          <a:lstStyle/>
          <a:p>
            <a:fld id="{8BEB6EB5-CC0D-C94C-91B9-9EA1B45E848E}" type="datetime1">
              <a:rPr kumimoji="1" lang="zh-CN" altLang="en-US" smtClean="0"/>
              <a:t>2024/10/16</a:t>
            </a:fld>
            <a:endParaRPr kumimoji="1" lang="zh-CN" altLang="en-US" sz="900"/>
          </a:p>
        </p:txBody>
      </p:sp>
      <p:sp>
        <p:nvSpPr>
          <p:cNvPr id="9" name="页脚占位符 8"/>
          <p:cNvSpPr>
            <a:spLocks noGrp="1"/>
          </p:cNvSpPr>
          <p:nvPr>
            <p:ph type="ftr" sz="quarter" idx="11"/>
            <p:custDataLst>
              <p:tags r:id="rId2"/>
            </p:custDataLst>
          </p:nvPr>
        </p:nvSpPr>
        <p:spPr/>
        <p:txBody>
          <a:bodyPr/>
          <a:lstStyle/>
          <a:p>
            <a:r>
              <a:rPr kumimoji="1" lang="zh-CN" altLang="en-US" dirty="0"/>
              <a:t>西北工业大学软件学院</a:t>
            </a:r>
            <a:endParaRPr kumimoji="1" lang="zh-CN" altLang="en-US" sz="900" dirty="0"/>
          </a:p>
        </p:txBody>
      </p:sp>
      <p:sp>
        <p:nvSpPr>
          <p:cNvPr id="10" name="灯片编号占位符 9"/>
          <p:cNvSpPr>
            <a:spLocks noGrp="1"/>
          </p:cNvSpPr>
          <p:nvPr>
            <p:ph type="sldNum" sz="quarter" idx="12"/>
            <p:custDataLst>
              <p:tags r:id="rId3"/>
            </p:custDataLst>
          </p:nvPr>
        </p:nvSpPr>
        <p:spPr/>
        <p:txBody>
          <a:bodyPr/>
          <a:lstStyle/>
          <a:p>
            <a:fld id="{5A1A6423-77BD-D842-A714-25250E903C41}" type="slidenum">
              <a:rPr kumimoji="1" lang="zh-CN" altLang="en-US" smtClean="0"/>
              <a:t>87</a:t>
            </a:fld>
            <a:endParaRPr kumimoji="1" lang="zh-CN" altLang="en-US" sz="900"/>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内容占位符 7"/>
          <p:cNvSpPr>
            <a:spLocks noGrp="1"/>
          </p:cNvSpPr>
          <p:nvPr>
            <p:ph sz="quarter" idx="4"/>
          </p:nvPr>
        </p:nvSpPr>
        <p:spPr>
          <a:xfrm>
            <a:off x="4676775" y="1883410"/>
            <a:ext cx="4163060" cy="4231005"/>
          </a:xfrm>
        </p:spPr>
        <p:txBody>
          <a:bodyPr>
            <a:noAutofit/>
          </a:bodyPr>
          <a:lstStyle/>
          <a:p>
            <a:pPr lvl="0"/>
            <a:r>
              <a:rPr lang="en-US" altLang="zh-CN" sz="2000">
                <a:solidFill>
                  <a:srgbClr val="034EA2"/>
                </a:solidFill>
                <a:effectLst/>
              </a:rPr>
              <a:t>try</a:t>
            </a:r>
            <a:r>
              <a:rPr lang="zh-CN" altLang="en-US" sz="2000"/>
              <a:t>出现在方法体中，它包含一个作用域，表示尝试执行该作用域内的语句，在执行过程中可能有某些语句抛出异常；</a:t>
            </a:r>
          </a:p>
          <a:p>
            <a:pPr lvl="0"/>
            <a:r>
              <a:rPr lang="en-US" altLang="zh-CN" sz="2000">
                <a:solidFill>
                  <a:srgbClr val="034EA2"/>
                </a:solidFill>
                <a:effectLst/>
              </a:rPr>
              <a:t>catch</a:t>
            </a:r>
            <a:r>
              <a:rPr lang="zh-CN" altLang="en-US" sz="2000"/>
              <a:t>出现在</a:t>
            </a:r>
            <a:r>
              <a:rPr lang="en-US" altLang="zh-CN" sz="2000">
                <a:solidFill>
                  <a:srgbClr val="034EA2"/>
                </a:solidFill>
                <a:effectLst/>
              </a:rPr>
              <a:t>try</a:t>
            </a:r>
            <a:r>
              <a:rPr lang="zh-CN" altLang="en-US" sz="2000"/>
              <a:t>之后，用于捕获和处理</a:t>
            </a:r>
            <a:r>
              <a:rPr lang="en-US" altLang="zh-CN" sz="2000"/>
              <a:t>try</a:t>
            </a:r>
            <a:r>
              <a:rPr lang="zh-CN" altLang="en-US" sz="2000"/>
              <a:t>中可能抛出的异常。</a:t>
            </a:r>
            <a:r>
              <a:rPr lang="en-US" altLang="zh-CN" sz="2000">
                <a:solidFill>
                  <a:srgbClr val="034EA2"/>
                </a:solidFill>
                <a:effectLst/>
              </a:rPr>
              <a:t>catch</a:t>
            </a:r>
            <a:r>
              <a:rPr lang="zh-CN" altLang="en-US" sz="2000"/>
              <a:t>关键字后面紧跟着它能捕获的异常类型，它也包含一个作用域，作用域内的语句是对异常的处理。</a:t>
            </a:r>
          </a:p>
        </p:txBody>
      </p:sp>
      <p:sp>
        <p:nvSpPr>
          <p:cNvPr id="9" name="标题 8"/>
          <p:cNvSpPr>
            <a:spLocks noGrp="1"/>
          </p:cNvSpPr>
          <p:nvPr>
            <p:ph type="title"/>
          </p:nvPr>
        </p:nvSpPr>
        <p:spPr/>
        <p:txBody>
          <a:bodyPr/>
          <a:lstStyle/>
          <a:p>
            <a:r>
              <a:rPr lang="en-US" altLang="zh-CN">
                <a:sym typeface="+mn-ea"/>
              </a:rPr>
              <a:t>2.1.7 Java</a:t>
            </a:r>
            <a:r>
              <a:rPr lang="zh-CN" altLang="en-US">
                <a:sym typeface="+mn-ea"/>
              </a:rPr>
              <a:t>异常处理</a:t>
            </a:r>
            <a:r>
              <a:rPr lang="en-US" altLang="zh-CN">
                <a:sym typeface="+mn-ea"/>
              </a:rPr>
              <a:t> </a:t>
            </a:r>
            <a:r>
              <a:rPr lang="en-US" altLang="zh-CN" sz="2400">
                <a:sym typeface="+mn-ea"/>
              </a:rPr>
              <a:t>7/23</a:t>
            </a:r>
          </a:p>
        </p:txBody>
      </p:sp>
      <p:sp>
        <p:nvSpPr>
          <p:cNvPr id="2" name="日期占位符 1"/>
          <p:cNvSpPr>
            <a:spLocks noGrp="1"/>
          </p:cNvSpPr>
          <p:nvPr>
            <p:ph type="dt" sz="half" idx="10"/>
            <p:custDataLst>
              <p:tags r:id="rId1"/>
            </p:custDataLst>
          </p:nvPr>
        </p:nvSpPr>
        <p:spPr/>
        <p:txBody>
          <a:bodyPr/>
          <a:lstStyle/>
          <a:p>
            <a:fld id="{8BEB6EB5-CC0D-C94C-91B9-9EA1B45E848E}" type="datetime1">
              <a:rPr kumimoji="1" lang="zh-CN" altLang="en-US" smtClean="0"/>
              <a:t>2024/10/16</a:t>
            </a:fld>
            <a:endParaRPr kumimoji="1" lang="zh-CN" altLang="en-US" sz="900"/>
          </a:p>
        </p:txBody>
      </p:sp>
      <p:sp>
        <p:nvSpPr>
          <p:cNvPr id="3" name="页脚占位符 2"/>
          <p:cNvSpPr>
            <a:spLocks noGrp="1"/>
          </p:cNvSpPr>
          <p:nvPr>
            <p:ph type="ftr" sz="quarter" idx="11"/>
            <p:custDataLst>
              <p:tags r:id="rId2"/>
            </p:custDataLst>
          </p:nvPr>
        </p:nvSpPr>
        <p:spPr/>
        <p:txBody>
          <a:bodyPr/>
          <a:lstStyle/>
          <a:p>
            <a:r>
              <a:rPr kumimoji="1" lang="zh-CN" altLang="en-US" dirty="0"/>
              <a:t>西北工业大学软件学院</a:t>
            </a:r>
            <a:endParaRPr kumimoji="1" lang="zh-CN" altLang="en-US" sz="900" dirty="0"/>
          </a:p>
        </p:txBody>
      </p:sp>
      <p:sp>
        <p:nvSpPr>
          <p:cNvPr id="10" name="灯片编号占位符 9"/>
          <p:cNvSpPr>
            <a:spLocks noGrp="1"/>
          </p:cNvSpPr>
          <p:nvPr>
            <p:ph type="sldNum" sz="quarter" idx="12"/>
            <p:custDataLst>
              <p:tags r:id="rId3"/>
            </p:custDataLst>
          </p:nvPr>
        </p:nvSpPr>
        <p:spPr/>
        <p:txBody>
          <a:bodyPr/>
          <a:lstStyle/>
          <a:p>
            <a:fld id="{5A1A6423-77BD-D842-A714-25250E903C41}" type="slidenum">
              <a:rPr kumimoji="1" lang="zh-CN" altLang="en-US" smtClean="0"/>
              <a:t>88</a:t>
            </a:fld>
            <a:endParaRPr kumimoji="1" lang="zh-CN" altLang="en-US" sz="900"/>
          </a:p>
        </p:txBody>
      </p:sp>
      <p:sp>
        <p:nvSpPr>
          <p:cNvPr id="7176" name="AutoShape 4"/>
          <p:cNvSpPr/>
          <p:nvPr>
            <p:custDataLst>
              <p:tags r:id="rId4"/>
            </p:custDataLst>
          </p:nvPr>
        </p:nvSpPr>
        <p:spPr>
          <a:xfrm>
            <a:off x="294640" y="2053590"/>
            <a:ext cx="4440555" cy="4183380"/>
          </a:xfrm>
          <a:prstGeom prst="flowChartAlternateProcess">
            <a:avLst/>
          </a:prstGeom>
          <a:noFill/>
          <a:ln w="12700" cap="flat" cmpd="sng">
            <a:solidFill>
              <a:schemeClr val="hlink"/>
            </a:solidFill>
            <a:prstDash val="dash"/>
            <a:miter/>
            <a:headEnd type="none" w="med" len="med"/>
            <a:tailEnd type="none" w="med" len="med"/>
          </a:ln>
        </p:spPr>
        <p:txBody>
          <a:bodyPr wrap="none" anchor="ctr" anchorCtr="0"/>
          <a:lstStyle>
            <a:lvl1pPr marL="469900" indent="-469900" algn="l" rtl="0" eaLnBrk="0" fontAlgn="base" hangingPunct="0">
              <a:spcBef>
                <a:spcPct val="20000"/>
              </a:spcBef>
              <a:spcAft>
                <a:spcPct val="0"/>
              </a:spcAft>
              <a:buClr>
                <a:schemeClr val="accent2"/>
              </a:buClr>
              <a:buFont typeface="Wingdings" panose="05000000000000000000" pitchFamily="2" charset="2"/>
              <a:buChar char="o"/>
              <a:defRPr sz="3000" b="0">
                <a:solidFill>
                  <a:schemeClr val="tx1"/>
                </a:solidFill>
                <a:latin typeface="+mn-lt"/>
                <a:ea typeface="+mn-ea"/>
                <a:cs typeface="+mn-cs"/>
              </a:defRPr>
            </a:lvl1pPr>
            <a:lvl2pPr marL="908050" indent="-436880" algn="l" rtl="0" eaLnBrk="0" fontAlgn="base" hangingPunct="0">
              <a:spcBef>
                <a:spcPct val="20000"/>
              </a:spcBef>
              <a:spcAft>
                <a:spcPct val="0"/>
              </a:spcAft>
              <a:buClr>
                <a:schemeClr val="accent2"/>
              </a:buClr>
              <a:buFont typeface="Wingdings" panose="05000000000000000000" pitchFamily="2" charset="2"/>
              <a:buChar char="n"/>
              <a:defRPr sz="2600">
                <a:solidFill>
                  <a:schemeClr val="tx1"/>
                </a:solidFill>
                <a:latin typeface="Verdana" panose="020B0604030504040204" pitchFamily="34" charset="0"/>
                <a:ea typeface="+mn-ea"/>
              </a:defRPr>
            </a:lvl2pPr>
            <a:lvl3pPr marL="1304925" indent="-395605" algn="l" rtl="0" eaLnBrk="0" fontAlgn="base" hangingPunct="0">
              <a:spcBef>
                <a:spcPct val="20000"/>
              </a:spcBef>
              <a:spcAft>
                <a:spcPct val="0"/>
              </a:spcAft>
              <a:buClr>
                <a:schemeClr val="accent2"/>
              </a:buClr>
              <a:buFont typeface="Wingdings" panose="05000000000000000000" pitchFamily="2" charset="2"/>
              <a:buChar char="o"/>
              <a:defRPr sz="2300">
                <a:solidFill>
                  <a:schemeClr val="tx1"/>
                </a:solidFill>
                <a:latin typeface="Verdana" panose="020B0604030504040204" pitchFamily="34" charset="0"/>
                <a:ea typeface="+mn-ea"/>
              </a:defRPr>
            </a:lvl3pPr>
            <a:lvl4pPr marL="1694180" indent="-387350" algn="l" rtl="0" eaLnBrk="0" fontAlgn="base" hangingPunct="0">
              <a:spcBef>
                <a:spcPct val="20000"/>
              </a:spcBef>
              <a:spcAft>
                <a:spcPct val="0"/>
              </a:spcAft>
              <a:buClr>
                <a:schemeClr val="accent2"/>
              </a:buClr>
              <a:buFont typeface="Wingdings" panose="05000000000000000000" pitchFamily="2" charset="2"/>
              <a:buChar char="n"/>
              <a:defRPr sz="2000">
                <a:solidFill>
                  <a:schemeClr val="tx1"/>
                </a:solidFill>
                <a:latin typeface="Verdana" panose="020B0604030504040204" pitchFamily="34" charset="0"/>
                <a:ea typeface="+mn-ea"/>
              </a:defRPr>
            </a:lvl4pPr>
            <a:lvl5pPr marL="2094230" indent="-398780" algn="l" rtl="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mn-ea"/>
              </a:defRPr>
            </a:lvl5pPr>
          </a:lstStyle>
          <a:p>
            <a:pPr marL="0" lvl="1" indent="0" algn="l" fontAlgn="auto">
              <a:lnSpc>
                <a:spcPct val="140000"/>
              </a:lnSpc>
              <a:spcBef>
                <a:spcPts val="0"/>
              </a:spcBef>
              <a:buNone/>
            </a:pPr>
            <a:r>
              <a:rPr lang="en-US" altLang="zh-CN" sz="2200" b="1">
                <a:solidFill>
                  <a:srgbClr val="034EA2"/>
                </a:solidFill>
                <a:effectLst/>
                <a:latin typeface="等线" panose="02010600030101010101" charset="-122"/>
                <a:ea typeface="等线" panose="02010600030101010101" charset="-122"/>
                <a:sym typeface="+mn-ea"/>
              </a:rPr>
              <a:t>try  </a:t>
            </a:r>
            <a:r>
              <a:rPr lang="en-US" altLang="zh-CN" sz="2200" b="1">
                <a:solidFill>
                  <a:schemeClr val="tx1"/>
                </a:solidFill>
                <a:effectLst/>
                <a:latin typeface="等线" panose="02010600030101010101" charset="-122"/>
                <a:ea typeface="等线" panose="02010600030101010101" charset="-122"/>
                <a:sym typeface="+mn-ea"/>
              </a:rPr>
              <a:t>{</a:t>
            </a:r>
            <a:endParaRPr lang="en-US" altLang="zh-CN" sz="2200" b="1">
              <a:solidFill>
                <a:schemeClr val="tx1"/>
              </a:solidFill>
              <a:effectLst/>
              <a:latin typeface="等线" panose="02010600030101010101" charset="-122"/>
              <a:ea typeface="等线" panose="02010600030101010101" charset="-122"/>
            </a:endParaRPr>
          </a:p>
          <a:p>
            <a:pPr marL="0" lvl="1" indent="0" algn="l" fontAlgn="auto">
              <a:lnSpc>
                <a:spcPct val="140000"/>
              </a:lnSpc>
              <a:spcBef>
                <a:spcPts val="0"/>
              </a:spcBef>
              <a:buNone/>
            </a:pPr>
            <a:r>
              <a:rPr lang="en-US" altLang="zh-CN" sz="2200" b="1">
                <a:solidFill>
                  <a:schemeClr val="accent1"/>
                </a:solidFill>
                <a:effectLst/>
                <a:latin typeface="等线" panose="02010600030101010101" charset="-122"/>
                <a:ea typeface="等线" panose="02010600030101010101" charset="-122"/>
                <a:sym typeface="+mn-ea"/>
              </a:rPr>
              <a:t>   </a:t>
            </a:r>
            <a:r>
              <a:rPr lang="en-US" altLang="zh-CN" sz="2200" b="1">
                <a:solidFill>
                  <a:schemeClr val="accent6">
                    <a:lumMod val="75000"/>
                  </a:schemeClr>
                </a:solidFill>
                <a:effectLst/>
                <a:latin typeface="等线" panose="02010600030101010101" charset="-122"/>
                <a:ea typeface="等线" panose="02010600030101010101" charset="-122"/>
                <a:sym typeface="+mn-ea"/>
              </a:rPr>
              <a:t>//Code that might </a:t>
            </a:r>
            <a:endParaRPr lang="en-US" altLang="zh-CN" sz="2200" b="1">
              <a:solidFill>
                <a:schemeClr val="accent6">
                  <a:lumMod val="75000"/>
                </a:schemeClr>
              </a:solidFill>
              <a:effectLst/>
              <a:latin typeface="等线" panose="02010600030101010101" charset="-122"/>
              <a:ea typeface="等线" panose="02010600030101010101" charset="-122"/>
            </a:endParaRPr>
          </a:p>
          <a:p>
            <a:pPr marL="0" lvl="1" indent="0" algn="l" fontAlgn="auto">
              <a:lnSpc>
                <a:spcPct val="140000"/>
              </a:lnSpc>
              <a:spcBef>
                <a:spcPts val="0"/>
              </a:spcBef>
              <a:buNone/>
            </a:pPr>
            <a:r>
              <a:rPr lang="en-US" altLang="zh-CN" sz="2200" b="1">
                <a:solidFill>
                  <a:schemeClr val="accent6">
                    <a:lumMod val="75000"/>
                  </a:schemeClr>
                </a:solidFill>
                <a:effectLst/>
                <a:latin typeface="等线" panose="02010600030101010101" charset="-122"/>
                <a:ea typeface="等线" panose="02010600030101010101" charset="-122"/>
                <a:sym typeface="+mn-ea"/>
              </a:rPr>
              <a:t>   //generate exceptions</a:t>
            </a:r>
            <a:endParaRPr lang="en-US" altLang="zh-CN" sz="2200" b="1">
              <a:solidFill>
                <a:schemeClr val="accent6">
                  <a:lumMod val="75000"/>
                </a:schemeClr>
              </a:solidFill>
              <a:effectLst/>
              <a:latin typeface="等线" panose="02010600030101010101" charset="-122"/>
              <a:ea typeface="等线" panose="02010600030101010101" charset="-122"/>
            </a:endParaRPr>
          </a:p>
          <a:p>
            <a:pPr marL="0" lvl="1" indent="0" algn="l" fontAlgn="auto">
              <a:lnSpc>
                <a:spcPct val="140000"/>
              </a:lnSpc>
              <a:spcBef>
                <a:spcPts val="0"/>
              </a:spcBef>
              <a:buNone/>
            </a:pPr>
            <a:r>
              <a:rPr lang="en-US" altLang="zh-CN" sz="2200" b="1">
                <a:solidFill>
                  <a:schemeClr val="tx1"/>
                </a:solidFill>
                <a:effectLst/>
                <a:latin typeface="等线" panose="02010600030101010101" charset="-122"/>
                <a:ea typeface="等线" panose="02010600030101010101" charset="-122"/>
                <a:sym typeface="+mn-ea"/>
              </a:rPr>
              <a:t>}  </a:t>
            </a:r>
            <a:r>
              <a:rPr lang="en-US" altLang="zh-CN" sz="2200" b="1">
                <a:solidFill>
                  <a:srgbClr val="034EA2"/>
                </a:solidFill>
                <a:effectLst/>
                <a:latin typeface="等线" panose="02010600030101010101" charset="-122"/>
                <a:ea typeface="等线" panose="02010600030101010101" charset="-122"/>
                <a:sym typeface="+mn-ea"/>
              </a:rPr>
              <a:t>catch </a:t>
            </a:r>
            <a:r>
              <a:rPr lang="en-US" altLang="zh-CN" sz="2200" b="1">
                <a:solidFill>
                  <a:schemeClr val="tx1"/>
                </a:solidFill>
                <a:effectLst/>
                <a:latin typeface="等线" panose="02010600030101010101" charset="-122"/>
                <a:ea typeface="等线" panose="02010600030101010101" charset="-122"/>
                <a:sym typeface="+mn-ea"/>
              </a:rPr>
              <a:t>(Type1 id1) {</a:t>
            </a:r>
            <a:endParaRPr lang="en-US" altLang="zh-CN" sz="2200" b="1">
              <a:solidFill>
                <a:schemeClr val="tx1"/>
              </a:solidFill>
              <a:effectLst/>
              <a:latin typeface="等线" panose="02010600030101010101" charset="-122"/>
              <a:ea typeface="等线" panose="02010600030101010101" charset="-122"/>
            </a:endParaRPr>
          </a:p>
          <a:p>
            <a:pPr marL="0" lvl="1" indent="0" algn="l" fontAlgn="auto">
              <a:lnSpc>
                <a:spcPct val="140000"/>
              </a:lnSpc>
              <a:spcBef>
                <a:spcPts val="0"/>
              </a:spcBef>
              <a:buNone/>
            </a:pPr>
            <a:r>
              <a:rPr lang="en-US" altLang="zh-CN" sz="2200" b="1">
                <a:solidFill>
                  <a:schemeClr val="accent1"/>
                </a:solidFill>
                <a:effectLst/>
                <a:latin typeface="等线" panose="02010600030101010101" charset="-122"/>
                <a:ea typeface="等线" panose="02010600030101010101" charset="-122"/>
                <a:sym typeface="+mn-ea"/>
              </a:rPr>
              <a:t>   </a:t>
            </a:r>
            <a:r>
              <a:rPr lang="en-US" altLang="zh-CN" sz="2200" b="1">
                <a:solidFill>
                  <a:schemeClr val="accent6">
                    <a:lumMod val="75000"/>
                  </a:schemeClr>
                </a:solidFill>
                <a:effectLst/>
                <a:latin typeface="等线" panose="02010600030101010101" charset="-122"/>
                <a:ea typeface="等线" panose="02010600030101010101" charset="-122"/>
                <a:sym typeface="+mn-ea"/>
              </a:rPr>
              <a:t>//handle exceptions of  Type1</a:t>
            </a:r>
            <a:endParaRPr lang="en-US" altLang="zh-CN" sz="2200" b="1">
              <a:solidFill>
                <a:schemeClr val="accent1"/>
              </a:solidFill>
              <a:effectLst/>
              <a:latin typeface="等线" panose="02010600030101010101" charset="-122"/>
              <a:ea typeface="等线" panose="02010600030101010101" charset="-122"/>
            </a:endParaRPr>
          </a:p>
          <a:p>
            <a:pPr marL="0" lvl="1" indent="0" algn="l" fontAlgn="auto">
              <a:lnSpc>
                <a:spcPct val="140000"/>
              </a:lnSpc>
              <a:spcBef>
                <a:spcPts val="0"/>
              </a:spcBef>
              <a:buNone/>
            </a:pPr>
            <a:r>
              <a:rPr lang="en-US" altLang="zh-CN" sz="2200" b="1">
                <a:solidFill>
                  <a:schemeClr val="tx1"/>
                </a:solidFill>
                <a:effectLst/>
                <a:latin typeface="等线" panose="02010600030101010101" charset="-122"/>
                <a:ea typeface="等线" panose="02010600030101010101" charset="-122"/>
                <a:sym typeface="+mn-ea"/>
              </a:rPr>
              <a:t>}  </a:t>
            </a:r>
            <a:r>
              <a:rPr lang="en-US" altLang="zh-CN" sz="2200" b="1">
                <a:solidFill>
                  <a:srgbClr val="034EA2"/>
                </a:solidFill>
                <a:effectLst/>
                <a:latin typeface="等线" panose="02010600030101010101" charset="-122"/>
                <a:ea typeface="等线" panose="02010600030101010101" charset="-122"/>
                <a:sym typeface="+mn-ea"/>
              </a:rPr>
              <a:t>catch </a:t>
            </a:r>
            <a:r>
              <a:rPr lang="en-US" altLang="zh-CN" sz="2200" b="1">
                <a:solidFill>
                  <a:schemeClr val="tx1"/>
                </a:solidFill>
                <a:effectLst/>
                <a:latin typeface="等线" panose="02010600030101010101" charset="-122"/>
                <a:ea typeface="等线" panose="02010600030101010101" charset="-122"/>
                <a:sym typeface="+mn-ea"/>
              </a:rPr>
              <a:t>(Type2 id2) {</a:t>
            </a:r>
            <a:endParaRPr lang="en-US" altLang="zh-CN" sz="2200" b="1">
              <a:solidFill>
                <a:schemeClr val="tx1"/>
              </a:solidFill>
              <a:effectLst/>
              <a:latin typeface="等线" panose="02010600030101010101" charset="-122"/>
              <a:ea typeface="等线" panose="02010600030101010101" charset="-122"/>
            </a:endParaRPr>
          </a:p>
          <a:p>
            <a:pPr marL="0" lvl="1" indent="0" algn="l" fontAlgn="auto">
              <a:lnSpc>
                <a:spcPct val="140000"/>
              </a:lnSpc>
              <a:spcBef>
                <a:spcPts val="0"/>
              </a:spcBef>
              <a:buNone/>
            </a:pPr>
            <a:r>
              <a:rPr lang="en-US" altLang="zh-CN" sz="2200" b="1">
                <a:solidFill>
                  <a:schemeClr val="accent1"/>
                </a:solidFill>
                <a:effectLst/>
                <a:latin typeface="等线" panose="02010600030101010101" charset="-122"/>
                <a:ea typeface="等线" panose="02010600030101010101" charset="-122"/>
                <a:sym typeface="+mn-ea"/>
              </a:rPr>
              <a:t>   </a:t>
            </a:r>
            <a:r>
              <a:rPr lang="en-US" altLang="zh-CN" sz="2200" b="1">
                <a:solidFill>
                  <a:schemeClr val="accent6">
                    <a:lumMod val="75000"/>
                  </a:schemeClr>
                </a:solidFill>
                <a:effectLst/>
                <a:latin typeface="等线" panose="02010600030101010101" charset="-122"/>
                <a:ea typeface="等线" panose="02010600030101010101" charset="-122"/>
                <a:sym typeface="+mn-ea"/>
              </a:rPr>
              <a:t>//handle exceptions of Type2</a:t>
            </a:r>
            <a:endParaRPr lang="en-US" altLang="zh-CN" sz="2200" b="1">
              <a:solidFill>
                <a:schemeClr val="accent1"/>
              </a:solidFill>
              <a:effectLst/>
              <a:latin typeface="等线" panose="02010600030101010101" charset="-122"/>
              <a:ea typeface="等线" panose="02010600030101010101" charset="-122"/>
            </a:endParaRPr>
          </a:p>
          <a:p>
            <a:pPr marL="0" lvl="1" indent="0" algn="l" fontAlgn="auto">
              <a:lnSpc>
                <a:spcPct val="140000"/>
              </a:lnSpc>
              <a:spcBef>
                <a:spcPts val="0"/>
              </a:spcBef>
              <a:buNone/>
            </a:pPr>
            <a:r>
              <a:rPr lang="en-US" altLang="zh-CN" sz="2200" b="1">
                <a:solidFill>
                  <a:schemeClr val="tx1"/>
                </a:solidFill>
                <a:effectLst/>
                <a:latin typeface="等线" panose="02010600030101010101" charset="-122"/>
                <a:ea typeface="等线" panose="02010600030101010101" charset="-122"/>
                <a:sym typeface="+mn-ea"/>
              </a:rPr>
              <a:t>}</a:t>
            </a:r>
            <a:r>
              <a:rPr lang="en-US" altLang="zh-CN" sz="2200" b="1">
                <a:solidFill>
                  <a:schemeClr val="accent1"/>
                </a:solidFill>
                <a:effectLst/>
                <a:latin typeface="等线" panose="02010600030101010101" charset="-122"/>
                <a:ea typeface="等线" panose="02010600030101010101" charset="-122"/>
                <a:sym typeface="+mn-ea"/>
              </a:rPr>
              <a:t> </a:t>
            </a:r>
            <a:r>
              <a:rPr lang="en-US" altLang="zh-CN" sz="2200" b="1">
                <a:solidFill>
                  <a:schemeClr val="accent6">
                    <a:lumMod val="75000"/>
                  </a:schemeClr>
                </a:solidFill>
                <a:effectLst/>
                <a:latin typeface="等线" panose="02010600030101010101" charset="-122"/>
                <a:ea typeface="等线" panose="02010600030101010101" charset="-122"/>
                <a:sym typeface="+mn-ea"/>
              </a:rPr>
              <a:t>//etc…</a:t>
            </a:r>
            <a:endParaRPr lang="en-US" altLang="zh-CN" sz="2200" b="1" dirty="0">
              <a:solidFill>
                <a:schemeClr val="accent6">
                  <a:lumMod val="75000"/>
                </a:schemeClr>
              </a:solidFill>
              <a:effectLst/>
              <a:latin typeface="等线" panose="02010600030101010101" charset="-122"/>
              <a:ea typeface="等线" panose="02010600030101010101" charset="-122"/>
              <a:sym typeface="+mn-ea"/>
            </a:endParaRPr>
          </a:p>
        </p:txBody>
      </p:sp>
      <p:sp>
        <p:nvSpPr>
          <p:cNvPr id="11" name="文本框 10"/>
          <p:cNvSpPr txBox="1"/>
          <p:nvPr/>
        </p:nvSpPr>
        <p:spPr>
          <a:xfrm>
            <a:off x="347980" y="1240155"/>
            <a:ext cx="4787265" cy="699770"/>
          </a:xfrm>
          <a:prstGeom prst="rect">
            <a:avLst/>
          </a:prstGeom>
          <a:noFill/>
        </p:spPr>
        <p:txBody>
          <a:bodyPr wrap="square" rtlCol="0">
            <a:noAutofit/>
          </a:bodyPr>
          <a:lstStyle/>
          <a:p>
            <a:pPr algn="l"/>
            <a:r>
              <a:rPr lang="en-US" altLang="zh-CN" sz="2800" b="1">
                <a:solidFill>
                  <a:srgbClr val="034EA2"/>
                </a:solidFill>
                <a:effectLst/>
                <a:latin typeface="等线" panose="02010600030101010101" charset="-122"/>
                <a:ea typeface="等线" panose="02010600030101010101" charset="-122"/>
                <a:cs typeface="等线" panose="02010600030101010101" charset="-122"/>
                <a:sym typeface="+mn-ea"/>
              </a:rPr>
              <a:t>try-catch</a:t>
            </a:r>
            <a:r>
              <a:rPr lang="zh-CN" altLang="en-US" sz="2800" b="1">
                <a:solidFill>
                  <a:srgbClr val="034EA2"/>
                </a:solidFill>
                <a:effectLst/>
                <a:latin typeface="等线" panose="02010600030101010101" charset="-122"/>
                <a:ea typeface="等线" panose="02010600030101010101" charset="-122"/>
                <a:cs typeface="等线" panose="02010600030101010101" charset="-122"/>
                <a:sym typeface="+mn-ea"/>
              </a:rPr>
              <a:t>代码块</a:t>
            </a:r>
            <a:endParaRPr lang="zh-CN" altLang="en-US" sz="3200" b="1" dirty="0">
              <a:solidFill>
                <a:schemeClr val="tx1">
                  <a:lumMod val="65000"/>
                  <a:lumOff val="35000"/>
                </a:schemeClr>
              </a:solidFill>
              <a:latin typeface="等线" panose="02010600030101010101" charset="-122"/>
              <a:ea typeface="等线" panose="02010600030101010101" charset="-122"/>
              <a:cs typeface="等线" panose="02010600030101010101" charset="-122"/>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内容占位符 7"/>
          <p:cNvSpPr>
            <a:spLocks noGrp="1"/>
          </p:cNvSpPr>
          <p:nvPr>
            <p:ph idx="1"/>
          </p:nvPr>
        </p:nvSpPr>
        <p:spPr/>
        <p:txBody>
          <a:bodyPr/>
          <a:lstStyle/>
          <a:p>
            <a:pPr>
              <a:lnSpc>
                <a:spcPct val="130000"/>
              </a:lnSpc>
            </a:pPr>
            <a:r>
              <a:rPr lang="en-US" altLang="zh-CN" sz="2800">
                <a:solidFill>
                  <a:srgbClr val="034EA2"/>
                </a:solidFill>
                <a:effectLst/>
                <a:sym typeface="+mn-ea"/>
              </a:rPr>
              <a:t>try-catch</a:t>
            </a:r>
            <a:r>
              <a:rPr lang="zh-CN" altLang="en-US" sz="2800">
                <a:solidFill>
                  <a:srgbClr val="034EA2"/>
                </a:solidFill>
                <a:effectLst/>
                <a:sym typeface="+mn-ea"/>
              </a:rPr>
              <a:t>代码块</a:t>
            </a:r>
            <a:endParaRPr lang="zh-CN" altLang="en-US" sz="2800"/>
          </a:p>
          <a:p>
            <a:r>
              <a:rPr lang="zh-CN" altLang="en-US" sz="2400"/>
              <a:t>如果</a:t>
            </a:r>
            <a:r>
              <a:rPr lang="en-US" altLang="zh-CN" sz="2400"/>
              <a:t>try</a:t>
            </a:r>
            <a:r>
              <a:rPr lang="zh-CN" altLang="en-US" sz="2400"/>
              <a:t>代码块中的代码在执行时</a:t>
            </a:r>
            <a:r>
              <a:rPr lang="en-US" altLang="zh-CN" sz="2400">
                <a:solidFill>
                  <a:srgbClr val="034EA2"/>
                </a:solidFill>
                <a:effectLst/>
              </a:rPr>
              <a:t>没有发生异常</a:t>
            </a:r>
            <a:r>
              <a:rPr lang="zh-CN" altLang="en-US" sz="2400"/>
              <a:t>，所有的</a:t>
            </a:r>
            <a:r>
              <a:rPr lang="en-US" altLang="zh-CN" sz="2400"/>
              <a:t>catch</a:t>
            </a:r>
            <a:r>
              <a:rPr lang="zh-CN" altLang="en-US" sz="2400"/>
              <a:t>代码块会被</a:t>
            </a:r>
            <a:r>
              <a:rPr lang="en-US" altLang="zh-CN" sz="2400">
                <a:solidFill>
                  <a:srgbClr val="034EA2"/>
                </a:solidFill>
                <a:effectLst/>
              </a:rPr>
              <a:t>跳过</a:t>
            </a:r>
            <a:r>
              <a:rPr lang="zh-CN" altLang="en-US" sz="2400"/>
              <a:t>，并继续执行</a:t>
            </a:r>
            <a:r>
              <a:rPr lang="en-US" altLang="zh-CN" sz="2400">
                <a:solidFill>
                  <a:srgbClr val="034EA2"/>
                </a:solidFill>
                <a:effectLst/>
              </a:rPr>
              <a:t>最后一个catch代码块之后</a:t>
            </a:r>
            <a:r>
              <a:rPr lang="zh-CN" altLang="en-US" sz="2400"/>
              <a:t>的程序代码；</a:t>
            </a:r>
          </a:p>
          <a:p>
            <a:r>
              <a:rPr lang="zh-CN" altLang="en-US" sz="2400"/>
              <a:t>如果执行</a:t>
            </a:r>
            <a:r>
              <a:rPr lang="en-US" altLang="zh-CN" sz="2400"/>
              <a:t>try</a:t>
            </a:r>
            <a:r>
              <a:rPr lang="zh-CN" altLang="en-US" sz="2400"/>
              <a:t>代码块时方法抛出一个异常，</a:t>
            </a:r>
            <a:r>
              <a:rPr lang="en-US" altLang="zh-CN" sz="2400"/>
              <a:t>try</a:t>
            </a:r>
            <a:r>
              <a:rPr lang="zh-CN" altLang="en-US" sz="2400"/>
              <a:t>代码块的执行在产生异常的那行代码</a:t>
            </a:r>
            <a:r>
              <a:rPr lang="en-US" altLang="zh-CN" sz="2400">
                <a:solidFill>
                  <a:srgbClr val="034EA2"/>
                </a:solidFill>
                <a:effectLst/>
              </a:rPr>
              <a:t>中止</a:t>
            </a:r>
            <a:r>
              <a:rPr lang="zh-CN" altLang="en-US" sz="2400"/>
              <a:t>，然后</a:t>
            </a:r>
            <a:r>
              <a:rPr lang="en-US" altLang="zh-CN" sz="2400">
                <a:solidFill>
                  <a:srgbClr val="034EA2"/>
                </a:solidFill>
                <a:effectLst/>
              </a:rPr>
              <a:t>JVM</a:t>
            </a:r>
            <a:r>
              <a:rPr lang="zh-CN" altLang="en-US" sz="2400"/>
              <a:t>从上到下检查</a:t>
            </a:r>
            <a:r>
              <a:rPr lang="en-US" altLang="zh-CN" sz="2400">
                <a:solidFill>
                  <a:srgbClr val="034EA2"/>
                </a:solidFill>
                <a:effectLst/>
              </a:rPr>
              <a:t>catch</a:t>
            </a:r>
            <a:r>
              <a:rPr lang="zh-CN" altLang="en-US" sz="2400"/>
              <a:t>关键字后声明的异常类型和抛出的异常类型</a:t>
            </a:r>
            <a:r>
              <a:rPr lang="en-US" altLang="zh-CN" sz="2400">
                <a:solidFill>
                  <a:srgbClr val="034EA2"/>
                </a:solidFill>
                <a:effectLst/>
              </a:rPr>
              <a:t>匹配</a:t>
            </a:r>
            <a:r>
              <a:rPr lang="zh-CN" altLang="en-US" sz="2400"/>
              <a:t>的</a:t>
            </a:r>
            <a:r>
              <a:rPr lang="en-US" altLang="zh-CN" sz="2400"/>
              <a:t>catch</a:t>
            </a:r>
            <a:r>
              <a:rPr lang="zh-CN" altLang="en-US" sz="2400"/>
              <a:t>子句</a:t>
            </a:r>
            <a:r>
              <a:rPr lang="en-US" altLang="zh-CN" sz="2400"/>
              <a:t>(</a:t>
            </a:r>
            <a:r>
              <a:rPr lang="zh-CN" altLang="en-US" sz="2400"/>
              <a:t>找到？找不到？</a:t>
            </a:r>
            <a:r>
              <a:rPr lang="en-US" altLang="zh-CN" sz="2400"/>
              <a:t>)</a:t>
            </a:r>
            <a:r>
              <a:rPr lang="zh-CN" altLang="en-US" sz="2400"/>
              <a:t>。</a:t>
            </a:r>
          </a:p>
        </p:txBody>
      </p:sp>
      <p:sp>
        <p:nvSpPr>
          <p:cNvPr id="9" name="标题 8"/>
          <p:cNvSpPr>
            <a:spLocks noGrp="1"/>
          </p:cNvSpPr>
          <p:nvPr>
            <p:ph type="title"/>
          </p:nvPr>
        </p:nvSpPr>
        <p:spPr/>
        <p:txBody>
          <a:bodyPr/>
          <a:lstStyle/>
          <a:p>
            <a:r>
              <a:rPr lang="en-US" altLang="zh-CN">
                <a:sym typeface="+mn-ea"/>
              </a:rPr>
              <a:t>2.1.7 Java</a:t>
            </a:r>
            <a:r>
              <a:rPr lang="zh-CN" altLang="en-US">
                <a:sym typeface="+mn-ea"/>
              </a:rPr>
              <a:t>异常处理</a:t>
            </a:r>
            <a:r>
              <a:rPr lang="en-US" altLang="zh-CN">
                <a:sym typeface="+mn-ea"/>
              </a:rPr>
              <a:t> </a:t>
            </a:r>
            <a:r>
              <a:rPr lang="en-US" altLang="zh-CN" sz="2400">
                <a:sym typeface="+mn-ea"/>
              </a:rPr>
              <a:t>8/23</a:t>
            </a:r>
          </a:p>
        </p:txBody>
      </p:sp>
      <p:sp>
        <p:nvSpPr>
          <p:cNvPr id="2" name="日期占位符 1"/>
          <p:cNvSpPr>
            <a:spLocks noGrp="1"/>
          </p:cNvSpPr>
          <p:nvPr>
            <p:ph type="dt" sz="half" idx="10"/>
            <p:custDataLst>
              <p:tags r:id="rId1"/>
            </p:custDataLst>
          </p:nvPr>
        </p:nvSpPr>
        <p:spPr/>
        <p:txBody>
          <a:bodyPr/>
          <a:lstStyle/>
          <a:p>
            <a:fld id="{8BEB6EB5-CC0D-C94C-91B9-9EA1B45E848E}" type="datetime1">
              <a:rPr kumimoji="1" lang="zh-CN" altLang="en-US" smtClean="0"/>
              <a:t>2024/10/16</a:t>
            </a:fld>
            <a:endParaRPr kumimoji="1" lang="zh-CN" altLang="en-US" sz="900"/>
          </a:p>
        </p:txBody>
      </p:sp>
      <p:sp>
        <p:nvSpPr>
          <p:cNvPr id="3" name="页脚占位符 2"/>
          <p:cNvSpPr>
            <a:spLocks noGrp="1"/>
          </p:cNvSpPr>
          <p:nvPr>
            <p:ph type="ftr" sz="quarter" idx="11"/>
            <p:custDataLst>
              <p:tags r:id="rId2"/>
            </p:custDataLst>
          </p:nvPr>
        </p:nvSpPr>
        <p:spPr/>
        <p:txBody>
          <a:bodyPr/>
          <a:lstStyle/>
          <a:p>
            <a:r>
              <a:rPr kumimoji="1" lang="zh-CN" altLang="en-US" dirty="0"/>
              <a:t>西北工业大学软件学院</a:t>
            </a:r>
            <a:endParaRPr kumimoji="1" lang="zh-CN" altLang="en-US" sz="900" dirty="0"/>
          </a:p>
        </p:txBody>
      </p:sp>
      <p:sp>
        <p:nvSpPr>
          <p:cNvPr id="10" name="灯片编号占位符 9"/>
          <p:cNvSpPr>
            <a:spLocks noGrp="1"/>
          </p:cNvSpPr>
          <p:nvPr>
            <p:ph type="sldNum" sz="quarter" idx="12"/>
            <p:custDataLst>
              <p:tags r:id="rId3"/>
            </p:custDataLst>
          </p:nvPr>
        </p:nvSpPr>
        <p:spPr/>
        <p:txBody>
          <a:bodyPr/>
          <a:lstStyle/>
          <a:p>
            <a:fld id="{5A1A6423-77BD-D842-A714-25250E903C41}" type="slidenum">
              <a:rPr kumimoji="1" lang="zh-CN" altLang="en-US" smtClean="0"/>
              <a:t>89</a:t>
            </a:fld>
            <a:endParaRPr kumimoji="1" lang="zh-CN" altLang="en-US" sz="90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endParaRPr lang="zh-CN" altLang="en-US"/>
          </a:p>
        </p:txBody>
      </p:sp>
      <p:sp>
        <p:nvSpPr>
          <p:cNvPr id="3" name="标题 2"/>
          <p:cNvSpPr>
            <a:spLocks noGrp="1"/>
          </p:cNvSpPr>
          <p:nvPr>
            <p:ph type="title"/>
          </p:nvPr>
        </p:nvSpPr>
        <p:spPr/>
        <p:txBody>
          <a:bodyPr/>
          <a:lstStyle/>
          <a:p>
            <a:r>
              <a:rPr lang="en-US" altLang="zh-CN">
                <a:sym typeface="+mn-ea"/>
              </a:rPr>
              <a:t>2.1.1 Java</a:t>
            </a:r>
            <a:r>
              <a:rPr lang="zh-CN" altLang="en-US">
                <a:sym typeface="+mn-ea"/>
              </a:rPr>
              <a:t>语言概述</a:t>
            </a:r>
            <a:r>
              <a:rPr lang="en-US" altLang="zh-CN">
                <a:sym typeface="+mn-ea"/>
              </a:rPr>
              <a:t> </a:t>
            </a:r>
            <a:r>
              <a:rPr lang="en-US" altLang="zh-CN" sz="2400">
                <a:sym typeface="+mn-ea"/>
              </a:rPr>
              <a:t>6/10</a:t>
            </a:r>
          </a:p>
        </p:txBody>
      </p:sp>
      <p:sp>
        <p:nvSpPr>
          <p:cNvPr id="4" name="日期占位符 3"/>
          <p:cNvSpPr>
            <a:spLocks noGrp="1"/>
          </p:cNvSpPr>
          <p:nvPr>
            <p:ph type="dt" sz="half" idx="10"/>
          </p:nvPr>
        </p:nvSpPr>
        <p:spPr/>
        <p:txBody>
          <a:bodyPr/>
          <a:lstStyle/>
          <a:p>
            <a:fld id="{8BEB6EB5-CC0D-C94C-91B9-9EA1B45E848E}" type="datetime1">
              <a:rPr kumimoji="1" lang="zh-CN" altLang="en-US" smtClean="0"/>
              <a:t>2024/10/16</a:t>
            </a:fld>
            <a:endParaRPr kumimoji="1" lang="zh-CN" altLang="en-US" sz="900"/>
          </a:p>
        </p:txBody>
      </p:sp>
      <p:sp>
        <p:nvSpPr>
          <p:cNvPr id="5" name="页脚占位符 4"/>
          <p:cNvSpPr>
            <a:spLocks noGrp="1"/>
          </p:cNvSpPr>
          <p:nvPr>
            <p:ph type="ftr" sz="quarter" idx="11"/>
          </p:nvPr>
        </p:nvSpPr>
        <p:spPr/>
        <p:txBody>
          <a:bodyPr/>
          <a:lstStyle/>
          <a:p>
            <a:r>
              <a:rPr kumimoji="1" lang="zh-CN" altLang="en-US" dirty="0"/>
              <a:t>西北工业大学软件学院</a:t>
            </a:r>
            <a:endParaRPr kumimoji="1" lang="zh-CN" altLang="en-US" sz="900" dirty="0"/>
          </a:p>
        </p:txBody>
      </p:sp>
      <p:sp>
        <p:nvSpPr>
          <p:cNvPr id="6" name="灯片编号占位符 5"/>
          <p:cNvSpPr>
            <a:spLocks noGrp="1"/>
          </p:cNvSpPr>
          <p:nvPr>
            <p:ph type="sldNum" sz="quarter" idx="12"/>
          </p:nvPr>
        </p:nvSpPr>
        <p:spPr/>
        <p:txBody>
          <a:bodyPr/>
          <a:lstStyle/>
          <a:p>
            <a:fld id="{5A1A6423-77BD-D842-A714-25250E903C41}" type="slidenum">
              <a:rPr kumimoji="1" lang="zh-CN" altLang="en-US" smtClean="0"/>
              <a:t>9</a:t>
            </a:fld>
            <a:endParaRPr kumimoji="1" lang="zh-CN" altLang="en-US" sz="900"/>
          </a:p>
        </p:txBody>
      </p:sp>
      <p:pic>
        <p:nvPicPr>
          <p:cNvPr id="35844" name="图片 1"/>
          <p:cNvPicPr>
            <a:picLocks noChangeAspect="1"/>
          </p:cNvPicPr>
          <p:nvPr>
            <p:custDataLst>
              <p:tags r:id="rId1"/>
            </p:custDataLst>
          </p:nvPr>
        </p:nvPicPr>
        <p:blipFill>
          <a:blip r:embed="rId4"/>
          <a:stretch>
            <a:fillRect/>
          </a:stretch>
        </p:blipFill>
        <p:spPr>
          <a:xfrm>
            <a:off x="332105" y="1228090"/>
            <a:ext cx="8458835" cy="5024120"/>
          </a:xfrm>
          <a:prstGeom prst="rect">
            <a:avLst/>
          </a:prstGeom>
          <a:noFill/>
          <a:ln w="9525">
            <a:noFill/>
          </a:ln>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fontScale="70000"/>
          </a:bodyPr>
          <a:lstStyle/>
          <a:p>
            <a:pPr lvl="0">
              <a:lnSpc>
                <a:spcPct val="110000"/>
              </a:lnSpc>
            </a:pPr>
            <a:r>
              <a:rPr lang="en-US" altLang="zh-CN" sz="4000">
                <a:solidFill>
                  <a:srgbClr val="034EA2"/>
                </a:solidFill>
                <a:effectLst/>
                <a:sym typeface="+mn-ea"/>
              </a:rPr>
              <a:t>try-catch</a:t>
            </a:r>
            <a:r>
              <a:rPr lang="zh-CN" altLang="en-US" sz="4000">
                <a:solidFill>
                  <a:srgbClr val="034EA2"/>
                </a:solidFill>
                <a:effectLst/>
                <a:sym typeface="+mn-ea"/>
              </a:rPr>
              <a:t>代码块</a:t>
            </a:r>
            <a:endParaRPr lang="zh-CN" altLang="en-US" sz="4000"/>
          </a:p>
          <a:p>
            <a:pPr lvl="0">
              <a:lnSpc>
                <a:spcPct val="140000"/>
              </a:lnSpc>
            </a:pPr>
            <a:r>
              <a:rPr lang="zh-CN" altLang="en-US" sz="2900"/>
              <a:t>如果</a:t>
            </a:r>
            <a:r>
              <a:rPr lang="zh-CN" altLang="en-US" sz="2900">
                <a:solidFill>
                  <a:srgbClr val="034EA2"/>
                </a:solidFill>
              </a:rPr>
              <a:t>找到匹配的</a:t>
            </a:r>
            <a:r>
              <a:rPr lang="en-US" altLang="zh-CN" sz="2900">
                <a:solidFill>
                  <a:srgbClr val="034EA2"/>
                </a:solidFill>
              </a:rPr>
              <a:t>catch</a:t>
            </a:r>
            <a:r>
              <a:rPr lang="zh-CN" altLang="en-US" sz="2900">
                <a:solidFill>
                  <a:srgbClr val="034EA2"/>
                </a:solidFill>
              </a:rPr>
              <a:t>子句</a:t>
            </a:r>
            <a:r>
              <a:rPr lang="zh-CN" altLang="en-US" sz="2900"/>
              <a:t>，</a:t>
            </a:r>
            <a:r>
              <a:rPr lang="en-US" altLang="zh-CN" sz="2900"/>
              <a:t>JVM</a:t>
            </a:r>
            <a:r>
              <a:rPr lang="zh-CN" altLang="en-US" sz="2900"/>
              <a:t>执行相关的</a:t>
            </a:r>
            <a:r>
              <a:rPr lang="en-US" altLang="zh-CN" sz="2900"/>
              <a:t>catch</a:t>
            </a:r>
            <a:r>
              <a:rPr lang="zh-CN" altLang="en-US" sz="2900"/>
              <a:t>代码块。在多个</a:t>
            </a:r>
            <a:r>
              <a:rPr lang="en-US" altLang="zh-CN" sz="2900"/>
              <a:t>catch</a:t>
            </a:r>
            <a:r>
              <a:rPr lang="zh-CN" altLang="en-US" sz="2900"/>
              <a:t>子句匹配的情况下，</a:t>
            </a:r>
            <a:r>
              <a:rPr lang="zh-CN" altLang="en-US" sz="2900">
                <a:solidFill>
                  <a:srgbClr val="034EA2"/>
                </a:solidFill>
              </a:rPr>
              <a:t>只执行第一个匹配的</a:t>
            </a:r>
            <a:r>
              <a:rPr lang="en-US" altLang="zh-CN" sz="2900">
                <a:solidFill>
                  <a:srgbClr val="034EA2"/>
                </a:solidFill>
              </a:rPr>
              <a:t>catch</a:t>
            </a:r>
            <a:r>
              <a:rPr lang="zh-CN" altLang="en-US" sz="2900">
                <a:solidFill>
                  <a:srgbClr val="034EA2"/>
                </a:solidFill>
              </a:rPr>
              <a:t>代码块</a:t>
            </a:r>
            <a:r>
              <a:rPr lang="zh-CN" altLang="en-US" sz="2900"/>
              <a:t>，然后继续执行最后一个</a:t>
            </a:r>
            <a:r>
              <a:rPr lang="en-US" altLang="zh-CN" sz="2900"/>
              <a:t>catch</a:t>
            </a:r>
            <a:r>
              <a:rPr lang="zh-CN" altLang="en-US" sz="2900"/>
              <a:t>代码块</a:t>
            </a:r>
            <a:r>
              <a:rPr lang="zh-CN" altLang="en-US" sz="2900">
                <a:solidFill>
                  <a:srgbClr val="034EA2"/>
                </a:solidFill>
              </a:rPr>
              <a:t>之后的程序</a:t>
            </a:r>
          </a:p>
          <a:p>
            <a:pPr lvl="0">
              <a:lnSpc>
                <a:spcPct val="140000"/>
              </a:lnSpc>
            </a:pPr>
            <a:r>
              <a:rPr lang="zh-CN" altLang="en-US" sz="2900">
                <a:sym typeface="+mn-ea"/>
              </a:rPr>
              <a:t>捕捉异常的顺序和不同</a:t>
            </a:r>
            <a:r>
              <a:rPr lang="en-US" altLang="zh-CN" sz="2900">
                <a:solidFill>
                  <a:srgbClr val="034EA2"/>
                </a:solidFill>
                <a:sym typeface="+mn-ea"/>
              </a:rPr>
              <a:t>catch</a:t>
            </a:r>
            <a:r>
              <a:rPr lang="zh-CN" altLang="en-US" sz="2900">
                <a:solidFill>
                  <a:srgbClr val="034EA2"/>
                </a:solidFill>
                <a:sym typeface="+mn-ea"/>
              </a:rPr>
              <a:t>语句的顺序</a:t>
            </a:r>
            <a:r>
              <a:rPr lang="zh-CN" altLang="en-US" sz="2900">
                <a:sym typeface="+mn-ea"/>
              </a:rPr>
              <a:t>有关，当捕获到一个异常时，剩下的</a:t>
            </a:r>
            <a:r>
              <a:rPr lang="en-US" altLang="zh-CN" sz="2900">
                <a:sym typeface="+mn-ea"/>
              </a:rPr>
              <a:t>catch</a:t>
            </a:r>
            <a:r>
              <a:rPr lang="zh-CN" altLang="en-US" sz="2900">
                <a:sym typeface="+mn-ea"/>
              </a:rPr>
              <a:t>语句就</a:t>
            </a:r>
            <a:r>
              <a:rPr lang="zh-CN" altLang="en-US" sz="2900">
                <a:solidFill>
                  <a:srgbClr val="034EA2"/>
                </a:solidFill>
                <a:sym typeface="+mn-ea"/>
              </a:rPr>
              <a:t>不再进行匹配</a:t>
            </a:r>
            <a:endParaRPr lang="zh-CN" altLang="en-US" sz="2900"/>
          </a:p>
          <a:p>
            <a:pPr lvl="1">
              <a:lnSpc>
                <a:spcPct val="140000"/>
              </a:lnSpc>
            </a:pPr>
            <a:r>
              <a:rPr lang="zh-CN" altLang="en-US" sz="2900">
                <a:sym typeface="+mn-ea"/>
              </a:rPr>
              <a:t>在安排</a:t>
            </a:r>
            <a:r>
              <a:rPr lang="en-US" altLang="zh-CN" sz="2900">
                <a:sym typeface="+mn-ea"/>
              </a:rPr>
              <a:t>catch</a:t>
            </a:r>
            <a:r>
              <a:rPr lang="zh-CN" altLang="en-US" sz="2900">
                <a:sym typeface="+mn-ea"/>
              </a:rPr>
              <a:t>语句的顺序时，首先应该</a:t>
            </a:r>
            <a:r>
              <a:rPr lang="zh-CN" altLang="en-US" sz="2900">
                <a:solidFill>
                  <a:srgbClr val="034EA2"/>
                </a:solidFill>
                <a:sym typeface="+mn-ea"/>
              </a:rPr>
              <a:t>捕获最特殊的异常</a:t>
            </a:r>
            <a:r>
              <a:rPr lang="zh-CN" altLang="en-US" sz="2900">
                <a:sym typeface="+mn-ea"/>
              </a:rPr>
              <a:t>，然后再逐渐一般化。也就是一般先安排子类，再安排父类</a:t>
            </a:r>
            <a:endParaRPr lang="zh-CN" altLang="en-US" sz="2900"/>
          </a:p>
          <a:p>
            <a:pPr lvl="1">
              <a:lnSpc>
                <a:spcPct val="140000"/>
              </a:lnSpc>
            </a:pPr>
            <a:r>
              <a:rPr lang="zh-CN" altLang="en-US" sz="2900">
                <a:sym typeface="+mn-ea"/>
              </a:rPr>
              <a:t>避免用“</a:t>
            </a:r>
            <a:r>
              <a:rPr lang="zh-CN" altLang="en-US" sz="2900">
                <a:solidFill>
                  <a:srgbClr val="034EA2"/>
                </a:solidFill>
                <a:sym typeface="+mn-ea"/>
              </a:rPr>
              <a:t>懒惰</a:t>
            </a:r>
            <a:r>
              <a:rPr lang="en-US" altLang="zh-CN" sz="2900">
                <a:sym typeface="+mn-ea"/>
              </a:rPr>
              <a:t>”</a:t>
            </a:r>
            <a:r>
              <a:rPr lang="zh-CN" altLang="en-US" sz="2900">
                <a:sym typeface="+mn-ea"/>
              </a:rPr>
              <a:t>的方法来捕获最通用的</a:t>
            </a:r>
            <a:r>
              <a:rPr lang="en-US" altLang="zh-CN" sz="2900">
                <a:sym typeface="+mn-ea"/>
              </a:rPr>
              <a:t>Exception</a:t>
            </a:r>
            <a:r>
              <a:rPr lang="zh-CN" altLang="en-US" sz="2900">
                <a:sym typeface="+mn-ea"/>
              </a:rPr>
              <a:t>类型，因为捕获的异常类型越具体，用于恢复的代码就越具体</a:t>
            </a:r>
            <a:endParaRPr lang="zh-CN" altLang="en-US" sz="2900"/>
          </a:p>
        </p:txBody>
      </p:sp>
      <p:sp>
        <p:nvSpPr>
          <p:cNvPr id="3" name="标题 2"/>
          <p:cNvSpPr>
            <a:spLocks noGrp="1"/>
          </p:cNvSpPr>
          <p:nvPr>
            <p:ph type="title"/>
          </p:nvPr>
        </p:nvSpPr>
        <p:spPr/>
        <p:txBody>
          <a:bodyPr/>
          <a:lstStyle/>
          <a:p>
            <a:r>
              <a:rPr lang="en-US" altLang="zh-CN">
                <a:sym typeface="+mn-ea"/>
              </a:rPr>
              <a:t>2.1.7 Java</a:t>
            </a:r>
            <a:r>
              <a:rPr lang="zh-CN" altLang="en-US">
                <a:sym typeface="+mn-ea"/>
              </a:rPr>
              <a:t>异常处理</a:t>
            </a:r>
            <a:r>
              <a:rPr lang="en-US" altLang="zh-CN">
                <a:sym typeface="+mn-ea"/>
              </a:rPr>
              <a:t> </a:t>
            </a:r>
            <a:r>
              <a:rPr lang="en-US" altLang="zh-CN" sz="2400">
                <a:sym typeface="+mn-ea"/>
              </a:rPr>
              <a:t>9/23</a:t>
            </a:r>
          </a:p>
        </p:txBody>
      </p:sp>
      <p:sp>
        <p:nvSpPr>
          <p:cNvPr id="8" name="日期占位符 7"/>
          <p:cNvSpPr>
            <a:spLocks noGrp="1"/>
          </p:cNvSpPr>
          <p:nvPr>
            <p:ph type="dt" sz="half" idx="10"/>
            <p:custDataLst>
              <p:tags r:id="rId1"/>
            </p:custDataLst>
          </p:nvPr>
        </p:nvSpPr>
        <p:spPr/>
        <p:txBody>
          <a:bodyPr/>
          <a:lstStyle/>
          <a:p>
            <a:fld id="{8BEB6EB5-CC0D-C94C-91B9-9EA1B45E848E}" type="datetime1">
              <a:rPr kumimoji="1" lang="zh-CN" altLang="en-US" smtClean="0"/>
              <a:t>2024/10/16</a:t>
            </a:fld>
            <a:endParaRPr kumimoji="1" lang="zh-CN" altLang="en-US" sz="900"/>
          </a:p>
        </p:txBody>
      </p:sp>
      <p:sp>
        <p:nvSpPr>
          <p:cNvPr id="9" name="页脚占位符 8"/>
          <p:cNvSpPr>
            <a:spLocks noGrp="1"/>
          </p:cNvSpPr>
          <p:nvPr>
            <p:ph type="ftr" sz="quarter" idx="11"/>
            <p:custDataLst>
              <p:tags r:id="rId2"/>
            </p:custDataLst>
          </p:nvPr>
        </p:nvSpPr>
        <p:spPr/>
        <p:txBody>
          <a:bodyPr/>
          <a:lstStyle/>
          <a:p>
            <a:r>
              <a:rPr kumimoji="1" lang="zh-CN" altLang="en-US" dirty="0"/>
              <a:t>西北工业大学软件学院</a:t>
            </a:r>
            <a:endParaRPr kumimoji="1" lang="zh-CN" altLang="en-US" sz="900" dirty="0"/>
          </a:p>
        </p:txBody>
      </p:sp>
      <p:sp>
        <p:nvSpPr>
          <p:cNvPr id="10" name="灯片编号占位符 9"/>
          <p:cNvSpPr>
            <a:spLocks noGrp="1"/>
          </p:cNvSpPr>
          <p:nvPr>
            <p:ph type="sldNum" sz="quarter" idx="12"/>
            <p:custDataLst>
              <p:tags r:id="rId3"/>
            </p:custDataLst>
          </p:nvPr>
        </p:nvSpPr>
        <p:spPr/>
        <p:txBody>
          <a:bodyPr/>
          <a:lstStyle/>
          <a:p>
            <a:fld id="{5A1A6423-77BD-D842-A714-25250E903C41}" type="slidenum">
              <a:rPr kumimoji="1" lang="zh-CN" altLang="en-US" smtClean="0"/>
              <a:t>90</a:t>
            </a:fld>
            <a:endParaRPr kumimoji="1" lang="zh-CN" altLang="en-US" sz="900"/>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a:lnSpc>
                <a:spcPct val="130000"/>
              </a:lnSpc>
            </a:pPr>
            <a:r>
              <a:rPr lang="en-US" altLang="zh-CN" sz="2800">
                <a:solidFill>
                  <a:srgbClr val="034EA2"/>
                </a:solidFill>
                <a:effectLst/>
                <a:sym typeface="+mn-ea"/>
              </a:rPr>
              <a:t>try-catch</a:t>
            </a:r>
            <a:r>
              <a:rPr lang="zh-CN" altLang="en-US" sz="2800">
                <a:solidFill>
                  <a:srgbClr val="034EA2"/>
                </a:solidFill>
                <a:effectLst/>
                <a:sym typeface="+mn-ea"/>
              </a:rPr>
              <a:t>代码块</a:t>
            </a:r>
            <a:endParaRPr lang="zh-CN" altLang="en-US" sz="2800"/>
          </a:p>
          <a:p>
            <a:pPr lvl="0"/>
            <a:r>
              <a:rPr lang="zh-CN" altLang="en-US" sz="2400">
                <a:sym typeface="+mn-ea"/>
              </a:rPr>
              <a:t>如果这个方法没有捕捉这个异常对象</a:t>
            </a:r>
            <a:r>
              <a:rPr lang="en-US" altLang="zh-CN" sz="2400">
                <a:sym typeface="+mn-ea"/>
              </a:rPr>
              <a:t>(JVM</a:t>
            </a:r>
            <a:r>
              <a:rPr lang="zh-CN" altLang="en-US" sz="2400">
                <a:sym typeface="+mn-ea"/>
              </a:rPr>
              <a:t>没有找到匹配的</a:t>
            </a:r>
            <a:r>
              <a:rPr lang="en-US" altLang="zh-CN" sz="2400">
                <a:sym typeface="+mn-ea"/>
              </a:rPr>
              <a:t>catch</a:t>
            </a:r>
            <a:r>
              <a:rPr lang="zh-CN" altLang="en-US" sz="2400">
                <a:sym typeface="+mn-ea"/>
              </a:rPr>
              <a:t>代码块或没有相应的</a:t>
            </a:r>
            <a:r>
              <a:rPr lang="en-US" altLang="zh-CN" sz="2400">
                <a:sym typeface="+mn-ea"/>
              </a:rPr>
              <a:t>try-catch</a:t>
            </a:r>
            <a:r>
              <a:rPr lang="zh-CN" altLang="en-US" sz="2400">
                <a:sym typeface="+mn-ea"/>
              </a:rPr>
              <a:t>块</a:t>
            </a:r>
            <a:r>
              <a:rPr lang="en-US" altLang="zh-CN" sz="2400">
                <a:sym typeface="+mn-ea"/>
              </a:rPr>
              <a:t>)</a:t>
            </a:r>
            <a:r>
              <a:rPr lang="zh-CN" altLang="en-US" sz="2400">
                <a:sym typeface="+mn-ea"/>
              </a:rPr>
              <a:t>，它就将异常对象抛出给</a:t>
            </a:r>
            <a:r>
              <a:rPr lang="zh-CN" altLang="en-US" sz="2400">
                <a:solidFill>
                  <a:srgbClr val="034EA2"/>
                </a:solidFill>
                <a:sym typeface="+mn-ea"/>
              </a:rPr>
              <a:t>调用它的方法</a:t>
            </a:r>
            <a:r>
              <a:rPr lang="zh-CN" altLang="en-US" sz="2400">
                <a:sym typeface="+mn-ea"/>
              </a:rPr>
              <a:t>，依此类推，直到被捕捉。如果被调用的方法都没有捕捉该异常对象，异常可能一路往外传递直达</a:t>
            </a:r>
            <a:r>
              <a:rPr lang="en-US" altLang="zh-CN" sz="2400">
                <a:solidFill>
                  <a:srgbClr val="034EA2"/>
                </a:solidFill>
                <a:sym typeface="+mn-ea"/>
              </a:rPr>
              <a:t>main()</a:t>
            </a:r>
            <a:r>
              <a:rPr lang="zh-CN" altLang="en-US" sz="2400">
                <a:sym typeface="+mn-ea"/>
              </a:rPr>
              <a:t>而未被捕捉，则运行时系统将</a:t>
            </a:r>
            <a:r>
              <a:rPr lang="zh-CN" altLang="en-US" sz="2400">
                <a:solidFill>
                  <a:srgbClr val="034EA2"/>
                </a:solidFill>
                <a:sym typeface="+mn-ea"/>
              </a:rPr>
              <a:t>终止</a:t>
            </a:r>
            <a:r>
              <a:rPr lang="zh-CN" altLang="en-US" sz="2400">
                <a:sym typeface="+mn-ea"/>
              </a:rPr>
              <a:t>，相应的</a:t>
            </a:r>
            <a:r>
              <a:rPr lang="en-US" altLang="zh-CN" sz="2400">
                <a:sym typeface="+mn-ea"/>
              </a:rPr>
              <a:t>Java</a:t>
            </a:r>
            <a:r>
              <a:rPr lang="zh-CN" altLang="en-US" sz="2400">
                <a:sym typeface="+mn-ea"/>
              </a:rPr>
              <a:t>程序也将退出，最后会在命令行窗口报告抛出的异常信息</a:t>
            </a:r>
            <a:endParaRPr lang="zh-CN" altLang="en-US" sz="2400"/>
          </a:p>
          <a:p>
            <a:endParaRPr lang="zh-CN" altLang="en-US" sz="2400"/>
          </a:p>
          <a:p>
            <a:endParaRPr lang="en-US" altLang="zh-CN" sz="2400"/>
          </a:p>
        </p:txBody>
      </p:sp>
      <p:sp>
        <p:nvSpPr>
          <p:cNvPr id="3" name="标题 2"/>
          <p:cNvSpPr>
            <a:spLocks noGrp="1"/>
          </p:cNvSpPr>
          <p:nvPr>
            <p:ph type="title"/>
          </p:nvPr>
        </p:nvSpPr>
        <p:spPr/>
        <p:txBody>
          <a:bodyPr/>
          <a:lstStyle/>
          <a:p>
            <a:r>
              <a:rPr lang="en-US" altLang="zh-CN">
                <a:sym typeface="+mn-ea"/>
              </a:rPr>
              <a:t>2.1.7 Java</a:t>
            </a:r>
            <a:r>
              <a:rPr lang="zh-CN" altLang="en-US">
                <a:sym typeface="+mn-ea"/>
              </a:rPr>
              <a:t>异常处理</a:t>
            </a:r>
            <a:r>
              <a:rPr lang="en-US" altLang="zh-CN">
                <a:sym typeface="+mn-ea"/>
              </a:rPr>
              <a:t> </a:t>
            </a:r>
            <a:r>
              <a:rPr lang="en-US" altLang="zh-CN" sz="2400">
                <a:sym typeface="+mn-ea"/>
              </a:rPr>
              <a:t>10/23</a:t>
            </a:r>
          </a:p>
        </p:txBody>
      </p:sp>
      <p:sp>
        <p:nvSpPr>
          <p:cNvPr id="8" name="日期占位符 7"/>
          <p:cNvSpPr>
            <a:spLocks noGrp="1"/>
          </p:cNvSpPr>
          <p:nvPr>
            <p:ph type="dt" sz="half" idx="10"/>
            <p:custDataLst>
              <p:tags r:id="rId1"/>
            </p:custDataLst>
          </p:nvPr>
        </p:nvSpPr>
        <p:spPr/>
        <p:txBody>
          <a:bodyPr/>
          <a:lstStyle/>
          <a:p>
            <a:fld id="{8BEB6EB5-CC0D-C94C-91B9-9EA1B45E848E}" type="datetime1">
              <a:rPr kumimoji="1" lang="zh-CN" altLang="en-US" smtClean="0"/>
              <a:t>2024/10/16</a:t>
            </a:fld>
            <a:endParaRPr kumimoji="1" lang="zh-CN" altLang="en-US" sz="900"/>
          </a:p>
        </p:txBody>
      </p:sp>
      <p:sp>
        <p:nvSpPr>
          <p:cNvPr id="9" name="页脚占位符 8"/>
          <p:cNvSpPr>
            <a:spLocks noGrp="1"/>
          </p:cNvSpPr>
          <p:nvPr>
            <p:ph type="ftr" sz="quarter" idx="11"/>
            <p:custDataLst>
              <p:tags r:id="rId2"/>
            </p:custDataLst>
          </p:nvPr>
        </p:nvSpPr>
        <p:spPr/>
        <p:txBody>
          <a:bodyPr/>
          <a:lstStyle/>
          <a:p>
            <a:r>
              <a:rPr kumimoji="1" lang="zh-CN" altLang="en-US" dirty="0"/>
              <a:t>西北工业大学软件学院</a:t>
            </a:r>
            <a:endParaRPr kumimoji="1" lang="zh-CN" altLang="en-US" sz="900" dirty="0"/>
          </a:p>
        </p:txBody>
      </p:sp>
      <p:sp>
        <p:nvSpPr>
          <p:cNvPr id="10" name="灯片编号占位符 9"/>
          <p:cNvSpPr>
            <a:spLocks noGrp="1"/>
          </p:cNvSpPr>
          <p:nvPr>
            <p:ph type="sldNum" sz="quarter" idx="12"/>
            <p:custDataLst>
              <p:tags r:id="rId3"/>
            </p:custDataLst>
          </p:nvPr>
        </p:nvSpPr>
        <p:spPr/>
        <p:txBody>
          <a:bodyPr/>
          <a:lstStyle/>
          <a:p>
            <a:fld id="{5A1A6423-77BD-D842-A714-25250E903C41}" type="slidenum">
              <a:rPr kumimoji="1" lang="zh-CN" altLang="en-US" smtClean="0"/>
              <a:t>91</a:t>
            </a:fld>
            <a:endParaRPr kumimoji="1" lang="zh-CN" altLang="en-US" sz="900"/>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a:bodyPr>
          <a:lstStyle/>
          <a:p>
            <a:pPr>
              <a:lnSpc>
                <a:spcPct val="120000"/>
              </a:lnSpc>
            </a:pPr>
            <a:r>
              <a:rPr lang="zh-CN" altLang="en-US" sz="2800">
                <a:solidFill>
                  <a:srgbClr val="034EA2"/>
                </a:solidFill>
                <a:effectLst/>
              </a:rPr>
              <a:t>异常类</a:t>
            </a:r>
          </a:p>
          <a:p>
            <a:pPr>
              <a:lnSpc>
                <a:spcPct val="130000"/>
              </a:lnSpc>
            </a:pPr>
            <a:r>
              <a:rPr lang="zh-CN" altLang="en-US" sz="2400">
                <a:solidFill>
                  <a:schemeClr val="tx1"/>
                </a:solidFill>
                <a:effectLst/>
              </a:rPr>
              <a:t>异常对象是异常类（</a:t>
            </a:r>
            <a:r>
              <a:rPr lang="zh-CN" altLang="en-US" sz="2400">
                <a:solidFill>
                  <a:schemeClr val="tx1"/>
                </a:solidFill>
                <a:effectLst/>
                <a:sym typeface="+mn-ea"/>
              </a:rPr>
              <a:t>Exception classes</a:t>
            </a:r>
            <a:r>
              <a:rPr lang="zh-CN" altLang="en-US" sz="2400">
                <a:solidFill>
                  <a:schemeClr val="tx1"/>
                </a:solidFill>
                <a:effectLst/>
              </a:rPr>
              <a:t>）的实例，继承自</a:t>
            </a:r>
            <a:r>
              <a:rPr lang="zh-CN" altLang="en-US" sz="2400">
                <a:solidFill>
                  <a:srgbClr val="034EA2"/>
                </a:solidFill>
                <a:effectLst/>
                <a:sym typeface="+mn-ea"/>
              </a:rPr>
              <a:t>Throwable</a:t>
            </a:r>
            <a:r>
              <a:rPr lang="zh-CN" altLang="en-US" sz="2400">
                <a:solidFill>
                  <a:schemeClr val="tx1"/>
                </a:solidFill>
                <a:effectLst/>
                <a:sym typeface="+mn-ea"/>
              </a:rPr>
              <a:t>类，该类有两个子类：Exception和Error</a:t>
            </a:r>
          </a:p>
          <a:p>
            <a:pPr>
              <a:lnSpc>
                <a:spcPct val="130000"/>
              </a:lnSpc>
            </a:pPr>
            <a:r>
              <a:rPr lang="zh-CN" altLang="en-US" sz="2400">
                <a:solidFill>
                  <a:srgbClr val="034EA2"/>
                </a:solidFill>
                <a:effectLst/>
                <a:sym typeface="+mn-ea"/>
              </a:rPr>
              <a:t>Exception</a:t>
            </a:r>
            <a:r>
              <a:rPr lang="zh-CN" altLang="en-US" sz="2400">
                <a:effectLst/>
              </a:rPr>
              <a:t>是我们在编程中</a:t>
            </a:r>
            <a:r>
              <a:rPr lang="zh-CN" altLang="en-US" sz="2400">
                <a:solidFill>
                  <a:srgbClr val="034EA2"/>
                </a:solidFill>
                <a:effectLst/>
              </a:rPr>
              <a:t>主要关注</a:t>
            </a:r>
            <a:r>
              <a:rPr lang="zh-CN" altLang="en-US" sz="2400">
                <a:effectLst/>
              </a:rPr>
              <a:t>的非正常状况，</a:t>
            </a:r>
            <a:r>
              <a:rPr lang="en-US" altLang="zh-CN" sz="2400">
                <a:effectLst/>
              </a:rPr>
              <a:t>Java</a:t>
            </a:r>
            <a:r>
              <a:rPr lang="zh-CN" altLang="en-US" sz="2400">
                <a:effectLst/>
              </a:rPr>
              <a:t>的标准类库中，或者我们自定义的方法中都可以抛出异常，也可能在程序运行时被触发</a:t>
            </a:r>
          </a:p>
          <a:p>
            <a:pPr>
              <a:lnSpc>
                <a:spcPct val="130000"/>
              </a:lnSpc>
            </a:pPr>
            <a:r>
              <a:rPr lang="zh-CN" altLang="en-US" sz="2400">
                <a:solidFill>
                  <a:srgbClr val="034EA2"/>
                </a:solidFill>
                <a:effectLst/>
                <a:sym typeface="+mn-ea"/>
              </a:rPr>
              <a:t>Error</a:t>
            </a:r>
            <a:r>
              <a:rPr lang="zh-CN" altLang="en-US" sz="2400">
                <a:effectLst/>
                <a:sym typeface="+mn-ea"/>
              </a:rPr>
              <a:t>主要包括动态联接失败，虚拟机错误等非正常状况，这类错误无法通过代码处理，因此，Java程序不应该捕获这类错误，也不会抛出这类错误</a:t>
            </a:r>
            <a:endParaRPr lang="zh-CN" altLang="en-US" sz="2400">
              <a:effectLst/>
            </a:endParaRPr>
          </a:p>
          <a:p>
            <a:pPr marL="0" indent="0">
              <a:buNone/>
            </a:pPr>
            <a:endParaRPr lang="en-US" altLang="zh-CN" sz="2400"/>
          </a:p>
          <a:p>
            <a:pPr marL="0" indent="0">
              <a:buNone/>
            </a:pPr>
            <a:endParaRPr lang="en-US" altLang="zh-CN" sz="2400"/>
          </a:p>
        </p:txBody>
      </p:sp>
      <p:sp>
        <p:nvSpPr>
          <p:cNvPr id="3" name="标题 2"/>
          <p:cNvSpPr>
            <a:spLocks noGrp="1"/>
          </p:cNvSpPr>
          <p:nvPr>
            <p:ph type="title"/>
          </p:nvPr>
        </p:nvSpPr>
        <p:spPr/>
        <p:txBody>
          <a:bodyPr/>
          <a:lstStyle/>
          <a:p>
            <a:r>
              <a:rPr lang="en-US" altLang="zh-CN">
                <a:sym typeface="+mn-ea"/>
              </a:rPr>
              <a:t>2.1.7 Java</a:t>
            </a:r>
            <a:r>
              <a:rPr lang="zh-CN" altLang="en-US">
                <a:sym typeface="+mn-ea"/>
              </a:rPr>
              <a:t>异常处理</a:t>
            </a:r>
            <a:r>
              <a:rPr lang="en-US" altLang="zh-CN">
                <a:sym typeface="+mn-ea"/>
              </a:rPr>
              <a:t> </a:t>
            </a:r>
            <a:r>
              <a:rPr lang="en-US" altLang="zh-CN" sz="2400">
                <a:sym typeface="+mn-ea"/>
              </a:rPr>
              <a:t>11/23</a:t>
            </a:r>
          </a:p>
        </p:txBody>
      </p:sp>
      <p:sp>
        <p:nvSpPr>
          <p:cNvPr id="8" name="日期占位符 7"/>
          <p:cNvSpPr>
            <a:spLocks noGrp="1"/>
          </p:cNvSpPr>
          <p:nvPr>
            <p:ph type="dt" sz="half" idx="10"/>
            <p:custDataLst>
              <p:tags r:id="rId1"/>
            </p:custDataLst>
          </p:nvPr>
        </p:nvSpPr>
        <p:spPr/>
        <p:txBody>
          <a:bodyPr/>
          <a:lstStyle/>
          <a:p>
            <a:fld id="{8BEB6EB5-CC0D-C94C-91B9-9EA1B45E848E}" type="datetime1">
              <a:rPr kumimoji="1" lang="zh-CN" altLang="en-US" smtClean="0"/>
              <a:t>2024/10/16</a:t>
            </a:fld>
            <a:endParaRPr kumimoji="1" lang="zh-CN" altLang="en-US" sz="900"/>
          </a:p>
        </p:txBody>
      </p:sp>
      <p:sp>
        <p:nvSpPr>
          <p:cNvPr id="9" name="页脚占位符 8"/>
          <p:cNvSpPr>
            <a:spLocks noGrp="1"/>
          </p:cNvSpPr>
          <p:nvPr>
            <p:ph type="ftr" sz="quarter" idx="11"/>
            <p:custDataLst>
              <p:tags r:id="rId2"/>
            </p:custDataLst>
          </p:nvPr>
        </p:nvSpPr>
        <p:spPr/>
        <p:txBody>
          <a:bodyPr/>
          <a:lstStyle/>
          <a:p>
            <a:r>
              <a:rPr kumimoji="1" lang="zh-CN" altLang="en-US" dirty="0"/>
              <a:t>西北工业大学软件学院</a:t>
            </a:r>
            <a:endParaRPr kumimoji="1" lang="zh-CN" altLang="en-US" sz="900" dirty="0"/>
          </a:p>
        </p:txBody>
      </p:sp>
      <p:sp>
        <p:nvSpPr>
          <p:cNvPr id="10" name="灯片编号占位符 9"/>
          <p:cNvSpPr>
            <a:spLocks noGrp="1"/>
          </p:cNvSpPr>
          <p:nvPr>
            <p:ph type="sldNum" sz="quarter" idx="12"/>
            <p:custDataLst>
              <p:tags r:id="rId3"/>
            </p:custDataLst>
          </p:nvPr>
        </p:nvSpPr>
        <p:spPr/>
        <p:txBody>
          <a:bodyPr/>
          <a:lstStyle/>
          <a:p>
            <a:fld id="{5A1A6423-77BD-D842-A714-25250E903C41}" type="slidenum">
              <a:rPr kumimoji="1" lang="zh-CN" altLang="en-US" smtClean="0"/>
              <a:t>92</a:t>
            </a:fld>
            <a:endParaRPr kumimoji="1" lang="zh-CN" altLang="en-US" sz="900"/>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lnSpcReduction="20000"/>
          </a:bodyPr>
          <a:lstStyle/>
          <a:p>
            <a:r>
              <a:rPr lang="zh-CN" altLang="en-US" sz="2800">
                <a:solidFill>
                  <a:srgbClr val="034EA2"/>
                </a:solidFill>
                <a:effectLst/>
                <a:sym typeface="+mn-ea"/>
              </a:rPr>
              <a:t>异常类</a:t>
            </a:r>
            <a:endParaRPr lang="zh-CN" altLang="en-US" sz="2800">
              <a:solidFill>
                <a:srgbClr val="034EA2"/>
              </a:solidFill>
              <a:effectLst/>
            </a:endParaRPr>
          </a:p>
          <a:p>
            <a:r>
              <a:rPr lang="en-US" altLang="zh-CN" sz="2400">
                <a:latin typeface="等线" panose="02010600030101010101" charset="-122"/>
                <a:ea typeface="等线" panose="02010600030101010101" charset="-122"/>
                <a:cs typeface="等线" panose="02010600030101010101" charset="-122"/>
              </a:rPr>
              <a:t>Java</a:t>
            </a:r>
            <a:r>
              <a:rPr lang="zh-CN" altLang="en-US" sz="2400">
                <a:latin typeface="等线" panose="02010600030101010101" charset="-122"/>
                <a:ea typeface="等线" panose="02010600030101010101" charset="-122"/>
                <a:cs typeface="等线" panose="02010600030101010101" charset="-122"/>
              </a:rPr>
              <a:t>异常分为两类：</a:t>
            </a:r>
            <a:r>
              <a:rPr lang="en-US" altLang="zh-CN" sz="2400">
                <a:latin typeface="等线" panose="02010600030101010101" charset="-122"/>
                <a:ea typeface="等线" panose="02010600030101010101" charset="-122"/>
                <a:cs typeface="等线" panose="02010600030101010101" charset="-122"/>
              </a:rPr>
              <a:t> </a:t>
            </a:r>
            <a:r>
              <a:rPr lang="en-US" altLang="zh-CN" sz="2400">
                <a:solidFill>
                  <a:srgbClr val="034EA2"/>
                </a:solidFill>
                <a:effectLst/>
                <a:latin typeface="等线" panose="02010600030101010101" charset="-122"/>
                <a:ea typeface="等线" panose="02010600030101010101" charset="-122"/>
                <a:cs typeface="等线" panose="02010600030101010101" charset="-122"/>
              </a:rPr>
              <a:t>checked exceptions</a:t>
            </a:r>
            <a:r>
              <a:rPr lang="en-US" altLang="zh-CN" sz="2400">
                <a:solidFill>
                  <a:srgbClr val="034EA2"/>
                </a:solidFill>
                <a:latin typeface="等线" panose="02010600030101010101" charset="-122"/>
                <a:ea typeface="等线" panose="02010600030101010101" charset="-122"/>
                <a:cs typeface="等线" panose="02010600030101010101" charset="-122"/>
              </a:rPr>
              <a:t> </a:t>
            </a:r>
            <a:r>
              <a:rPr lang="zh-CN" altLang="en-US" sz="2400">
                <a:latin typeface="等线" panose="02010600030101010101" charset="-122"/>
                <a:ea typeface="等线" panose="02010600030101010101" charset="-122"/>
                <a:cs typeface="等线" panose="02010600030101010101" charset="-122"/>
              </a:rPr>
              <a:t>和</a:t>
            </a:r>
            <a:r>
              <a:rPr lang="en-US" altLang="zh-CN" sz="2400">
                <a:solidFill>
                  <a:srgbClr val="034EA2"/>
                </a:solidFill>
                <a:effectLst/>
                <a:latin typeface="等线" panose="02010600030101010101" charset="-122"/>
                <a:ea typeface="等线" panose="02010600030101010101" charset="-122"/>
                <a:cs typeface="等线" panose="02010600030101010101" charset="-122"/>
              </a:rPr>
              <a:t>unchecked exceptions.</a:t>
            </a:r>
          </a:p>
          <a:p>
            <a:pPr marL="971550" lvl="1" indent="-514350">
              <a:buAutoNum type="arabicPeriod"/>
            </a:pPr>
            <a:r>
              <a:rPr lang="en-US" altLang="zh-CN" sz="2400">
                <a:solidFill>
                  <a:srgbClr val="034EA2"/>
                </a:solidFill>
                <a:effectLst/>
                <a:latin typeface="等线" panose="02010600030101010101" charset="-122"/>
                <a:ea typeface="等线" panose="02010600030101010101" charset="-122"/>
                <a:cs typeface="等线" panose="02010600030101010101" charset="-122"/>
                <a:sym typeface="+mn-ea"/>
              </a:rPr>
              <a:t>checked exceptions：</a:t>
            </a:r>
            <a:r>
              <a:rPr lang="en-US" altLang="zh-CN" sz="2400" dirty="0">
                <a:latin typeface="等线" panose="02010600030101010101" charset="-122"/>
                <a:ea typeface="等线" panose="02010600030101010101" charset="-122"/>
                <a:cs typeface="等线" panose="02010600030101010101" charset="-122"/>
                <a:sym typeface="+mn-ea"/>
              </a:rPr>
              <a:t>Java</a:t>
            </a:r>
            <a:r>
              <a:rPr lang="zh-CN" altLang="en-US" sz="2400" dirty="0">
                <a:latin typeface="等线" panose="02010600030101010101" charset="-122"/>
                <a:ea typeface="等线" panose="02010600030101010101" charset="-122"/>
                <a:cs typeface="等线" panose="02010600030101010101" charset="-122"/>
                <a:sym typeface="+mn-ea"/>
              </a:rPr>
              <a:t>编译器要求程序必须捕获</a:t>
            </a:r>
            <a:r>
              <a:rPr lang="en-US" altLang="zh-CN" sz="2400" dirty="0">
                <a:latin typeface="等线" panose="02010600030101010101" charset="-122"/>
                <a:ea typeface="等线" panose="02010600030101010101" charset="-122"/>
                <a:cs typeface="等线" panose="02010600030101010101" charset="-122"/>
                <a:sym typeface="+mn-ea"/>
              </a:rPr>
              <a:t>(</a:t>
            </a:r>
            <a:r>
              <a:rPr lang="zh-CN" altLang="en-US" sz="2400" dirty="0">
                <a:latin typeface="等线" panose="02010600030101010101" charset="-122"/>
                <a:ea typeface="等线" panose="02010600030101010101" charset="-122"/>
                <a:cs typeface="等线" panose="02010600030101010101" charset="-122"/>
                <a:sym typeface="+mn-ea"/>
              </a:rPr>
              <a:t>通过</a:t>
            </a:r>
            <a:r>
              <a:rPr lang="en-US" altLang="zh-CN" sz="2400" dirty="0">
                <a:latin typeface="等线" panose="02010600030101010101" charset="-122"/>
                <a:ea typeface="等线" panose="02010600030101010101" charset="-122"/>
                <a:cs typeface="等线" panose="02010600030101010101" charset="-122"/>
                <a:sym typeface="+mn-ea"/>
              </a:rPr>
              <a:t>try-catch)</a:t>
            </a:r>
            <a:r>
              <a:rPr lang="zh-CN" altLang="en-US" sz="2400" dirty="0">
                <a:latin typeface="等线" panose="02010600030101010101" charset="-122"/>
                <a:ea typeface="等线" panose="02010600030101010101" charset="-122"/>
                <a:cs typeface="等线" panose="02010600030101010101" charset="-122"/>
                <a:sym typeface="+mn-ea"/>
              </a:rPr>
              <a:t>或者声明掷出</a:t>
            </a:r>
            <a:r>
              <a:rPr lang="en-US" altLang="zh-CN" sz="2400" dirty="0">
                <a:latin typeface="等线" panose="02010600030101010101" charset="-122"/>
                <a:ea typeface="等线" panose="02010600030101010101" charset="-122"/>
                <a:cs typeface="等线" panose="02010600030101010101" charset="-122"/>
                <a:sym typeface="+mn-ea"/>
              </a:rPr>
              <a:t>(</a:t>
            </a:r>
            <a:r>
              <a:rPr lang="zh-CN" altLang="en-US" sz="2400" dirty="0">
                <a:latin typeface="等线" panose="02010600030101010101" charset="-122"/>
                <a:ea typeface="等线" panose="02010600030101010101" charset="-122"/>
                <a:cs typeface="等线" panose="02010600030101010101" charset="-122"/>
                <a:sym typeface="+mn-ea"/>
              </a:rPr>
              <a:t>通过</a:t>
            </a:r>
            <a:r>
              <a:rPr lang="en-US" altLang="zh-CN" sz="2400" dirty="0">
                <a:latin typeface="等线" panose="02010600030101010101" charset="-122"/>
                <a:ea typeface="等线" panose="02010600030101010101" charset="-122"/>
                <a:cs typeface="等线" panose="02010600030101010101" charset="-122"/>
                <a:sym typeface="+mn-ea"/>
              </a:rPr>
              <a:t>throws)</a:t>
            </a:r>
            <a:r>
              <a:rPr lang="zh-CN" altLang="en-US" sz="2400" dirty="0">
                <a:latin typeface="等线" panose="02010600030101010101" charset="-122"/>
                <a:ea typeface="等线" panose="02010600030101010101" charset="-122"/>
                <a:cs typeface="等线" panose="02010600030101010101" charset="-122"/>
                <a:sym typeface="+mn-ea"/>
              </a:rPr>
              <a:t>这种异常</a:t>
            </a:r>
          </a:p>
          <a:p>
            <a:pPr marL="971550" lvl="1" indent="-514350">
              <a:buAutoNum type="arabicPeriod"/>
            </a:pPr>
            <a:r>
              <a:rPr lang="en-US" altLang="zh-CN" sz="2400">
                <a:solidFill>
                  <a:srgbClr val="034EA2"/>
                </a:solidFill>
                <a:effectLst/>
                <a:latin typeface="等线" panose="02010600030101010101" charset="-122"/>
                <a:ea typeface="等线" panose="02010600030101010101" charset="-122"/>
                <a:cs typeface="等线" panose="02010600030101010101" charset="-122"/>
              </a:rPr>
              <a:t>unchecked exceptions：</a:t>
            </a:r>
            <a:r>
              <a:rPr lang="zh-CN" altLang="en-US" sz="2400" dirty="0">
                <a:latin typeface="等线" panose="02010600030101010101" charset="-122"/>
                <a:ea typeface="等线" panose="02010600030101010101" charset="-122"/>
                <a:cs typeface="等线" panose="02010600030101010101" charset="-122"/>
                <a:sym typeface="+mn-ea"/>
              </a:rPr>
              <a:t>继承于</a:t>
            </a:r>
            <a:r>
              <a:rPr lang="en-US" altLang="zh-CN" sz="2400" dirty="0">
                <a:latin typeface="等线" panose="02010600030101010101" charset="-122"/>
                <a:ea typeface="等线" panose="02010600030101010101" charset="-122"/>
                <a:cs typeface="等线" panose="02010600030101010101" charset="-122"/>
                <a:sym typeface="+mn-ea"/>
              </a:rPr>
              <a:t>RuntimeException</a:t>
            </a:r>
            <a:r>
              <a:rPr lang="zh-CN" altLang="en-US" sz="2400" dirty="0">
                <a:latin typeface="等线" panose="02010600030101010101" charset="-122"/>
                <a:ea typeface="等线" panose="02010600030101010101" charset="-122"/>
                <a:cs typeface="等线" panose="02010600030101010101" charset="-122"/>
                <a:sym typeface="+mn-ea"/>
              </a:rPr>
              <a:t>，</a:t>
            </a:r>
            <a:r>
              <a:rPr lang="en-US" altLang="zh-CN" sz="2400" dirty="0">
                <a:latin typeface="等线" panose="02010600030101010101" charset="-122"/>
                <a:ea typeface="等线" panose="02010600030101010101" charset="-122"/>
                <a:cs typeface="等线" panose="02010600030101010101" charset="-122"/>
                <a:sym typeface="+mn-ea"/>
              </a:rPr>
              <a:t>Java</a:t>
            </a:r>
            <a:r>
              <a:rPr lang="zh-CN" altLang="en-US" sz="2400" dirty="0">
                <a:latin typeface="等线" panose="02010600030101010101" charset="-122"/>
                <a:ea typeface="等线" panose="02010600030101010101" charset="-122"/>
                <a:cs typeface="等线" panose="02010600030101010101" charset="-122"/>
                <a:sym typeface="+mn-ea"/>
              </a:rPr>
              <a:t>编译器允许不对它们进行处理，亦称之为运行时异常</a:t>
            </a:r>
            <a:endParaRPr lang="zh-CN" altLang="en-US" sz="2400" b="1" dirty="0">
              <a:latin typeface="等线" panose="02010600030101010101" charset="-122"/>
              <a:ea typeface="等线" panose="02010600030101010101" charset="-122"/>
              <a:cs typeface="等线" panose="02010600030101010101" charset="-122"/>
            </a:endParaRPr>
          </a:p>
          <a:p>
            <a:pPr marL="0" indent="0">
              <a:buNone/>
            </a:pPr>
            <a:endParaRPr lang="en-US" altLang="zh-CN"/>
          </a:p>
        </p:txBody>
      </p:sp>
      <p:sp>
        <p:nvSpPr>
          <p:cNvPr id="3" name="标题 2"/>
          <p:cNvSpPr>
            <a:spLocks noGrp="1"/>
          </p:cNvSpPr>
          <p:nvPr>
            <p:ph type="title"/>
          </p:nvPr>
        </p:nvSpPr>
        <p:spPr/>
        <p:txBody>
          <a:bodyPr/>
          <a:lstStyle/>
          <a:p>
            <a:r>
              <a:rPr lang="en-US" altLang="zh-CN">
                <a:sym typeface="+mn-ea"/>
              </a:rPr>
              <a:t>2.1.7 Java</a:t>
            </a:r>
            <a:r>
              <a:rPr lang="zh-CN" altLang="en-US">
                <a:sym typeface="+mn-ea"/>
              </a:rPr>
              <a:t>异常处理</a:t>
            </a:r>
            <a:r>
              <a:rPr lang="en-US" altLang="zh-CN">
                <a:sym typeface="+mn-ea"/>
              </a:rPr>
              <a:t> </a:t>
            </a:r>
            <a:r>
              <a:rPr lang="en-US" altLang="zh-CN" sz="2400">
                <a:sym typeface="+mn-ea"/>
              </a:rPr>
              <a:t>12/23</a:t>
            </a:r>
          </a:p>
        </p:txBody>
      </p:sp>
      <p:sp>
        <p:nvSpPr>
          <p:cNvPr id="8" name="日期占位符 7"/>
          <p:cNvSpPr>
            <a:spLocks noGrp="1"/>
          </p:cNvSpPr>
          <p:nvPr>
            <p:ph type="dt" sz="half" idx="10"/>
            <p:custDataLst>
              <p:tags r:id="rId1"/>
            </p:custDataLst>
          </p:nvPr>
        </p:nvSpPr>
        <p:spPr/>
        <p:txBody>
          <a:bodyPr/>
          <a:lstStyle/>
          <a:p>
            <a:fld id="{8BEB6EB5-CC0D-C94C-91B9-9EA1B45E848E}" type="datetime1">
              <a:rPr kumimoji="1" lang="zh-CN" altLang="en-US" smtClean="0"/>
              <a:t>2024/10/16</a:t>
            </a:fld>
            <a:endParaRPr kumimoji="1" lang="zh-CN" altLang="en-US" sz="900"/>
          </a:p>
        </p:txBody>
      </p:sp>
      <p:sp>
        <p:nvSpPr>
          <p:cNvPr id="9" name="页脚占位符 8"/>
          <p:cNvSpPr>
            <a:spLocks noGrp="1"/>
          </p:cNvSpPr>
          <p:nvPr>
            <p:ph type="ftr" sz="quarter" idx="11"/>
            <p:custDataLst>
              <p:tags r:id="rId2"/>
            </p:custDataLst>
          </p:nvPr>
        </p:nvSpPr>
        <p:spPr/>
        <p:txBody>
          <a:bodyPr/>
          <a:lstStyle/>
          <a:p>
            <a:r>
              <a:rPr kumimoji="1" lang="zh-CN" altLang="en-US" dirty="0"/>
              <a:t>西北工业大学软件学院</a:t>
            </a:r>
            <a:endParaRPr kumimoji="1" lang="zh-CN" altLang="en-US" sz="900" dirty="0"/>
          </a:p>
        </p:txBody>
      </p:sp>
      <p:sp>
        <p:nvSpPr>
          <p:cNvPr id="10" name="灯片编号占位符 9"/>
          <p:cNvSpPr>
            <a:spLocks noGrp="1"/>
          </p:cNvSpPr>
          <p:nvPr>
            <p:ph type="sldNum" sz="quarter" idx="12"/>
            <p:custDataLst>
              <p:tags r:id="rId3"/>
            </p:custDataLst>
          </p:nvPr>
        </p:nvSpPr>
        <p:spPr/>
        <p:txBody>
          <a:bodyPr/>
          <a:lstStyle/>
          <a:p>
            <a:fld id="{5A1A6423-77BD-D842-A714-25250E903C41}" type="slidenum">
              <a:rPr kumimoji="1" lang="zh-CN" altLang="en-US" smtClean="0"/>
              <a:t>93</a:t>
            </a:fld>
            <a:endParaRPr kumimoji="1" lang="zh-CN" altLang="en-US" sz="9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lvl="0">
              <a:lnSpc>
                <a:spcPct val="120000"/>
              </a:lnSpc>
            </a:pPr>
            <a:r>
              <a:rPr lang="zh-CN" altLang="en-US" sz="2800">
                <a:solidFill>
                  <a:srgbClr val="034EA2"/>
                </a:solidFill>
                <a:effectLst/>
                <a:sym typeface="+mn-ea"/>
              </a:rPr>
              <a:t>异常类</a:t>
            </a:r>
            <a:endParaRPr lang="zh-CN" altLang="en-US" sz="2800">
              <a:solidFill>
                <a:srgbClr val="034EA2"/>
              </a:solidFill>
              <a:effectLst/>
            </a:endParaRPr>
          </a:p>
          <a:p>
            <a:pPr lvl="1">
              <a:lnSpc>
                <a:spcPct val="140000"/>
              </a:lnSpc>
            </a:pPr>
            <a:r>
              <a:rPr lang="en-US" altLang="zh-CN" sz="2400"/>
              <a:t>Java</a:t>
            </a:r>
            <a:r>
              <a:rPr lang="zh-CN" altLang="en-US" sz="2400"/>
              <a:t>异常类的继承关系</a:t>
            </a:r>
            <a:endParaRPr lang="en-US" altLang="zh-CN" sz="2400"/>
          </a:p>
          <a:p>
            <a:endParaRPr lang="en-US" altLang="zh-CN" sz="2400"/>
          </a:p>
        </p:txBody>
      </p:sp>
      <p:sp>
        <p:nvSpPr>
          <p:cNvPr id="3" name="标题 2"/>
          <p:cNvSpPr>
            <a:spLocks noGrp="1"/>
          </p:cNvSpPr>
          <p:nvPr>
            <p:ph type="title"/>
          </p:nvPr>
        </p:nvSpPr>
        <p:spPr/>
        <p:txBody>
          <a:bodyPr/>
          <a:lstStyle/>
          <a:p>
            <a:r>
              <a:rPr lang="en-US" altLang="zh-CN">
                <a:sym typeface="+mn-ea"/>
              </a:rPr>
              <a:t>2.1.7 Java</a:t>
            </a:r>
            <a:r>
              <a:rPr lang="zh-CN" altLang="en-US">
                <a:sym typeface="+mn-ea"/>
              </a:rPr>
              <a:t>异常处理</a:t>
            </a:r>
            <a:r>
              <a:rPr lang="en-US" altLang="zh-CN">
                <a:sym typeface="+mn-ea"/>
              </a:rPr>
              <a:t> </a:t>
            </a:r>
            <a:r>
              <a:rPr lang="en-US" altLang="zh-CN" sz="2400">
                <a:sym typeface="+mn-ea"/>
              </a:rPr>
              <a:t>13/23</a:t>
            </a:r>
          </a:p>
        </p:txBody>
      </p:sp>
      <p:graphicFrame>
        <p:nvGraphicFramePr>
          <p:cNvPr id="19463" name="Object 4"/>
          <p:cNvGraphicFramePr>
            <a:graphicFrameLocks noChangeAspect="1"/>
          </p:cNvGraphicFramePr>
          <p:nvPr>
            <p:custDataLst>
              <p:tags r:id="rId1"/>
            </p:custDataLst>
          </p:nvPr>
        </p:nvGraphicFramePr>
        <p:xfrm>
          <a:off x="180340" y="3082290"/>
          <a:ext cx="8820150" cy="2665413"/>
        </p:xfrm>
        <a:graphic>
          <a:graphicData uri="http://schemas.openxmlformats.org/presentationml/2006/ole">
            <mc:AlternateContent xmlns:mc="http://schemas.openxmlformats.org/markup-compatibility/2006">
              <mc:Choice xmlns:v="urn:schemas-microsoft-com:vml" Requires="v">
                <p:oleObj r:id="rId6" imgW="8229600" imgH="2201545" progId="Visio.Drawing.11">
                  <p:embed/>
                </p:oleObj>
              </mc:Choice>
              <mc:Fallback>
                <p:oleObj r:id="rId6" imgW="8229600" imgH="2201545" progId="Visio.Drawing.11">
                  <p:embed/>
                  <p:pic>
                    <p:nvPicPr>
                      <p:cNvPr id="0" name="图片 3075"/>
                      <p:cNvPicPr/>
                      <p:nvPr/>
                    </p:nvPicPr>
                    <p:blipFill>
                      <a:blip r:embed="rId7"/>
                      <a:srcRect/>
                      <a:stretch>
                        <a:fillRect/>
                      </a:stretch>
                    </p:blipFill>
                    <p:spPr>
                      <a:xfrm>
                        <a:off x="180340" y="3082290"/>
                        <a:ext cx="8820150" cy="2665413"/>
                      </a:xfrm>
                      <a:prstGeom prst="rect">
                        <a:avLst/>
                      </a:prstGeom>
                      <a:noFill/>
                      <a:ln w="38100">
                        <a:miter/>
                      </a:ln>
                    </p:spPr>
                  </p:pic>
                </p:oleObj>
              </mc:Fallback>
            </mc:AlternateContent>
          </a:graphicData>
        </a:graphic>
      </p:graphicFrame>
      <p:sp>
        <p:nvSpPr>
          <p:cNvPr id="8" name="日期占位符 7"/>
          <p:cNvSpPr>
            <a:spLocks noGrp="1"/>
          </p:cNvSpPr>
          <p:nvPr>
            <p:ph type="dt" sz="half" idx="10"/>
            <p:custDataLst>
              <p:tags r:id="rId2"/>
            </p:custDataLst>
          </p:nvPr>
        </p:nvSpPr>
        <p:spPr/>
        <p:txBody>
          <a:bodyPr/>
          <a:lstStyle/>
          <a:p>
            <a:fld id="{8BEB6EB5-CC0D-C94C-91B9-9EA1B45E848E}" type="datetime1">
              <a:rPr kumimoji="1" lang="zh-CN" altLang="en-US" smtClean="0"/>
              <a:t>2024/10/16</a:t>
            </a:fld>
            <a:endParaRPr kumimoji="1" lang="zh-CN" altLang="en-US" sz="900"/>
          </a:p>
        </p:txBody>
      </p:sp>
      <p:sp>
        <p:nvSpPr>
          <p:cNvPr id="9" name="页脚占位符 8"/>
          <p:cNvSpPr>
            <a:spLocks noGrp="1"/>
          </p:cNvSpPr>
          <p:nvPr>
            <p:ph type="ftr" sz="quarter" idx="11"/>
            <p:custDataLst>
              <p:tags r:id="rId3"/>
            </p:custDataLst>
          </p:nvPr>
        </p:nvSpPr>
        <p:spPr/>
        <p:txBody>
          <a:bodyPr/>
          <a:lstStyle/>
          <a:p>
            <a:r>
              <a:rPr kumimoji="1" lang="zh-CN" altLang="en-US" dirty="0"/>
              <a:t>西北工业大学软件学院</a:t>
            </a:r>
            <a:endParaRPr kumimoji="1" lang="zh-CN" altLang="en-US" sz="900" dirty="0"/>
          </a:p>
        </p:txBody>
      </p:sp>
      <p:sp>
        <p:nvSpPr>
          <p:cNvPr id="10" name="灯片编号占位符 9"/>
          <p:cNvSpPr>
            <a:spLocks noGrp="1"/>
          </p:cNvSpPr>
          <p:nvPr>
            <p:ph type="sldNum" sz="quarter" idx="12"/>
            <p:custDataLst>
              <p:tags r:id="rId4"/>
            </p:custDataLst>
          </p:nvPr>
        </p:nvSpPr>
        <p:spPr/>
        <p:txBody>
          <a:bodyPr/>
          <a:lstStyle/>
          <a:p>
            <a:fld id="{5A1A6423-77BD-D842-A714-25250E903C41}" type="slidenum">
              <a:rPr kumimoji="1" lang="zh-CN" altLang="en-US" smtClean="0"/>
              <a:t>94</a:t>
            </a:fld>
            <a:endParaRPr kumimoji="1" lang="zh-CN" altLang="en-US" sz="900"/>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fontScale="70000"/>
          </a:bodyPr>
          <a:lstStyle/>
          <a:p>
            <a:pPr>
              <a:lnSpc>
                <a:spcPct val="110000"/>
              </a:lnSpc>
            </a:pPr>
            <a:r>
              <a:rPr lang="zh-CN" altLang="en-US" sz="4000">
                <a:solidFill>
                  <a:srgbClr val="034EA2"/>
                </a:solidFill>
                <a:effectLst/>
                <a:sym typeface="+mn-ea"/>
              </a:rPr>
              <a:t>异常类和</a:t>
            </a:r>
            <a:r>
              <a:rPr lang="en-US" altLang="zh-CN" sz="4000">
                <a:solidFill>
                  <a:srgbClr val="034EA2"/>
                </a:solidFill>
                <a:latin typeface="等线" panose="02010600030101010101" charset="-122"/>
                <a:ea typeface="等线" panose="02010600030101010101" charset="-122"/>
                <a:cs typeface="等线" panose="02010600030101010101" charset="-122"/>
              </a:rPr>
              <a:t>throws</a:t>
            </a:r>
            <a:r>
              <a:rPr lang="zh-CN" altLang="en-US" sz="4000">
                <a:solidFill>
                  <a:srgbClr val="034EA2"/>
                </a:solidFill>
                <a:latin typeface="等线" panose="02010600030101010101" charset="-122"/>
                <a:ea typeface="等线" panose="02010600030101010101" charset="-122"/>
                <a:cs typeface="等线" panose="02010600030101010101" charset="-122"/>
              </a:rPr>
              <a:t>关键字</a:t>
            </a:r>
          </a:p>
          <a:p>
            <a:r>
              <a:rPr lang="zh-CN" altLang="en-US"/>
              <a:t>若方法代码中存在</a:t>
            </a:r>
            <a:r>
              <a:rPr lang="en-US" altLang="zh-CN">
                <a:solidFill>
                  <a:srgbClr val="034EA2"/>
                </a:solidFill>
                <a:effectLst/>
              </a:rPr>
              <a:t>checked exception</a:t>
            </a:r>
            <a:r>
              <a:rPr lang="zh-CN" altLang="en-US"/>
              <a:t>，且未通过</a:t>
            </a:r>
            <a:r>
              <a:rPr lang="en-US" altLang="zh-CN"/>
              <a:t>try-catch</a:t>
            </a:r>
            <a:r>
              <a:rPr lang="zh-CN" altLang="en-US"/>
              <a:t>进行捕获和处理，则需在方法声明语句中通过关键字</a:t>
            </a:r>
            <a:r>
              <a:rPr lang="en-US" altLang="zh-CN"/>
              <a:t>throws</a:t>
            </a:r>
            <a:r>
              <a:rPr lang="zh-CN" altLang="en-US"/>
              <a:t>将异常向上抛出，如果有多个异常，多个异常之间用</a:t>
            </a:r>
            <a:r>
              <a:rPr lang="en-US" altLang="zh-CN"/>
              <a:t>”,”</a:t>
            </a:r>
            <a:r>
              <a:rPr lang="zh-CN" altLang="en-US"/>
              <a:t>分割</a:t>
            </a:r>
          </a:p>
          <a:p>
            <a:endParaRPr lang="zh-CN" altLang="en-US"/>
          </a:p>
          <a:p>
            <a:endParaRPr lang="zh-CN" altLang="en-US"/>
          </a:p>
          <a:p>
            <a:r>
              <a:rPr lang="zh-CN" altLang="en-US"/>
              <a:t>使用类的方法的时候要注意其是否抛出异常，你应如何处理？</a:t>
            </a:r>
          </a:p>
        </p:txBody>
      </p:sp>
      <p:sp>
        <p:nvSpPr>
          <p:cNvPr id="3" name="标题 2"/>
          <p:cNvSpPr>
            <a:spLocks noGrp="1"/>
          </p:cNvSpPr>
          <p:nvPr>
            <p:ph type="title"/>
          </p:nvPr>
        </p:nvSpPr>
        <p:spPr/>
        <p:txBody>
          <a:bodyPr/>
          <a:lstStyle/>
          <a:p>
            <a:r>
              <a:rPr lang="en-US" altLang="zh-CN">
                <a:sym typeface="+mn-ea"/>
              </a:rPr>
              <a:t>2.1.7 Java</a:t>
            </a:r>
            <a:r>
              <a:rPr lang="zh-CN" altLang="en-US">
                <a:sym typeface="+mn-ea"/>
              </a:rPr>
              <a:t>异常处理</a:t>
            </a:r>
            <a:r>
              <a:rPr lang="en-US" altLang="zh-CN">
                <a:sym typeface="+mn-ea"/>
              </a:rPr>
              <a:t> </a:t>
            </a:r>
            <a:r>
              <a:rPr lang="en-US" altLang="zh-CN" sz="2400">
                <a:sym typeface="+mn-ea"/>
              </a:rPr>
              <a:t>14/23</a:t>
            </a:r>
          </a:p>
        </p:txBody>
      </p:sp>
      <p:sp>
        <p:nvSpPr>
          <p:cNvPr id="8" name="日期占位符 7"/>
          <p:cNvSpPr>
            <a:spLocks noGrp="1"/>
          </p:cNvSpPr>
          <p:nvPr>
            <p:ph type="dt" sz="half" idx="10"/>
            <p:custDataLst>
              <p:tags r:id="rId1"/>
            </p:custDataLst>
          </p:nvPr>
        </p:nvSpPr>
        <p:spPr/>
        <p:txBody>
          <a:bodyPr/>
          <a:lstStyle/>
          <a:p>
            <a:fld id="{8BEB6EB5-CC0D-C94C-91B9-9EA1B45E848E}" type="datetime1">
              <a:rPr kumimoji="1" lang="zh-CN" altLang="en-US" smtClean="0"/>
              <a:t>2024/10/16</a:t>
            </a:fld>
            <a:endParaRPr kumimoji="1" lang="zh-CN" altLang="en-US" sz="900"/>
          </a:p>
        </p:txBody>
      </p:sp>
      <p:sp>
        <p:nvSpPr>
          <p:cNvPr id="9" name="页脚占位符 8"/>
          <p:cNvSpPr>
            <a:spLocks noGrp="1"/>
          </p:cNvSpPr>
          <p:nvPr>
            <p:ph type="ftr" sz="quarter" idx="11"/>
            <p:custDataLst>
              <p:tags r:id="rId2"/>
            </p:custDataLst>
          </p:nvPr>
        </p:nvSpPr>
        <p:spPr/>
        <p:txBody>
          <a:bodyPr/>
          <a:lstStyle/>
          <a:p>
            <a:r>
              <a:rPr kumimoji="1" lang="zh-CN" altLang="en-US" dirty="0"/>
              <a:t>西北工业大学软件学院</a:t>
            </a:r>
            <a:endParaRPr kumimoji="1" lang="zh-CN" altLang="en-US" sz="900" dirty="0"/>
          </a:p>
        </p:txBody>
      </p:sp>
      <p:sp>
        <p:nvSpPr>
          <p:cNvPr id="10" name="灯片编号占位符 9"/>
          <p:cNvSpPr>
            <a:spLocks noGrp="1"/>
          </p:cNvSpPr>
          <p:nvPr>
            <p:ph type="sldNum" sz="quarter" idx="12"/>
            <p:custDataLst>
              <p:tags r:id="rId3"/>
            </p:custDataLst>
          </p:nvPr>
        </p:nvSpPr>
        <p:spPr/>
        <p:txBody>
          <a:bodyPr/>
          <a:lstStyle/>
          <a:p>
            <a:fld id="{5A1A6423-77BD-D842-A714-25250E903C41}" type="slidenum">
              <a:rPr kumimoji="1" lang="zh-CN" altLang="en-US" smtClean="0"/>
              <a:t>95</a:t>
            </a:fld>
            <a:endParaRPr kumimoji="1" lang="zh-CN" altLang="en-US" sz="900"/>
          </a:p>
        </p:txBody>
      </p:sp>
      <p:sp>
        <p:nvSpPr>
          <p:cNvPr id="7176" name="AutoShape 4"/>
          <p:cNvSpPr/>
          <p:nvPr>
            <p:custDataLst>
              <p:tags r:id="rId4"/>
            </p:custDataLst>
          </p:nvPr>
        </p:nvSpPr>
        <p:spPr>
          <a:xfrm>
            <a:off x="628650" y="3467735"/>
            <a:ext cx="7743190" cy="1303020"/>
          </a:xfrm>
          <a:prstGeom prst="flowChartAlternateProcess">
            <a:avLst/>
          </a:prstGeom>
          <a:noFill/>
          <a:ln w="12700" cap="flat" cmpd="sng">
            <a:solidFill>
              <a:schemeClr val="hlink"/>
            </a:solidFill>
            <a:prstDash val="dash"/>
            <a:miter/>
            <a:headEnd type="none" w="med" len="med"/>
            <a:tailEnd type="none" w="med" len="med"/>
          </a:ln>
        </p:spPr>
        <p:txBody>
          <a:bodyPr wrap="none" anchor="ctr" anchorCtr="0"/>
          <a:lstStyle>
            <a:lvl1pPr marL="469900" indent="-469900" algn="l" rtl="0" eaLnBrk="0" fontAlgn="base" hangingPunct="0">
              <a:spcBef>
                <a:spcPct val="20000"/>
              </a:spcBef>
              <a:spcAft>
                <a:spcPct val="0"/>
              </a:spcAft>
              <a:buClr>
                <a:schemeClr val="accent2"/>
              </a:buClr>
              <a:buFont typeface="Wingdings" panose="05000000000000000000" pitchFamily="2" charset="2"/>
              <a:buChar char="o"/>
              <a:defRPr sz="3000" b="0">
                <a:solidFill>
                  <a:schemeClr val="tx1"/>
                </a:solidFill>
                <a:latin typeface="+mn-lt"/>
                <a:ea typeface="+mn-ea"/>
                <a:cs typeface="+mn-cs"/>
              </a:defRPr>
            </a:lvl1pPr>
            <a:lvl2pPr marL="908050" indent="-436880" algn="l" rtl="0" eaLnBrk="0" fontAlgn="base" hangingPunct="0">
              <a:spcBef>
                <a:spcPct val="20000"/>
              </a:spcBef>
              <a:spcAft>
                <a:spcPct val="0"/>
              </a:spcAft>
              <a:buClr>
                <a:schemeClr val="accent2"/>
              </a:buClr>
              <a:buFont typeface="Wingdings" panose="05000000000000000000" pitchFamily="2" charset="2"/>
              <a:buChar char="n"/>
              <a:defRPr sz="2600">
                <a:solidFill>
                  <a:schemeClr val="tx1"/>
                </a:solidFill>
                <a:latin typeface="Verdana" panose="020B0604030504040204" pitchFamily="34" charset="0"/>
                <a:ea typeface="+mn-ea"/>
              </a:defRPr>
            </a:lvl2pPr>
            <a:lvl3pPr marL="1304925" indent="-395605" algn="l" rtl="0" eaLnBrk="0" fontAlgn="base" hangingPunct="0">
              <a:spcBef>
                <a:spcPct val="20000"/>
              </a:spcBef>
              <a:spcAft>
                <a:spcPct val="0"/>
              </a:spcAft>
              <a:buClr>
                <a:schemeClr val="accent2"/>
              </a:buClr>
              <a:buFont typeface="Wingdings" panose="05000000000000000000" pitchFamily="2" charset="2"/>
              <a:buChar char="o"/>
              <a:defRPr sz="2300">
                <a:solidFill>
                  <a:schemeClr val="tx1"/>
                </a:solidFill>
                <a:latin typeface="Verdana" panose="020B0604030504040204" pitchFamily="34" charset="0"/>
                <a:ea typeface="+mn-ea"/>
              </a:defRPr>
            </a:lvl3pPr>
            <a:lvl4pPr marL="1694180" indent="-387350" algn="l" rtl="0" eaLnBrk="0" fontAlgn="base" hangingPunct="0">
              <a:spcBef>
                <a:spcPct val="20000"/>
              </a:spcBef>
              <a:spcAft>
                <a:spcPct val="0"/>
              </a:spcAft>
              <a:buClr>
                <a:schemeClr val="accent2"/>
              </a:buClr>
              <a:buFont typeface="Wingdings" panose="05000000000000000000" pitchFamily="2" charset="2"/>
              <a:buChar char="n"/>
              <a:defRPr sz="2000">
                <a:solidFill>
                  <a:schemeClr val="tx1"/>
                </a:solidFill>
                <a:latin typeface="Verdana" panose="020B0604030504040204" pitchFamily="34" charset="0"/>
                <a:ea typeface="+mn-ea"/>
              </a:defRPr>
            </a:lvl4pPr>
            <a:lvl5pPr marL="2094230" indent="-398780" algn="l" rtl="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mn-ea"/>
              </a:defRPr>
            </a:lvl5pPr>
          </a:lstStyle>
          <a:p>
            <a:pPr marL="360045" lvl="1" indent="0" algn="l">
              <a:lnSpc>
                <a:spcPct val="120000"/>
              </a:lnSpc>
              <a:spcBef>
                <a:spcPts val="0"/>
              </a:spcBef>
              <a:buNone/>
            </a:pPr>
            <a:r>
              <a:rPr lang="en-US" altLang="zh-CN" sz="2200" b="1">
                <a:solidFill>
                  <a:srgbClr val="034EA2"/>
                </a:solidFill>
                <a:effectLst/>
                <a:latin typeface="等线" panose="02010600030101010101" charset="-122"/>
                <a:ea typeface="等线" panose="02010600030101010101" charset="-122"/>
                <a:sym typeface="+mn-ea"/>
              </a:rPr>
              <a:t>public void </a:t>
            </a:r>
            <a:r>
              <a:rPr lang="en-US" altLang="zh-CN" sz="2200" b="1">
                <a:solidFill>
                  <a:schemeClr val="tx1"/>
                </a:solidFill>
                <a:effectLst/>
                <a:latin typeface="等线" panose="02010600030101010101" charset="-122"/>
                <a:ea typeface="等线" panose="02010600030101010101" charset="-122"/>
                <a:sym typeface="+mn-ea"/>
              </a:rPr>
              <a:t>method1 </a:t>
            </a:r>
            <a:r>
              <a:rPr lang="en-US" altLang="zh-CN" sz="2200" b="1">
                <a:solidFill>
                  <a:srgbClr val="034EA2"/>
                </a:solidFill>
                <a:effectLst/>
                <a:latin typeface="等线" panose="02010600030101010101" charset="-122"/>
                <a:ea typeface="等线" panose="02010600030101010101" charset="-122"/>
                <a:sym typeface="+mn-ea"/>
              </a:rPr>
              <a:t>throws </a:t>
            </a:r>
            <a:r>
              <a:rPr lang="en-US" altLang="zh-CN" sz="2200" b="1">
                <a:effectLst/>
                <a:latin typeface="等线" panose="02010600030101010101" charset="-122"/>
                <a:ea typeface="等线" panose="02010600030101010101" charset="-122"/>
                <a:sym typeface="+mn-ea"/>
              </a:rPr>
              <a:t>IO</a:t>
            </a:r>
            <a:r>
              <a:rPr lang="en-US" altLang="zh-CN" sz="2200" b="1">
                <a:solidFill>
                  <a:schemeClr val="tx1"/>
                </a:solidFill>
                <a:effectLst/>
                <a:latin typeface="等线" panose="02010600030101010101" charset="-122"/>
                <a:ea typeface="等线" panose="02010600030101010101" charset="-122"/>
                <a:sym typeface="+mn-ea"/>
              </a:rPr>
              <a:t>Exception, ... {</a:t>
            </a:r>
            <a:endParaRPr lang="en-US" altLang="zh-CN" sz="2200" b="1">
              <a:solidFill>
                <a:schemeClr val="tx1"/>
              </a:solidFill>
              <a:effectLst/>
              <a:latin typeface="等线" panose="02010600030101010101" charset="-122"/>
              <a:ea typeface="等线" panose="02010600030101010101" charset="-122"/>
            </a:endParaRPr>
          </a:p>
          <a:p>
            <a:pPr marL="817245" lvl="2" indent="0" algn="l">
              <a:lnSpc>
                <a:spcPct val="120000"/>
              </a:lnSpc>
              <a:spcBef>
                <a:spcPts val="0"/>
              </a:spcBef>
              <a:buNone/>
            </a:pPr>
            <a:r>
              <a:rPr lang="en-US" altLang="zh-CN" sz="2000" b="1">
                <a:solidFill>
                  <a:schemeClr val="tx1"/>
                </a:solidFill>
                <a:effectLst/>
                <a:latin typeface="等线" panose="02010600030101010101" charset="-122"/>
                <a:ea typeface="等线" panose="02010600030101010101" charset="-122"/>
                <a:sym typeface="+mn-ea"/>
              </a:rPr>
              <a:t>... </a:t>
            </a:r>
          </a:p>
          <a:p>
            <a:pPr marL="360045" lvl="1" indent="0" algn="l">
              <a:lnSpc>
                <a:spcPct val="120000"/>
              </a:lnSpc>
              <a:spcBef>
                <a:spcPts val="0"/>
              </a:spcBef>
              <a:buNone/>
            </a:pPr>
            <a:r>
              <a:rPr lang="en-US" altLang="zh-CN" sz="2200" b="1" dirty="0">
                <a:solidFill>
                  <a:schemeClr val="tx1"/>
                </a:solidFill>
                <a:effectLst/>
                <a:latin typeface="等线" panose="02010600030101010101" charset="-122"/>
                <a:ea typeface="等线" panose="02010600030101010101" charset="-122"/>
                <a:sym typeface="+mn-ea"/>
              </a:rPr>
              <a:t>}</a:t>
            </a: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Autofit/>
          </a:bodyPr>
          <a:lstStyle/>
          <a:p>
            <a:pPr>
              <a:lnSpc>
                <a:spcPct val="110000"/>
              </a:lnSpc>
            </a:pPr>
            <a:r>
              <a:rPr lang="zh-CN" altLang="en-US" sz="2800">
                <a:solidFill>
                  <a:srgbClr val="034EA2"/>
                </a:solidFill>
                <a:effectLst/>
                <a:sym typeface="+mn-ea"/>
              </a:rPr>
              <a:t>异常类和</a:t>
            </a:r>
            <a:r>
              <a:rPr lang="en-US" altLang="zh-CN" sz="2800">
                <a:solidFill>
                  <a:srgbClr val="034EA2"/>
                </a:solidFill>
                <a:latin typeface="等线" panose="02010600030101010101" charset="-122"/>
                <a:ea typeface="等线" panose="02010600030101010101" charset="-122"/>
                <a:cs typeface="等线" panose="02010600030101010101" charset="-122"/>
                <a:sym typeface="+mn-ea"/>
              </a:rPr>
              <a:t>throws</a:t>
            </a:r>
            <a:r>
              <a:rPr lang="zh-CN" altLang="en-US" sz="2800">
                <a:solidFill>
                  <a:srgbClr val="034EA2"/>
                </a:solidFill>
                <a:latin typeface="等线" panose="02010600030101010101" charset="-122"/>
                <a:ea typeface="等线" panose="02010600030101010101" charset="-122"/>
                <a:cs typeface="等线" panose="02010600030101010101" charset="-122"/>
                <a:sym typeface="+mn-ea"/>
              </a:rPr>
              <a:t>关键字</a:t>
            </a:r>
            <a:endParaRPr lang="zh-CN" altLang="en-US" sz="2800">
              <a:solidFill>
                <a:srgbClr val="034EA2"/>
              </a:solidFill>
              <a:latin typeface="等线" panose="02010600030101010101" charset="-122"/>
              <a:ea typeface="等线" panose="02010600030101010101" charset="-122"/>
              <a:cs typeface="等线" panose="02010600030101010101" charset="-122"/>
            </a:endParaRPr>
          </a:p>
          <a:p>
            <a:pPr>
              <a:lnSpc>
                <a:spcPct val="130000"/>
              </a:lnSpc>
            </a:pPr>
            <a:r>
              <a:rPr lang="zh-CN" altLang="en-US" sz="2200"/>
              <a:t>继承于</a:t>
            </a:r>
            <a:r>
              <a:rPr lang="en-US" altLang="zh-CN" sz="2200">
                <a:solidFill>
                  <a:srgbClr val="034EA2"/>
                </a:solidFill>
                <a:effectLst/>
              </a:rPr>
              <a:t>RuntimeException</a:t>
            </a:r>
            <a:r>
              <a:rPr lang="zh-CN" altLang="en-US" sz="2200"/>
              <a:t>的所有异常类皆由</a:t>
            </a:r>
            <a:r>
              <a:rPr lang="en-US" altLang="zh-CN" sz="2200"/>
              <a:t>JVM</a:t>
            </a:r>
            <a:r>
              <a:rPr lang="zh-CN" altLang="en-US" sz="2200"/>
              <a:t>自动抛出，它所代表的是编程上的错误，或设计上的缺陷，可能是：</a:t>
            </a:r>
          </a:p>
          <a:p>
            <a:pPr lvl="1">
              <a:lnSpc>
                <a:spcPct val="130000"/>
              </a:lnSpc>
            </a:pPr>
            <a:r>
              <a:rPr lang="zh-CN" altLang="en-US" sz="2000"/>
              <a:t>无法捕捉的错误</a:t>
            </a:r>
            <a:r>
              <a:rPr lang="en-US" altLang="zh-CN" sz="2000"/>
              <a:t>(</a:t>
            </a:r>
            <a:r>
              <a:rPr lang="zh-CN" altLang="en-US" sz="2000"/>
              <a:t>例如你的函数收到客户端传来的一个</a:t>
            </a:r>
            <a:r>
              <a:rPr lang="en-US" altLang="zh-CN" sz="2000">
                <a:solidFill>
                  <a:srgbClr val="034EA2"/>
                </a:solidFill>
                <a:effectLst/>
              </a:rPr>
              <a:t>null reference</a:t>
            </a:r>
            <a:r>
              <a:rPr lang="en-US" altLang="zh-CN" sz="2000"/>
              <a:t>)</a:t>
            </a:r>
            <a:r>
              <a:rPr lang="zh-CN" altLang="en-US" sz="2000"/>
              <a:t>。</a:t>
            </a:r>
          </a:p>
          <a:p>
            <a:pPr lvl="1">
              <a:lnSpc>
                <a:spcPct val="130000"/>
              </a:lnSpc>
            </a:pPr>
            <a:r>
              <a:rPr lang="zh-CN" altLang="en-US" sz="2000"/>
              <a:t>程序代码中应检查的错误</a:t>
            </a:r>
            <a:r>
              <a:rPr lang="en-US" altLang="zh-CN" sz="2000"/>
              <a:t>(</a:t>
            </a:r>
            <a:r>
              <a:rPr lang="zh-CN" altLang="en-US" sz="2000"/>
              <a:t>例：</a:t>
            </a:r>
            <a:r>
              <a:rPr lang="en-US" altLang="zh-CN" sz="2000">
                <a:solidFill>
                  <a:srgbClr val="034EA2"/>
                </a:solidFill>
                <a:effectLst/>
              </a:rPr>
              <a:t>ArrayIndexOutOfBoundException</a:t>
            </a:r>
            <a:r>
              <a:rPr lang="zh-CN" altLang="en-US" sz="2000"/>
              <a:t>是告诉你，你应该留意</a:t>
            </a:r>
            <a:r>
              <a:rPr lang="en-US" altLang="zh-CN" sz="2000"/>
              <a:t>array</a:t>
            </a:r>
            <a:r>
              <a:rPr lang="zh-CN" altLang="en-US" sz="2000"/>
              <a:t>的大小</a:t>
            </a:r>
            <a:r>
              <a:rPr lang="en-US" altLang="zh-CN" sz="2000"/>
              <a:t>)</a:t>
            </a:r>
            <a:endParaRPr lang="zh-CN" altLang="en-US" sz="2000"/>
          </a:p>
          <a:p>
            <a:pPr>
              <a:lnSpc>
                <a:spcPct val="130000"/>
              </a:lnSpc>
            </a:pPr>
            <a:r>
              <a:rPr lang="zh-CN" altLang="en-US" sz="2200"/>
              <a:t>将某些异常归类为</a:t>
            </a:r>
            <a:r>
              <a:rPr lang="en-US" altLang="zh-CN" sz="2200"/>
              <a:t>RuntimeException</a:t>
            </a:r>
            <a:r>
              <a:rPr lang="zh-CN" altLang="en-US" sz="2200"/>
              <a:t>，具有很多好处，这些异常在侦错过程中能够派上用场</a:t>
            </a:r>
          </a:p>
          <a:p>
            <a:pPr lvl="1">
              <a:lnSpc>
                <a:spcPct val="130000"/>
              </a:lnSpc>
            </a:pPr>
            <a:r>
              <a:rPr lang="zh-CN" altLang="en-US" sz="2000"/>
              <a:t>一般程序通常不会捕捉</a:t>
            </a:r>
            <a:r>
              <a:rPr lang="en-US" altLang="zh-CN" sz="2000"/>
              <a:t>Runtime Exception</a:t>
            </a:r>
            <a:r>
              <a:rPr lang="zh-CN" altLang="en-US" sz="2000"/>
              <a:t>，程序员也可以选择抛出或捕捉某些</a:t>
            </a:r>
            <a:r>
              <a:rPr lang="en-US" altLang="zh-CN" sz="2000"/>
              <a:t>RuntimeException</a:t>
            </a:r>
            <a:endParaRPr lang="zh-CN" altLang="en-US" sz="2000"/>
          </a:p>
          <a:p>
            <a:endParaRPr lang="zh-CN" altLang="en-US" sz="2000"/>
          </a:p>
        </p:txBody>
      </p:sp>
      <p:sp>
        <p:nvSpPr>
          <p:cNvPr id="3" name="标题 2"/>
          <p:cNvSpPr>
            <a:spLocks noGrp="1"/>
          </p:cNvSpPr>
          <p:nvPr>
            <p:ph type="title"/>
          </p:nvPr>
        </p:nvSpPr>
        <p:spPr/>
        <p:txBody>
          <a:bodyPr/>
          <a:lstStyle/>
          <a:p>
            <a:r>
              <a:rPr lang="en-US" altLang="zh-CN">
                <a:sym typeface="+mn-ea"/>
              </a:rPr>
              <a:t>2.1.7 Java</a:t>
            </a:r>
            <a:r>
              <a:rPr lang="zh-CN" altLang="en-US">
                <a:sym typeface="+mn-ea"/>
              </a:rPr>
              <a:t>异常处理</a:t>
            </a:r>
            <a:r>
              <a:rPr lang="en-US" altLang="zh-CN">
                <a:sym typeface="+mn-ea"/>
              </a:rPr>
              <a:t> </a:t>
            </a:r>
            <a:r>
              <a:rPr lang="en-US" altLang="zh-CN" sz="2400">
                <a:sym typeface="+mn-ea"/>
              </a:rPr>
              <a:t>15/23</a:t>
            </a:r>
          </a:p>
        </p:txBody>
      </p:sp>
      <p:sp>
        <p:nvSpPr>
          <p:cNvPr id="8" name="日期占位符 7"/>
          <p:cNvSpPr>
            <a:spLocks noGrp="1"/>
          </p:cNvSpPr>
          <p:nvPr>
            <p:ph type="dt" sz="half" idx="10"/>
            <p:custDataLst>
              <p:tags r:id="rId1"/>
            </p:custDataLst>
          </p:nvPr>
        </p:nvSpPr>
        <p:spPr/>
        <p:txBody>
          <a:bodyPr/>
          <a:lstStyle/>
          <a:p>
            <a:fld id="{8BEB6EB5-CC0D-C94C-91B9-9EA1B45E848E}" type="datetime1">
              <a:rPr kumimoji="1" lang="zh-CN" altLang="en-US" smtClean="0"/>
              <a:t>2024/10/16</a:t>
            </a:fld>
            <a:endParaRPr kumimoji="1" lang="zh-CN" altLang="en-US" sz="900"/>
          </a:p>
        </p:txBody>
      </p:sp>
      <p:sp>
        <p:nvSpPr>
          <p:cNvPr id="9" name="页脚占位符 8"/>
          <p:cNvSpPr>
            <a:spLocks noGrp="1"/>
          </p:cNvSpPr>
          <p:nvPr>
            <p:ph type="ftr" sz="quarter" idx="11"/>
            <p:custDataLst>
              <p:tags r:id="rId2"/>
            </p:custDataLst>
          </p:nvPr>
        </p:nvSpPr>
        <p:spPr/>
        <p:txBody>
          <a:bodyPr/>
          <a:lstStyle/>
          <a:p>
            <a:r>
              <a:rPr kumimoji="1" lang="zh-CN" altLang="en-US" dirty="0"/>
              <a:t>西北工业大学软件学院</a:t>
            </a:r>
            <a:endParaRPr kumimoji="1" lang="zh-CN" altLang="en-US" sz="900" dirty="0"/>
          </a:p>
        </p:txBody>
      </p:sp>
      <p:sp>
        <p:nvSpPr>
          <p:cNvPr id="10" name="灯片编号占位符 9"/>
          <p:cNvSpPr>
            <a:spLocks noGrp="1"/>
          </p:cNvSpPr>
          <p:nvPr>
            <p:ph type="sldNum" sz="quarter" idx="12"/>
            <p:custDataLst>
              <p:tags r:id="rId3"/>
            </p:custDataLst>
          </p:nvPr>
        </p:nvSpPr>
        <p:spPr/>
        <p:txBody>
          <a:bodyPr/>
          <a:lstStyle/>
          <a:p>
            <a:fld id="{5A1A6423-77BD-D842-A714-25250E903C41}" type="slidenum">
              <a:rPr kumimoji="1" lang="zh-CN" altLang="en-US" smtClean="0"/>
              <a:t>96</a:t>
            </a:fld>
            <a:endParaRPr kumimoji="1" lang="zh-CN" altLang="en-US" sz="900"/>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fontScale="90000"/>
          </a:bodyPr>
          <a:lstStyle/>
          <a:p>
            <a:pPr>
              <a:lnSpc>
                <a:spcPct val="100000"/>
              </a:lnSpc>
            </a:pPr>
            <a:r>
              <a:rPr lang="en-US" altLang="zh-CN" sz="3100">
                <a:solidFill>
                  <a:srgbClr val="034EA2"/>
                </a:solidFill>
              </a:rPr>
              <a:t>Exception API</a:t>
            </a:r>
          </a:p>
          <a:p>
            <a:pPr>
              <a:lnSpc>
                <a:spcPct val="120000"/>
              </a:lnSpc>
            </a:pPr>
            <a:r>
              <a:rPr lang="en-US" altLang="zh-CN" sz="2700">
                <a:solidFill>
                  <a:srgbClr val="034EA2"/>
                </a:solidFill>
                <a:effectLst/>
              </a:rPr>
              <a:t>Exception()</a:t>
            </a:r>
          </a:p>
          <a:p>
            <a:pPr lvl="1">
              <a:lnSpc>
                <a:spcPct val="120000"/>
              </a:lnSpc>
            </a:pPr>
            <a:r>
              <a:rPr lang="zh-CN" altLang="en-US" sz="2200">
                <a:solidFill>
                  <a:schemeClr val="tx1"/>
                </a:solidFill>
                <a:effectLst/>
              </a:rPr>
              <a:t>无参构造函数</a:t>
            </a:r>
          </a:p>
          <a:p>
            <a:pPr>
              <a:lnSpc>
                <a:spcPct val="120000"/>
              </a:lnSpc>
            </a:pPr>
            <a:r>
              <a:rPr lang="en-US" altLang="zh-CN" sz="2700">
                <a:solidFill>
                  <a:srgbClr val="034EA2"/>
                </a:solidFill>
                <a:effectLst/>
                <a:sym typeface="+mn-ea"/>
              </a:rPr>
              <a:t>Exception(String message)</a:t>
            </a:r>
            <a:endParaRPr lang="en-US" altLang="zh-CN" sz="2700">
              <a:solidFill>
                <a:srgbClr val="034EA2"/>
              </a:solidFill>
              <a:effectLst/>
            </a:endParaRPr>
          </a:p>
          <a:p>
            <a:pPr lvl="1">
              <a:lnSpc>
                <a:spcPct val="120000"/>
              </a:lnSpc>
            </a:pPr>
            <a:r>
              <a:rPr lang="zh-CN" altLang="en-US" sz="2200">
                <a:effectLst/>
              </a:rPr>
              <a:t>构造函数，</a:t>
            </a:r>
            <a:r>
              <a:rPr lang="en-US" altLang="zh-CN" sz="2200">
                <a:effectLst/>
              </a:rPr>
              <a:t>message</a:t>
            </a:r>
            <a:r>
              <a:rPr lang="zh-CN" altLang="en-US" sz="2200">
                <a:effectLst/>
              </a:rPr>
              <a:t>表示异常的详细信息</a:t>
            </a:r>
          </a:p>
          <a:p>
            <a:pPr>
              <a:lnSpc>
                <a:spcPct val="120000"/>
              </a:lnSpc>
            </a:pPr>
            <a:r>
              <a:rPr lang="en-US" altLang="zh-CN" sz="2700">
                <a:solidFill>
                  <a:srgbClr val="034EA2"/>
                </a:solidFill>
                <a:effectLst/>
              </a:rPr>
              <a:t>String getMessage() </a:t>
            </a:r>
            <a:endParaRPr lang="en-US" altLang="zh-CN">
              <a:solidFill>
                <a:srgbClr val="034EA2"/>
              </a:solidFill>
            </a:endParaRPr>
          </a:p>
          <a:p>
            <a:pPr lvl="1" algn="l">
              <a:lnSpc>
                <a:spcPct val="120000"/>
              </a:lnSpc>
              <a:buSzTx/>
              <a:buFont typeface="Arial" panose="020B0604020202020204" pitchFamily="34" charset="0"/>
              <a:buChar char="•"/>
            </a:pPr>
            <a:r>
              <a:rPr lang="zh-CN" altLang="en-US" sz="2200">
                <a:effectLst/>
              </a:rPr>
              <a:t>继承自Throwable，返回异常的详细信息</a:t>
            </a:r>
          </a:p>
          <a:p>
            <a:pPr marL="228600" lvl="1" algn="l">
              <a:lnSpc>
                <a:spcPct val="120000"/>
              </a:lnSpc>
              <a:spcBef>
                <a:spcPts val="1000"/>
              </a:spcBef>
              <a:buSzTx/>
            </a:pPr>
            <a:r>
              <a:rPr lang="en-US" altLang="zh-CN" sz="2700">
                <a:solidFill>
                  <a:srgbClr val="034EA2"/>
                </a:solidFill>
                <a:effectLst/>
              </a:rPr>
              <a:t>String toString() </a:t>
            </a:r>
          </a:p>
          <a:p>
            <a:pPr marL="742950" lvl="1" indent="-285750">
              <a:buFont typeface="Arial" panose="020B0604020202020204" pitchFamily="34" charset="0"/>
              <a:buChar char="•"/>
            </a:pPr>
            <a:r>
              <a:rPr lang="zh-CN" altLang="en-US" sz="2200"/>
              <a:t>继承自</a:t>
            </a:r>
            <a:r>
              <a:rPr lang="en-US" altLang="zh-CN" sz="2200"/>
              <a:t>Object</a:t>
            </a:r>
            <a:r>
              <a:rPr lang="zh-CN" altLang="en-US" sz="2200"/>
              <a:t>，返回格式：异常名称</a:t>
            </a:r>
            <a:r>
              <a:rPr lang="en-US" altLang="zh-CN" sz="2200"/>
              <a:t>:</a:t>
            </a:r>
            <a:r>
              <a:rPr lang="en-US" altLang="zh-CN" sz="2200">
                <a:solidFill>
                  <a:schemeClr val="tx1"/>
                </a:solidFill>
                <a:effectLst/>
                <a:sym typeface="+mn-ea"/>
              </a:rPr>
              <a:t>getMessage()</a:t>
            </a:r>
            <a:r>
              <a:rPr lang="zh-CN" altLang="en-US" sz="2200">
                <a:solidFill>
                  <a:schemeClr val="tx1"/>
                </a:solidFill>
                <a:effectLst/>
                <a:sym typeface="+mn-ea"/>
              </a:rPr>
              <a:t>方法返回字符串</a:t>
            </a:r>
            <a:r>
              <a:rPr lang="en-US" altLang="zh-CN" sz="2200"/>
              <a:t> </a:t>
            </a:r>
          </a:p>
          <a:p>
            <a:endParaRPr lang="en-US" altLang="zh-CN" sz="2200"/>
          </a:p>
        </p:txBody>
      </p:sp>
      <p:sp>
        <p:nvSpPr>
          <p:cNvPr id="3" name="标题 2"/>
          <p:cNvSpPr>
            <a:spLocks noGrp="1"/>
          </p:cNvSpPr>
          <p:nvPr>
            <p:ph type="title"/>
          </p:nvPr>
        </p:nvSpPr>
        <p:spPr/>
        <p:txBody>
          <a:bodyPr/>
          <a:lstStyle/>
          <a:p>
            <a:r>
              <a:rPr lang="en-US" altLang="zh-CN">
                <a:sym typeface="+mn-ea"/>
              </a:rPr>
              <a:t>2.1.7 Java</a:t>
            </a:r>
            <a:r>
              <a:rPr lang="zh-CN" altLang="en-US">
                <a:sym typeface="+mn-ea"/>
              </a:rPr>
              <a:t>异常处理</a:t>
            </a:r>
            <a:r>
              <a:rPr lang="en-US" altLang="zh-CN">
                <a:sym typeface="+mn-ea"/>
              </a:rPr>
              <a:t> </a:t>
            </a:r>
            <a:r>
              <a:rPr lang="en-US" altLang="zh-CN" sz="2400">
                <a:sym typeface="+mn-ea"/>
              </a:rPr>
              <a:t>16/23</a:t>
            </a:r>
          </a:p>
        </p:txBody>
      </p:sp>
      <p:sp>
        <p:nvSpPr>
          <p:cNvPr id="8" name="日期占位符 7"/>
          <p:cNvSpPr>
            <a:spLocks noGrp="1"/>
          </p:cNvSpPr>
          <p:nvPr>
            <p:ph type="dt" sz="half" idx="10"/>
            <p:custDataLst>
              <p:tags r:id="rId1"/>
            </p:custDataLst>
          </p:nvPr>
        </p:nvSpPr>
        <p:spPr/>
        <p:txBody>
          <a:bodyPr/>
          <a:lstStyle/>
          <a:p>
            <a:fld id="{8BEB6EB5-CC0D-C94C-91B9-9EA1B45E848E}" type="datetime1">
              <a:rPr kumimoji="1" lang="zh-CN" altLang="en-US" smtClean="0"/>
              <a:t>2024/10/16</a:t>
            </a:fld>
            <a:endParaRPr kumimoji="1" lang="zh-CN" altLang="en-US" sz="900"/>
          </a:p>
        </p:txBody>
      </p:sp>
      <p:sp>
        <p:nvSpPr>
          <p:cNvPr id="9" name="页脚占位符 8"/>
          <p:cNvSpPr>
            <a:spLocks noGrp="1"/>
          </p:cNvSpPr>
          <p:nvPr>
            <p:ph type="ftr" sz="quarter" idx="11"/>
            <p:custDataLst>
              <p:tags r:id="rId2"/>
            </p:custDataLst>
          </p:nvPr>
        </p:nvSpPr>
        <p:spPr/>
        <p:txBody>
          <a:bodyPr/>
          <a:lstStyle/>
          <a:p>
            <a:r>
              <a:rPr kumimoji="1" lang="zh-CN" altLang="en-US" dirty="0"/>
              <a:t>西北工业大学软件学院</a:t>
            </a:r>
            <a:endParaRPr kumimoji="1" lang="zh-CN" altLang="en-US" sz="900" dirty="0"/>
          </a:p>
        </p:txBody>
      </p:sp>
      <p:sp>
        <p:nvSpPr>
          <p:cNvPr id="10" name="灯片编号占位符 9"/>
          <p:cNvSpPr>
            <a:spLocks noGrp="1"/>
          </p:cNvSpPr>
          <p:nvPr>
            <p:ph type="sldNum" sz="quarter" idx="12"/>
            <p:custDataLst>
              <p:tags r:id="rId3"/>
            </p:custDataLst>
          </p:nvPr>
        </p:nvSpPr>
        <p:spPr/>
        <p:txBody>
          <a:bodyPr/>
          <a:lstStyle/>
          <a:p>
            <a:fld id="{5A1A6423-77BD-D842-A714-25250E903C41}" type="slidenum">
              <a:rPr kumimoji="1" lang="zh-CN" altLang="en-US" smtClean="0"/>
              <a:t>97</a:t>
            </a:fld>
            <a:endParaRPr kumimoji="1" lang="zh-CN" altLang="en-US" sz="900"/>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marL="228600" lvl="1" algn="l">
              <a:lnSpc>
                <a:spcPct val="100000"/>
              </a:lnSpc>
              <a:spcBef>
                <a:spcPts val="1000"/>
              </a:spcBef>
              <a:buSzTx/>
            </a:pPr>
            <a:r>
              <a:rPr lang="en-US" altLang="zh-CN">
                <a:solidFill>
                  <a:srgbClr val="034EA2"/>
                </a:solidFill>
                <a:sym typeface="+mn-ea"/>
              </a:rPr>
              <a:t>Exception API</a:t>
            </a:r>
            <a:endParaRPr lang="en-US" altLang="zh-CN">
              <a:solidFill>
                <a:srgbClr val="034EA2"/>
              </a:solidFill>
            </a:endParaRPr>
          </a:p>
          <a:p>
            <a:pPr marL="228600" lvl="1" algn="l">
              <a:lnSpc>
                <a:spcPct val="100000"/>
              </a:lnSpc>
              <a:spcBef>
                <a:spcPts val="1000"/>
              </a:spcBef>
              <a:buSzTx/>
            </a:pPr>
            <a:r>
              <a:rPr lang="en-US" altLang="zh-CN" sz="2400">
                <a:solidFill>
                  <a:srgbClr val="034EA2"/>
                </a:solidFill>
                <a:effectLst/>
              </a:rPr>
              <a:t>void printStackTrace().</a:t>
            </a:r>
          </a:p>
          <a:p>
            <a:pPr lvl="1">
              <a:lnSpc>
                <a:spcPct val="130000"/>
              </a:lnSpc>
            </a:pPr>
            <a:r>
              <a:rPr lang="zh-CN" altLang="en-US" sz="2000"/>
              <a:t>继承自Throwable，打印输出异常堆栈跟踪信息，当Java程序抛出异常时，异常的堆栈跟踪信息记录了异常发生的位置及其调用链</a:t>
            </a:r>
          </a:p>
        </p:txBody>
      </p:sp>
      <p:sp>
        <p:nvSpPr>
          <p:cNvPr id="3" name="标题 2"/>
          <p:cNvSpPr>
            <a:spLocks noGrp="1"/>
          </p:cNvSpPr>
          <p:nvPr>
            <p:ph type="title"/>
          </p:nvPr>
        </p:nvSpPr>
        <p:spPr/>
        <p:txBody>
          <a:bodyPr/>
          <a:lstStyle/>
          <a:p>
            <a:r>
              <a:rPr lang="en-US" altLang="zh-CN">
                <a:sym typeface="+mn-ea"/>
              </a:rPr>
              <a:t>2.1.7 Java</a:t>
            </a:r>
            <a:r>
              <a:rPr lang="zh-CN" altLang="en-US">
                <a:sym typeface="+mn-ea"/>
              </a:rPr>
              <a:t>异常处理</a:t>
            </a:r>
            <a:r>
              <a:rPr lang="en-US" altLang="zh-CN">
                <a:sym typeface="+mn-ea"/>
              </a:rPr>
              <a:t> </a:t>
            </a:r>
            <a:r>
              <a:rPr lang="en-US" altLang="zh-CN" sz="2400">
                <a:sym typeface="+mn-ea"/>
              </a:rPr>
              <a:t>17/23</a:t>
            </a:r>
          </a:p>
        </p:txBody>
      </p:sp>
      <p:grpSp>
        <p:nvGrpSpPr>
          <p:cNvPr id="25605" name="Group 2"/>
          <p:cNvGrpSpPr/>
          <p:nvPr/>
        </p:nvGrpSpPr>
        <p:grpSpPr>
          <a:xfrm>
            <a:off x="1771650" y="3336290"/>
            <a:ext cx="2520950" cy="1944688"/>
            <a:chOff x="612" y="1026"/>
            <a:chExt cx="1588" cy="1225"/>
          </a:xfrm>
        </p:grpSpPr>
        <p:sp>
          <p:nvSpPr>
            <p:cNvPr id="25614" name="Rectangle 3"/>
            <p:cNvSpPr/>
            <p:nvPr>
              <p:custDataLst>
                <p:tags r:id="rId9"/>
              </p:custDataLst>
            </p:nvPr>
          </p:nvSpPr>
          <p:spPr>
            <a:xfrm>
              <a:off x="612" y="1026"/>
              <a:ext cx="1588" cy="408"/>
            </a:xfrm>
            <a:prstGeom prst="rect">
              <a:avLst/>
            </a:prstGeom>
            <a:noFill/>
            <a:ln w="12700" cap="flat" cmpd="sng">
              <a:solidFill>
                <a:schemeClr val="hlink"/>
              </a:solidFill>
              <a:prstDash val="sysDot"/>
              <a:miter/>
              <a:headEnd type="none" w="med" len="med"/>
              <a:tailEnd type="none" w="med" len="med"/>
            </a:ln>
          </p:spPr>
          <p:txBody>
            <a:bodyPr wrap="none" anchor="ctr" anchorCtr="0"/>
            <a:lstStyle>
              <a:lvl1pPr marL="469900" indent="-469900" algn="l" rtl="0" eaLnBrk="0" fontAlgn="base" hangingPunct="0">
                <a:spcBef>
                  <a:spcPct val="20000"/>
                </a:spcBef>
                <a:spcAft>
                  <a:spcPct val="0"/>
                </a:spcAft>
                <a:buClr>
                  <a:schemeClr val="accent2"/>
                </a:buClr>
                <a:buFont typeface="Wingdings" panose="05000000000000000000" pitchFamily="2" charset="2"/>
                <a:buChar char="o"/>
                <a:defRPr sz="3000" b="0">
                  <a:solidFill>
                    <a:schemeClr val="tx1"/>
                  </a:solidFill>
                  <a:latin typeface="+mn-lt"/>
                  <a:ea typeface="+mn-ea"/>
                  <a:cs typeface="+mn-cs"/>
                </a:defRPr>
              </a:lvl1pPr>
              <a:lvl2pPr marL="908050" indent="-436880" algn="l" rtl="0" eaLnBrk="0" fontAlgn="base" hangingPunct="0">
                <a:spcBef>
                  <a:spcPct val="20000"/>
                </a:spcBef>
                <a:spcAft>
                  <a:spcPct val="0"/>
                </a:spcAft>
                <a:buClr>
                  <a:schemeClr val="accent2"/>
                </a:buClr>
                <a:buFont typeface="Wingdings" panose="05000000000000000000" pitchFamily="2" charset="2"/>
                <a:buChar char="n"/>
                <a:defRPr sz="2600">
                  <a:solidFill>
                    <a:schemeClr val="tx1"/>
                  </a:solidFill>
                  <a:latin typeface="Verdana" panose="020B0604030504040204" pitchFamily="34" charset="0"/>
                  <a:ea typeface="+mn-ea"/>
                </a:defRPr>
              </a:lvl2pPr>
              <a:lvl3pPr marL="1304925" indent="-395605" algn="l" rtl="0" eaLnBrk="0" fontAlgn="base" hangingPunct="0">
                <a:spcBef>
                  <a:spcPct val="20000"/>
                </a:spcBef>
                <a:spcAft>
                  <a:spcPct val="0"/>
                </a:spcAft>
                <a:buClr>
                  <a:schemeClr val="accent2"/>
                </a:buClr>
                <a:buFont typeface="Wingdings" panose="05000000000000000000" pitchFamily="2" charset="2"/>
                <a:buChar char="o"/>
                <a:defRPr sz="2300">
                  <a:solidFill>
                    <a:schemeClr val="tx1"/>
                  </a:solidFill>
                  <a:latin typeface="Verdana" panose="020B0604030504040204" pitchFamily="34" charset="0"/>
                  <a:ea typeface="+mn-ea"/>
                </a:defRPr>
              </a:lvl3pPr>
              <a:lvl4pPr marL="1694180" indent="-387350" algn="l" rtl="0" eaLnBrk="0" fontAlgn="base" hangingPunct="0">
                <a:spcBef>
                  <a:spcPct val="20000"/>
                </a:spcBef>
                <a:spcAft>
                  <a:spcPct val="0"/>
                </a:spcAft>
                <a:buClr>
                  <a:schemeClr val="accent2"/>
                </a:buClr>
                <a:buFont typeface="Wingdings" panose="05000000000000000000" pitchFamily="2" charset="2"/>
                <a:buChar char="n"/>
                <a:defRPr sz="2000">
                  <a:solidFill>
                    <a:schemeClr val="tx1"/>
                  </a:solidFill>
                  <a:latin typeface="Verdana" panose="020B0604030504040204" pitchFamily="34" charset="0"/>
                  <a:ea typeface="+mn-ea"/>
                </a:defRPr>
              </a:lvl4pPr>
              <a:lvl5pPr marL="2094230" indent="-398780" algn="l" rtl="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mn-ea"/>
                </a:defRPr>
              </a:lvl5pPr>
            </a:lstStyle>
            <a:p>
              <a:pPr marL="469900" lvl="0" indent="-469900" algn="ctr" eaLnBrk="1" hangingPunct="1">
                <a:lnSpc>
                  <a:spcPct val="75000"/>
                </a:lnSpc>
                <a:buNone/>
              </a:pPr>
              <a:r>
                <a:rPr lang="en-US" altLang="zh-CN" sz="2100" b="1" dirty="0"/>
                <a:t>f()</a:t>
              </a:r>
            </a:p>
          </p:txBody>
        </p:sp>
        <p:sp>
          <p:nvSpPr>
            <p:cNvPr id="25615" name="Rectangle 4"/>
            <p:cNvSpPr/>
            <p:nvPr>
              <p:custDataLst>
                <p:tags r:id="rId10"/>
              </p:custDataLst>
            </p:nvPr>
          </p:nvSpPr>
          <p:spPr>
            <a:xfrm>
              <a:off x="612" y="1434"/>
              <a:ext cx="1588" cy="408"/>
            </a:xfrm>
            <a:prstGeom prst="rect">
              <a:avLst/>
            </a:prstGeom>
            <a:noFill/>
            <a:ln w="12700" cap="flat" cmpd="sng">
              <a:solidFill>
                <a:schemeClr val="hlink"/>
              </a:solidFill>
              <a:prstDash val="sysDot"/>
              <a:miter/>
              <a:headEnd type="none" w="med" len="med"/>
              <a:tailEnd type="none" w="med" len="med"/>
            </a:ln>
          </p:spPr>
          <p:txBody>
            <a:bodyPr wrap="none" anchor="ctr" anchorCtr="0"/>
            <a:lstStyle>
              <a:lvl1pPr marL="469900" indent="-469900" algn="l" rtl="0" eaLnBrk="0" fontAlgn="base" hangingPunct="0">
                <a:spcBef>
                  <a:spcPct val="20000"/>
                </a:spcBef>
                <a:spcAft>
                  <a:spcPct val="0"/>
                </a:spcAft>
                <a:buClr>
                  <a:schemeClr val="accent2"/>
                </a:buClr>
                <a:buFont typeface="Wingdings" panose="05000000000000000000" pitchFamily="2" charset="2"/>
                <a:buChar char="o"/>
                <a:defRPr sz="3000" b="0">
                  <a:solidFill>
                    <a:schemeClr val="tx1"/>
                  </a:solidFill>
                  <a:latin typeface="+mn-lt"/>
                  <a:ea typeface="+mn-ea"/>
                  <a:cs typeface="+mn-cs"/>
                </a:defRPr>
              </a:lvl1pPr>
              <a:lvl2pPr marL="908050" indent="-436880" algn="l" rtl="0" eaLnBrk="0" fontAlgn="base" hangingPunct="0">
                <a:spcBef>
                  <a:spcPct val="20000"/>
                </a:spcBef>
                <a:spcAft>
                  <a:spcPct val="0"/>
                </a:spcAft>
                <a:buClr>
                  <a:schemeClr val="accent2"/>
                </a:buClr>
                <a:buFont typeface="Wingdings" panose="05000000000000000000" pitchFamily="2" charset="2"/>
                <a:buChar char="n"/>
                <a:defRPr sz="2600">
                  <a:solidFill>
                    <a:schemeClr val="tx1"/>
                  </a:solidFill>
                  <a:latin typeface="Verdana" panose="020B0604030504040204" pitchFamily="34" charset="0"/>
                  <a:ea typeface="+mn-ea"/>
                </a:defRPr>
              </a:lvl2pPr>
              <a:lvl3pPr marL="1304925" indent="-395605" algn="l" rtl="0" eaLnBrk="0" fontAlgn="base" hangingPunct="0">
                <a:spcBef>
                  <a:spcPct val="20000"/>
                </a:spcBef>
                <a:spcAft>
                  <a:spcPct val="0"/>
                </a:spcAft>
                <a:buClr>
                  <a:schemeClr val="accent2"/>
                </a:buClr>
                <a:buFont typeface="Wingdings" panose="05000000000000000000" pitchFamily="2" charset="2"/>
                <a:buChar char="o"/>
                <a:defRPr sz="2300">
                  <a:solidFill>
                    <a:schemeClr val="tx1"/>
                  </a:solidFill>
                  <a:latin typeface="Verdana" panose="020B0604030504040204" pitchFamily="34" charset="0"/>
                  <a:ea typeface="+mn-ea"/>
                </a:defRPr>
              </a:lvl3pPr>
              <a:lvl4pPr marL="1694180" indent="-387350" algn="l" rtl="0" eaLnBrk="0" fontAlgn="base" hangingPunct="0">
                <a:spcBef>
                  <a:spcPct val="20000"/>
                </a:spcBef>
                <a:spcAft>
                  <a:spcPct val="0"/>
                </a:spcAft>
                <a:buClr>
                  <a:schemeClr val="accent2"/>
                </a:buClr>
                <a:buFont typeface="Wingdings" panose="05000000000000000000" pitchFamily="2" charset="2"/>
                <a:buChar char="n"/>
                <a:defRPr sz="2000">
                  <a:solidFill>
                    <a:schemeClr val="tx1"/>
                  </a:solidFill>
                  <a:latin typeface="Verdana" panose="020B0604030504040204" pitchFamily="34" charset="0"/>
                  <a:ea typeface="+mn-ea"/>
                </a:defRPr>
              </a:lvl4pPr>
              <a:lvl5pPr marL="2094230" indent="-398780" algn="l" rtl="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mn-ea"/>
                </a:defRPr>
              </a:lvl5pPr>
            </a:lstStyle>
            <a:p>
              <a:pPr marL="469900" lvl="0" indent="-469900" algn="ctr" eaLnBrk="1" hangingPunct="1">
                <a:lnSpc>
                  <a:spcPct val="75000"/>
                </a:lnSpc>
                <a:buNone/>
              </a:pPr>
              <a:r>
                <a:rPr lang="en-US" altLang="zh-CN" sz="2100" b="1" dirty="0"/>
                <a:t>g()</a:t>
              </a:r>
            </a:p>
          </p:txBody>
        </p:sp>
        <p:sp>
          <p:nvSpPr>
            <p:cNvPr id="25616" name="Rectangle 5"/>
            <p:cNvSpPr/>
            <p:nvPr>
              <p:custDataLst>
                <p:tags r:id="rId11"/>
              </p:custDataLst>
            </p:nvPr>
          </p:nvSpPr>
          <p:spPr>
            <a:xfrm>
              <a:off x="612" y="1843"/>
              <a:ext cx="1588" cy="408"/>
            </a:xfrm>
            <a:prstGeom prst="rect">
              <a:avLst/>
            </a:prstGeom>
            <a:noFill/>
            <a:ln w="12700" cap="flat" cmpd="sng">
              <a:solidFill>
                <a:schemeClr val="hlink"/>
              </a:solidFill>
              <a:prstDash val="sysDot"/>
              <a:miter/>
              <a:headEnd type="none" w="med" len="med"/>
              <a:tailEnd type="none" w="med" len="med"/>
            </a:ln>
          </p:spPr>
          <p:txBody>
            <a:bodyPr wrap="none" anchor="ctr" anchorCtr="0"/>
            <a:lstStyle>
              <a:lvl1pPr marL="469900" indent="-469900" algn="l" rtl="0" eaLnBrk="0" fontAlgn="base" hangingPunct="0">
                <a:spcBef>
                  <a:spcPct val="20000"/>
                </a:spcBef>
                <a:spcAft>
                  <a:spcPct val="0"/>
                </a:spcAft>
                <a:buClr>
                  <a:schemeClr val="accent2"/>
                </a:buClr>
                <a:buFont typeface="Wingdings" panose="05000000000000000000" pitchFamily="2" charset="2"/>
                <a:buChar char="o"/>
                <a:defRPr sz="3000" b="0">
                  <a:solidFill>
                    <a:schemeClr val="tx1"/>
                  </a:solidFill>
                  <a:latin typeface="+mn-lt"/>
                  <a:ea typeface="+mn-ea"/>
                  <a:cs typeface="+mn-cs"/>
                </a:defRPr>
              </a:lvl1pPr>
              <a:lvl2pPr marL="908050" indent="-436880" algn="l" rtl="0" eaLnBrk="0" fontAlgn="base" hangingPunct="0">
                <a:spcBef>
                  <a:spcPct val="20000"/>
                </a:spcBef>
                <a:spcAft>
                  <a:spcPct val="0"/>
                </a:spcAft>
                <a:buClr>
                  <a:schemeClr val="accent2"/>
                </a:buClr>
                <a:buFont typeface="Wingdings" panose="05000000000000000000" pitchFamily="2" charset="2"/>
                <a:buChar char="n"/>
                <a:defRPr sz="2600">
                  <a:solidFill>
                    <a:schemeClr val="tx1"/>
                  </a:solidFill>
                  <a:latin typeface="Verdana" panose="020B0604030504040204" pitchFamily="34" charset="0"/>
                  <a:ea typeface="+mn-ea"/>
                </a:defRPr>
              </a:lvl2pPr>
              <a:lvl3pPr marL="1304925" indent="-395605" algn="l" rtl="0" eaLnBrk="0" fontAlgn="base" hangingPunct="0">
                <a:spcBef>
                  <a:spcPct val="20000"/>
                </a:spcBef>
                <a:spcAft>
                  <a:spcPct val="0"/>
                </a:spcAft>
                <a:buClr>
                  <a:schemeClr val="accent2"/>
                </a:buClr>
                <a:buFont typeface="Wingdings" panose="05000000000000000000" pitchFamily="2" charset="2"/>
                <a:buChar char="o"/>
                <a:defRPr sz="2300">
                  <a:solidFill>
                    <a:schemeClr val="tx1"/>
                  </a:solidFill>
                  <a:latin typeface="Verdana" panose="020B0604030504040204" pitchFamily="34" charset="0"/>
                  <a:ea typeface="+mn-ea"/>
                </a:defRPr>
              </a:lvl3pPr>
              <a:lvl4pPr marL="1694180" indent="-387350" algn="l" rtl="0" eaLnBrk="0" fontAlgn="base" hangingPunct="0">
                <a:spcBef>
                  <a:spcPct val="20000"/>
                </a:spcBef>
                <a:spcAft>
                  <a:spcPct val="0"/>
                </a:spcAft>
                <a:buClr>
                  <a:schemeClr val="accent2"/>
                </a:buClr>
                <a:buFont typeface="Wingdings" panose="05000000000000000000" pitchFamily="2" charset="2"/>
                <a:buChar char="n"/>
                <a:defRPr sz="2000">
                  <a:solidFill>
                    <a:schemeClr val="tx1"/>
                  </a:solidFill>
                  <a:latin typeface="Verdana" panose="020B0604030504040204" pitchFamily="34" charset="0"/>
                  <a:ea typeface="+mn-ea"/>
                </a:defRPr>
              </a:lvl4pPr>
              <a:lvl5pPr marL="2094230" indent="-398780" algn="l" rtl="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mn-ea"/>
                </a:defRPr>
              </a:lvl5pPr>
            </a:lstStyle>
            <a:p>
              <a:pPr marL="469900" lvl="0" indent="-469900" algn="ctr" eaLnBrk="1" hangingPunct="1">
                <a:lnSpc>
                  <a:spcPct val="75000"/>
                </a:lnSpc>
                <a:buNone/>
              </a:pPr>
              <a:r>
                <a:rPr lang="zh-CN" altLang="en-US" sz="2100" b="1" dirty="0"/>
                <a:t>入口</a:t>
              </a:r>
              <a:r>
                <a:rPr lang="en-US" altLang="zh-CN" sz="2100" b="1" dirty="0"/>
                <a:t>main()</a:t>
              </a:r>
            </a:p>
          </p:txBody>
        </p:sp>
      </p:grpSp>
      <p:sp>
        <p:nvSpPr>
          <p:cNvPr id="25607" name="Rectangle 7"/>
          <p:cNvSpPr/>
          <p:nvPr>
            <p:custDataLst>
              <p:tags r:id="rId1"/>
            </p:custDataLst>
          </p:nvPr>
        </p:nvSpPr>
        <p:spPr>
          <a:xfrm>
            <a:off x="1471930" y="5414010"/>
            <a:ext cx="3028315" cy="735965"/>
          </a:xfrm>
          <a:prstGeom prst="rect">
            <a:avLst/>
          </a:prstGeom>
          <a:noFill/>
          <a:ln w="12700">
            <a:noFill/>
          </a:ln>
        </p:spPr>
        <p:txBody>
          <a:bodyPr wrap="square">
            <a:spAutoFit/>
          </a:bodyPr>
          <a:lstStyle>
            <a:lvl1pPr marL="469900" indent="-469900" algn="l" rtl="0" eaLnBrk="0" fontAlgn="base" hangingPunct="0">
              <a:spcBef>
                <a:spcPct val="20000"/>
              </a:spcBef>
              <a:spcAft>
                <a:spcPct val="0"/>
              </a:spcAft>
              <a:buClr>
                <a:schemeClr val="accent2"/>
              </a:buClr>
              <a:buFont typeface="Wingdings" panose="05000000000000000000" pitchFamily="2" charset="2"/>
              <a:buChar char="o"/>
              <a:defRPr sz="3000" b="0">
                <a:solidFill>
                  <a:schemeClr val="tx1"/>
                </a:solidFill>
                <a:latin typeface="+mn-lt"/>
                <a:ea typeface="+mn-ea"/>
                <a:cs typeface="+mn-cs"/>
              </a:defRPr>
            </a:lvl1pPr>
            <a:lvl2pPr marL="908050" indent="-436880" algn="l" rtl="0" eaLnBrk="0" fontAlgn="base" hangingPunct="0">
              <a:spcBef>
                <a:spcPct val="20000"/>
              </a:spcBef>
              <a:spcAft>
                <a:spcPct val="0"/>
              </a:spcAft>
              <a:buClr>
                <a:schemeClr val="accent2"/>
              </a:buClr>
              <a:buFont typeface="Wingdings" panose="05000000000000000000" pitchFamily="2" charset="2"/>
              <a:buChar char="n"/>
              <a:defRPr sz="2600">
                <a:solidFill>
                  <a:schemeClr val="tx1"/>
                </a:solidFill>
                <a:latin typeface="Verdana" panose="020B0604030504040204" pitchFamily="34" charset="0"/>
                <a:ea typeface="+mn-ea"/>
              </a:defRPr>
            </a:lvl2pPr>
            <a:lvl3pPr marL="1304925" indent="-395605" algn="l" rtl="0" eaLnBrk="0" fontAlgn="base" hangingPunct="0">
              <a:spcBef>
                <a:spcPct val="20000"/>
              </a:spcBef>
              <a:spcAft>
                <a:spcPct val="0"/>
              </a:spcAft>
              <a:buClr>
                <a:schemeClr val="accent2"/>
              </a:buClr>
              <a:buFont typeface="Wingdings" panose="05000000000000000000" pitchFamily="2" charset="2"/>
              <a:buChar char="o"/>
              <a:defRPr sz="2300">
                <a:solidFill>
                  <a:schemeClr val="tx1"/>
                </a:solidFill>
                <a:latin typeface="Verdana" panose="020B0604030504040204" pitchFamily="34" charset="0"/>
                <a:ea typeface="+mn-ea"/>
              </a:defRPr>
            </a:lvl3pPr>
            <a:lvl4pPr marL="1694180" indent="-387350" algn="l" rtl="0" eaLnBrk="0" fontAlgn="base" hangingPunct="0">
              <a:spcBef>
                <a:spcPct val="20000"/>
              </a:spcBef>
              <a:spcAft>
                <a:spcPct val="0"/>
              </a:spcAft>
              <a:buClr>
                <a:schemeClr val="accent2"/>
              </a:buClr>
              <a:buFont typeface="Wingdings" panose="05000000000000000000" pitchFamily="2" charset="2"/>
              <a:buChar char="n"/>
              <a:defRPr sz="2000">
                <a:solidFill>
                  <a:schemeClr val="tx1"/>
                </a:solidFill>
                <a:latin typeface="Verdana" panose="020B0604030504040204" pitchFamily="34" charset="0"/>
                <a:ea typeface="+mn-ea"/>
              </a:defRPr>
            </a:lvl4pPr>
            <a:lvl5pPr marL="2094230" indent="-398780" algn="l" rtl="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mn-ea"/>
              </a:defRPr>
            </a:lvl5pPr>
          </a:lstStyle>
          <a:p>
            <a:pPr marL="0" lvl="0" indent="0" eaLnBrk="1" hangingPunct="1">
              <a:lnSpc>
                <a:spcPct val="105000"/>
              </a:lnSpc>
              <a:spcBef>
                <a:spcPts val="0"/>
              </a:spcBef>
              <a:buNone/>
            </a:pPr>
            <a:r>
              <a:rPr lang="en-US" altLang="zh-CN" sz="2000" b="1" dirty="0">
                <a:solidFill>
                  <a:srgbClr val="000000"/>
                </a:solidFill>
                <a:latin typeface="等线" panose="02010600030101010101" charset="-122"/>
                <a:ea typeface="等线" panose="02010600030101010101" charset="-122"/>
                <a:cs typeface="等线" panose="02010600030101010101" charset="-122"/>
              </a:rPr>
              <a:t>JVM</a:t>
            </a:r>
            <a:r>
              <a:rPr lang="zh-CN" altLang="en-US" sz="2000" b="1" dirty="0">
                <a:solidFill>
                  <a:srgbClr val="000000"/>
                </a:solidFill>
                <a:latin typeface="等线" panose="02010600030101010101" charset="-122"/>
                <a:ea typeface="等线" panose="02010600030101010101" charset="-122"/>
                <a:cs typeface="等线" panose="02010600030101010101" charset="-122"/>
              </a:rPr>
              <a:t>通过创建调用栈来记录各个方法被调用的顺序</a:t>
            </a:r>
          </a:p>
        </p:txBody>
      </p:sp>
      <p:sp>
        <p:nvSpPr>
          <p:cNvPr id="25608" name="Rectangle 8"/>
          <p:cNvSpPr/>
          <p:nvPr>
            <p:custDataLst>
              <p:tags r:id="rId2"/>
            </p:custDataLst>
          </p:nvPr>
        </p:nvSpPr>
        <p:spPr>
          <a:xfrm>
            <a:off x="5084763" y="3983990"/>
            <a:ext cx="2520950" cy="647700"/>
          </a:xfrm>
          <a:prstGeom prst="rect">
            <a:avLst/>
          </a:prstGeom>
          <a:noFill/>
          <a:ln w="12700" cap="flat" cmpd="sng">
            <a:solidFill>
              <a:schemeClr val="hlink"/>
            </a:solidFill>
            <a:prstDash val="sysDot"/>
            <a:miter/>
            <a:headEnd type="none" w="med" len="med"/>
            <a:tailEnd type="none" w="med" len="med"/>
          </a:ln>
        </p:spPr>
        <p:txBody>
          <a:bodyPr wrap="none" anchor="ctr" anchorCtr="0"/>
          <a:lstStyle>
            <a:lvl1pPr marL="469900" indent="-469900" algn="l" rtl="0" eaLnBrk="0" fontAlgn="base" hangingPunct="0">
              <a:spcBef>
                <a:spcPct val="20000"/>
              </a:spcBef>
              <a:spcAft>
                <a:spcPct val="0"/>
              </a:spcAft>
              <a:buClr>
                <a:schemeClr val="accent2"/>
              </a:buClr>
              <a:buFont typeface="Wingdings" panose="05000000000000000000" pitchFamily="2" charset="2"/>
              <a:buChar char="o"/>
              <a:defRPr sz="3000" b="0">
                <a:solidFill>
                  <a:schemeClr val="tx1"/>
                </a:solidFill>
                <a:latin typeface="+mn-lt"/>
                <a:ea typeface="+mn-ea"/>
                <a:cs typeface="+mn-cs"/>
              </a:defRPr>
            </a:lvl1pPr>
            <a:lvl2pPr marL="908050" indent="-436880" algn="l" rtl="0" eaLnBrk="0" fontAlgn="base" hangingPunct="0">
              <a:spcBef>
                <a:spcPct val="20000"/>
              </a:spcBef>
              <a:spcAft>
                <a:spcPct val="0"/>
              </a:spcAft>
              <a:buClr>
                <a:schemeClr val="accent2"/>
              </a:buClr>
              <a:buFont typeface="Wingdings" panose="05000000000000000000" pitchFamily="2" charset="2"/>
              <a:buChar char="n"/>
              <a:defRPr sz="2600">
                <a:solidFill>
                  <a:schemeClr val="tx1"/>
                </a:solidFill>
                <a:latin typeface="Verdana" panose="020B0604030504040204" pitchFamily="34" charset="0"/>
                <a:ea typeface="+mn-ea"/>
              </a:defRPr>
            </a:lvl2pPr>
            <a:lvl3pPr marL="1304925" indent="-395605" algn="l" rtl="0" eaLnBrk="0" fontAlgn="base" hangingPunct="0">
              <a:spcBef>
                <a:spcPct val="20000"/>
              </a:spcBef>
              <a:spcAft>
                <a:spcPct val="0"/>
              </a:spcAft>
              <a:buClr>
                <a:schemeClr val="accent2"/>
              </a:buClr>
              <a:buFont typeface="Wingdings" panose="05000000000000000000" pitchFamily="2" charset="2"/>
              <a:buChar char="o"/>
              <a:defRPr sz="2300">
                <a:solidFill>
                  <a:schemeClr val="tx1"/>
                </a:solidFill>
                <a:latin typeface="Verdana" panose="020B0604030504040204" pitchFamily="34" charset="0"/>
                <a:ea typeface="+mn-ea"/>
              </a:defRPr>
            </a:lvl3pPr>
            <a:lvl4pPr marL="1694180" indent="-387350" algn="l" rtl="0" eaLnBrk="0" fontAlgn="base" hangingPunct="0">
              <a:spcBef>
                <a:spcPct val="20000"/>
              </a:spcBef>
              <a:spcAft>
                <a:spcPct val="0"/>
              </a:spcAft>
              <a:buClr>
                <a:schemeClr val="accent2"/>
              </a:buClr>
              <a:buFont typeface="Wingdings" panose="05000000000000000000" pitchFamily="2" charset="2"/>
              <a:buChar char="n"/>
              <a:defRPr sz="2000">
                <a:solidFill>
                  <a:schemeClr val="tx1"/>
                </a:solidFill>
                <a:latin typeface="Verdana" panose="020B0604030504040204" pitchFamily="34" charset="0"/>
                <a:ea typeface="+mn-ea"/>
              </a:defRPr>
            </a:lvl4pPr>
            <a:lvl5pPr marL="2094230" indent="-398780" algn="l" rtl="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mn-ea"/>
              </a:defRPr>
            </a:lvl5pPr>
          </a:lstStyle>
          <a:p>
            <a:pPr marL="469900" lvl="0" indent="-469900" algn="ctr" eaLnBrk="1" hangingPunct="1">
              <a:lnSpc>
                <a:spcPct val="75000"/>
              </a:lnSpc>
              <a:buNone/>
            </a:pPr>
            <a:r>
              <a:rPr lang="en-US" altLang="zh-CN" sz="2100" b="1" dirty="0"/>
              <a:t>g()</a:t>
            </a:r>
          </a:p>
        </p:txBody>
      </p:sp>
      <p:sp>
        <p:nvSpPr>
          <p:cNvPr id="25609" name="Rectangle 9"/>
          <p:cNvSpPr/>
          <p:nvPr>
            <p:custDataLst>
              <p:tags r:id="rId3"/>
            </p:custDataLst>
          </p:nvPr>
        </p:nvSpPr>
        <p:spPr>
          <a:xfrm>
            <a:off x="5084763" y="4633278"/>
            <a:ext cx="2520950" cy="647700"/>
          </a:xfrm>
          <a:prstGeom prst="rect">
            <a:avLst/>
          </a:prstGeom>
          <a:noFill/>
          <a:ln w="12700" cap="flat" cmpd="sng">
            <a:solidFill>
              <a:schemeClr val="hlink"/>
            </a:solidFill>
            <a:prstDash val="sysDot"/>
            <a:miter/>
            <a:headEnd type="none" w="med" len="med"/>
            <a:tailEnd type="none" w="med" len="med"/>
          </a:ln>
        </p:spPr>
        <p:txBody>
          <a:bodyPr wrap="none" anchor="ctr" anchorCtr="0"/>
          <a:lstStyle>
            <a:lvl1pPr marL="469900" indent="-469900" algn="l" rtl="0" eaLnBrk="0" fontAlgn="base" hangingPunct="0">
              <a:spcBef>
                <a:spcPct val="20000"/>
              </a:spcBef>
              <a:spcAft>
                <a:spcPct val="0"/>
              </a:spcAft>
              <a:buClr>
                <a:schemeClr val="accent2"/>
              </a:buClr>
              <a:buFont typeface="Wingdings" panose="05000000000000000000" pitchFamily="2" charset="2"/>
              <a:buChar char="o"/>
              <a:defRPr sz="3000" b="0">
                <a:solidFill>
                  <a:schemeClr val="tx1"/>
                </a:solidFill>
                <a:latin typeface="+mn-lt"/>
                <a:ea typeface="+mn-ea"/>
                <a:cs typeface="+mn-cs"/>
              </a:defRPr>
            </a:lvl1pPr>
            <a:lvl2pPr marL="908050" indent="-436880" algn="l" rtl="0" eaLnBrk="0" fontAlgn="base" hangingPunct="0">
              <a:spcBef>
                <a:spcPct val="20000"/>
              </a:spcBef>
              <a:spcAft>
                <a:spcPct val="0"/>
              </a:spcAft>
              <a:buClr>
                <a:schemeClr val="accent2"/>
              </a:buClr>
              <a:buFont typeface="Wingdings" panose="05000000000000000000" pitchFamily="2" charset="2"/>
              <a:buChar char="n"/>
              <a:defRPr sz="2600">
                <a:solidFill>
                  <a:schemeClr val="tx1"/>
                </a:solidFill>
                <a:latin typeface="Verdana" panose="020B0604030504040204" pitchFamily="34" charset="0"/>
                <a:ea typeface="+mn-ea"/>
              </a:defRPr>
            </a:lvl2pPr>
            <a:lvl3pPr marL="1304925" indent="-395605" algn="l" rtl="0" eaLnBrk="0" fontAlgn="base" hangingPunct="0">
              <a:spcBef>
                <a:spcPct val="20000"/>
              </a:spcBef>
              <a:spcAft>
                <a:spcPct val="0"/>
              </a:spcAft>
              <a:buClr>
                <a:schemeClr val="accent2"/>
              </a:buClr>
              <a:buFont typeface="Wingdings" panose="05000000000000000000" pitchFamily="2" charset="2"/>
              <a:buChar char="o"/>
              <a:defRPr sz="2300">
                <a:solidFill>
                  <a:schemeClr val="tx1"/>
                </a:solidFill>
                <a:latin typeface="Verdana" panose="020B0604030504040204" pitchFamily="34" charset="0"/>
                <a:ea typeface="+mn-ea"/>
              </a:defRPr>
            </a:lvl3pPr>
            <a:lvl4pPr marL="1694180" indent="-387350" algn="l" rtl="0" eaLnBrk="0" fontAlgn="base" hangingPunct="0">
              <a:spcBef>
                <a:spcPct val="20000"/>
              </a:spcBef>
              <a:spcAft>
                <a:spcPct val="0"/>
              </a:spcAft>
              <a:buClr>
                <a:schemeClr val="accent2"/>
              </a:buClr>
              <a:buFont typeface="Wingdings" panose="05000000000000000000" pitchFamily="2" charset="2"/>
              <a:buChar char="n"/>
              <a:defRPr sz="2000">
                <a:solidFill>
                  <a:schemeClr val="tx1"/>
                </a:solidFill>
                <a:latin typeface="Verdana" panose="020B0604030504040204" pitchFamily="34" charset="0"/>
                <a:ea typeface="+mn-ea"/>
              </a:defRPr>
            </a:lvl4pPr>
            <a:lvl5pPr marL="2094230" indent="-398780" algn="l" rtl="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mn-ea"/>
              </a:defRPr>
            </a:lvl5pPr>
          </a:lstStyle>
          <a:p>
            <a:pPr marL="469900" lvl="0" indent="-469900" algn="ctr" eaLnBrk="1" hangingPunct="1">
              <a:lnSpc>
                <a:spcPct val="75000"/>
              </a:lnSpc>
              <a:buNone/>
            </a:pPr>
            <a:r>
              <a:rPr lang="zh-CN" altLang="en-US" sz="2100" b="1" dirty="0"/>
              <a:t>入口</a:t>
            </a:r>
            <a:r>
              <a:rPr lang="en-US" altLang="zh-CN" sz="2100" b="1" dirty="0"/>
              <a:t>main()</a:t>
            </a:r>
          </a:p>
        </p:txBody>
      </p:sp>
      <p:sp>
        <p:nvSpPr>
          <p:cNvPr id="25610" name="Rectangle 10"/>
          <p:cNvSpPr/>
          <p:nvPr>
            <p:custDataLst>
              <p:tags r:id="rId4"/>
            </p:custDataLst>
          </p:nvPr>
        </p:nvSpPr>
        <p:spPr>
          <a:xfrm>
            <a:off x="4867910" y="5414010"/>
            <a:ext cx="3049905" cy="706755"/>
          </a:xfrm>
          <a:prstGeom prst="rect">
            <a:avLst/>
          </a:prstGeom>
          <a:noFill/>
          <a:ln w="12700">
            <a:noFill/>
          </a:ln>
        </p:spPr>
        <p:txBody>
          <a:bodyPr wrap="square">
            <a:spAutoFit/>
          </a:bodyPr>
          <a:lstStyle>
            <a:lvl1pPr marL="469900" indent="-469900" algn="l" rtl="0" eaLnBrk="0" fontAlgn="base" hangingPunct="0">
              <a:spcBef>
                <a:spcPct val="20000"/>
              </a:spcBef>
              <a:spcAft>
                <a:spcPct val="0"/>
              </a:spcAft>
              <a:buClr>
                <a:schemeClr val="accent2"/>
              </a:buClr>
              <a:buFont typeface="Wingdings" panose="05000000000000000000" pitchFamily="2" charset="2"/>
              <a:buChar char="o"/>
              <a:defRPr sz="3000" b="0">
                <a:solidFill>
                  <a:schemeClr val="tx1"/>
                </a:solidFill>
                <a:latin typeface="+mn-lt"/>
                <a:ea typeface="+mn-ea"/>
                <a:cs typeface="+mn-cs"/>
              </a:defRPr>
            </a:lvl1pPr>
            <a:lvl2pPr marL="908050" indent="-436880" algn="l" rtl="0" eaLnBrk="0" fontAlgn="base" hangingPunct="0">
              <a:spcBef>
                <a:spcPct val="20000"/>
              </a:spcBef>
              <a:spcAft>
                <a:spcPct val="0"/>
              </a:spcAft>
              <a:buClr>
                <a:schemeClr val="accent2"/>
              </a:buClr>
              <a:buFont typeface="Wingdings" panose="05000000000000000000" pitchFamily="2" charset="2"/>
              <a:buChar char="n"/>
              <a:defRPr sz="2600">
                <a:solidFill>
                  <a:schemeClr val="tx1"/>
                </a:solidFill>
                <a:latin typeface="Verdana" panose="020B0604030504040204" pitchFamily="34" charset="0"/>
                <a:ea typeface="+mn-ea"/>
              </a:defRPr>
            </a:lvl2pPr>
            <a:lvl3pPr marL="1304925" indent="-395605" algn="l" rtl="0" eaLnBrk="0" fontAlgn="base" hangingPunct="0">
              <a:spcBef>
                <a:spcPct val="20000"/>
              </a:spcBef>
              <a:spcAft>
                <a:spcPct val="0"/>
              </a:spcAft>
              <a:buClr>
                <a:schemeClr val="accent2"/>
              </a:buClr>
              <a:buFont typeface="Wingdings" panose="05000000000000000000" pitchFamily="2" charset="2"/>
              <a:buChar char="o"/>
              <a:defRPr sz="2300">
                <a:solidFill>
                  <a:schemeClr val="tx1"/>
                </a:solidFill>
                <a:latin typeface="Verdana" panose="020B0604030504040204" pitchFamily="34" charset="0"/>
                <a:ea typeface="+mn-ea"/>
              </a:defRPr>
            </a:lvl3pPr>
            <a:lvl4pPr marL="1694180" indent="-387350" algn="l" rtl="0" eaLnBrk="0" fontAlgn="base" hangingPunct="0">
              <a:spcBef>
                <a:spcPct val="20000"/>
              </a:spcBef>
              <a:spcAft>
                <a:spcPct val="0"/>
              </a:spcAft>
              <a:buClr>
                <a:schemeClr val="accent2"/>
              </a:buClr>
              <a:buFont typeface="Wingdings" panose="05000000000000000000" pitchFamily="2" charset="2"/>
              <a:buChar char="n"/>
              <a:defRPr sz="2000">
                <a:solidFill>
                  <a:schemeClr val="tx1"/>
                </a:solidFill>
                <a:latin typeface="Verdana" panose="020B0604030504040204" pitchFamily="34" charset="0"/>
                <a:ea typeface="+mn-ea"/>
              </a:defRPr>
            </a:lvl4pPr>
            <a:lvl5pPr marL="2094230" indent="-398780" algn="l" rtl="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mn-ea"/>
              </a:defRPr>
            </a:lvl5pPr>
          </a:lstStyle>
          <a:p>
            <a:pPr marL="0" lvl="0" indent="0" eaLnBrk="1" hangingPunct="1">
              <a:lnSpc>
                <a:spcPct val="100000"/>
              </a:lnSpc>
              <a:spcBef>
                <a:spcPts val="0"/>
              </a:spcBef>
              <a:buNone/>
            </a:pPr>
            <a:r>
              <a:rPr lang="zh-CN" altLang="en-US" sz="2000" b="1" dirty="0">
                <a:solidFill>
                  <a:srgbClr val="000000"/>
                </a:solidFill>
                <a:latin typeface="等线" panose="02010600030101010101" charset="-122"/>
                <a:ea typeface="等线" panose="02010600030101010101" charset="-122"/>
                <a:cs typeface="等线" panose="02010600030101010101" charset="-122"/>
              </a:rPr>
              <a:t>当方法</a:t>
            </a:r>
            <a:r>
              <a:rPr lang="en-US" altLang="zh-CN" sz="2000" b="1" dirty="0">
                <a:solidFill>
                  <a:srgbClr val="000000"/>
                </a:solidFill>
                <a:latin typeface="等线" panose="02010600030101010101" charset="-122"/>
                <a:ea typeface="等线" panose="02010600030101010101" charset="-122"/>
                <a:cs typeface="等线" panose="02010600030101010101" charset="-122"/>
              </a:rPr>
              <a:t>f()</a:t>
            </a:r>
            <a:r>
              <a:rPr lang="zh-CN" altLang="en-US" sz="2000" b="1" dirty="0">
                <a:solidFill>
                  <a:srgbClr val="000000"/>
                </a:solidFill>
                <a:latin typeface="等线" panose="02010600030101010101" charset="-122"/>
                <a:ea typeface="等线" panose="02010600030101010101" charset="-122"/>
                <a:cs typeface="等线" panose="02010600030101010101" charset="-122"/>
              </a:rPr>
              <a:t>执行完毕退出</a:t>
            </a:r>
            <a:r>
              <a:rPr lang="en-US" altLang="zh-CN" sz="2000" b="1" dirty="0">
                <a:solidFill>
                  <a:srgbClr val="000000"/>
                </a:solidFill>
                <a:latin typeface="等线" panose="02010600030101010101" charset="-122"/>
                <a:ea typeface="等线" panose="02010600030101010101" charset="-122"/>
                <a:cs typeface="等线" panose="02010600030101010101" charset="-122"/>
              </a:rPr>
              <a:t>时</a:t>
            </a:r>
            <a:r>
              <a:rPr lang="zh-CN" altLang="en-US" sz="2000" b="1" dirty="0">
                <a:solidFill>
                  <a:srgbClr val="000000"/>
                </a:solidFill>
                <a:latin typeface="等线" panose="02010600030101010101" charset="-122"/>
                <a:ea typeface="等线" panose="02010600030101010101" charset="-122"/>
                <a:cs typeface="等线" panose="02010600030101010101" charset="-122"/>
              </a:rPr>
              <a:t>，从调用栈中将其删除</a:t>
            </a:r>
          </a:p>
        </p:txBody>
      </p:sp>
      <p:sp>
        <p:nvSpPr>
          <p:cNvPr id="25611" name="Line 11"/>
          <p:cNvSpPr/>
          <p:nvPr>
            <p:custDataLst>
              <p:tags r:id="rId5"/>
            </p:custDataLst>
          </p:nvPr>
        </p:nvSpPr>
        <p:spPr>
          <a:xfrm flipV="1">
            <a:off x="4579938" y="3336290"/>
            <a:ext cx="0" cy="2520950"/>
          </a:xfrm>
          <a:prstGeom prst="line">
            <a:avLst/>
          </a:prstGeom>
          <a:ln w="12700" cap="flat" cmpd="sng">
            <a:solidFill>
              <a:schemeClr val="hlink"/>
            </a:solidFill>
            <a:prstDash val="sysDot"/>
            <a:headEnd type="none" w="med" len="med"/>
            <a:tailEnd type="triangle" w="med" len="med"/>
          </a:ln>
        </p:spPr>
      </p:sp>
      <p:sp>
        <p:nvSpPr>
          <p:cNvPr id="8" name="日期占位符 7"/>
          <p:cNvSpPr>
            <a:spLocks noGrp="1"/>
          </p:cNvSpPr>
          <p:nvPr>
            <p:ph type="dt" sz="half" idx="10"/>
            <p:custDataLst>
              <p:tags r:id="rId6"/>
            </p:custDataLst>
          </p:nvPr>
        </p:nvSpPr>
        <p:spPr/>
        <p:txBody>
          <a:bodyPr/>
          <a:lstStyle/>
          <a:p>
            <a:fld id="{8BEB6EB5-CC0D-C94C-91B9-9EA1B45E848E}" type="datetime1">
              <a:rPr kumimoji="1" lang="zh-CN" altLang="en-US" smtClean="0"/>
              <a:t>2024/10/16</a:t>
            </a:fld>
            <a:endParaRPr kumimoji="1" lang="zh-CN" altLang="en-US" sz="900"/>
          </a:p>
        </p:txBody>
      </p:sp>
      <p:sp>
        <p:nvSpPr>
          <p:cNvPr id="9" name="页脚占位符 8"/>
          <p:cNvSpPr>
            <a:spLocks noGrp="1"/>
          </p:cNvSpPr>
          <p:nvPr>
            <p:ph type="ftr" sz="quarter" idx="11"/>
            <p:custDataLst>
              <p:tags r:id="rId7"/>
            </p:custDataLst>
          </p:nvPr>
        </p:nvSpPr>
        <p:spPr/>
        <p:txBody>
          <a:bodyPr/>
          <a:lstStyle/>
          <a:p>
            <a:r>
              <a:rPr kumimoji="1" lang="zh-CN" altLang="en-US" dirty="0"/>
              <a:t>西北工业大学软件学院</a:t>
            </a:r>
            <a:endParaRPr kumimoji="1" lang="zh-CN" altLang="en-US" sz="900" dirty="0"/>
          </a:p>
        </p:txBody>
      </p:sp>
      <p:sp>
        <p:nvSpPr>
          <p:cNvPr id="10" name="灯片编号占位符 9"/>
          <p:cNvSpPr>
            <a:spLocks noGrp="1"/>
          </p:cNvSpPr>
          <p:nvPr>
            <p:ph type="sldNum" sz="quarter" idx="12"/>
            <p:custDataLst>
              <p:tags r:id="rId8"/>
            </p:custDataLst>
          </p:nvPr>
        </p:nvSpPr>
        <p:spPr/>
        <p:txBody>
          <a:bodyPr/>
          <a:lstStyle/>
          <a:p>
            <a:fld id="{5A1A6423-77BD-D842-A714-25250E903C41}" type="slidenum">
              <a:rPr kumimoji="1" lang="zh-CN" altLang="en-US" smtClean="0"/>
              <a:t>98</a:t>
            </a:fld>
            <a:endParaRPr kumimoji="1" lang="zh-CN" altLang="en-US" sz="900"/>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a:lnSpc>
                <a:spcPct val="110000"/>
              </a:lnSpc>
            </a:pPr>
            <a:r>
              <a:rPr lang="en-US" altLang="zh-CN" sz="2800">
                <a:solidFill>
                  <a:srgbClr val="034EA2"/>
                </a:solidFill>
                <a:effectLst/>
              </a:rPr>
              <a:t>finally</a:t>
            </a:r>
          </a:p>
          <a:p>
            <a:pPr>
              <a:lnSpc>
                <a:spcPct val="130000"/>
              </a:lnSpc>
            </a:pPr>
            <a:r>
              <a:rPr lang="en-US" altLang="zh-CN" sz="2400">
                <a:solidFill>
                  <a:srgbClr val="034EA2"/>
                </a:solidFill>
                <a:effectLst/>
              </a:rPr>
              <a:t>finally </a:t>
            </a:r>
            <a:r>
              <a:rPr lang="zh-CN" altLang="en-US" sz="2400"/>
              <a:t>块必须与 </a:t>
            </a:r>
            <a:r>
              <a:rPr lang="en-US" altLang="zh-CN" sz="2400">
                <a:solidFill>
                  <a:srgbClr val="034EA2"/>
                </a:solidFill>
                <a:effectLst/>
              </a:rPr>
              <a:t>try </a:t>
            </a:r>
            <a:r>
              <a:rPr lang="zh-CN" altLang="en-US" sz="2400"/>
              <a:t>或 </a:t>
            </a:r>
            <a:r>
              <a:rPr lang="en-US" altLang="zh-CN" sz="2400">
                <a:solidFill>
                  <a:srgbClr val="034EA2"/>
                </a:solidFill>
                <a:effectLst/>
              </a:rPr>
              <a:t>try/catch</a:t>
            </a:r>
            <a:r>
              <a:rPr lang="en-US" altLang="zh-CN" sz="2400"/>
              <a:t> </a:t>
            </a:r>
            <a:r>
              <a:rPr lang="zh-CN" altLang="en-US" sz="2400"/>
              <a:t>块配合使用</a:t>
            </a:r>
            <a:endParaRPr lang="en-US" altLang="zh-CN" sz="2400"/>
          </a:p>
          <a:p>
            <a:pPr lvl="1">
              <a:lnSpc>
                <a:spcPct val="130000"/>
              </a:lnSpc>
            </a:pPr>
            <a:r>
              <a:rPr lang="zh-CN" altLang="en-US" sz="2400"/>
              <a:t>无论是否发生异常，</a:t>
            </a:r>
            <a:r>
              <a:rPr lang="en-US" altLang="zh-CN" sz="2400">
                <a:solidFill>
                  <a:srgbClr val="034EA2"/>
                </a:solidFill>
                <a:effectLst/>
              </a:rPr>
              <a:t>finally都一定执行</a:t>
            </a:r>
            <a:r>
              <a:rPr lang="zh-CN" altLang="en-US" sz="2400"/>
              <a:t>（除非</a:t>
            </a:r>
            <a:r>
              <a:rPr lang="en-US" altLang="zh-CN" sz="2400"/>
              <a:t>Java</a:t>
            </a:r>
            <a:r>
              <a:rPr lang="zh-CN" altLang="en-US" sz="2400"/>
              <a:t>虚拟机中途终止运行）</a:t>
            </a:r>
            <a:endParaRPr lang="en-US" altLang="zh-CN" sz="2400"/>
          </a:p>
          <a:p>
            <a:pPr lvl="1">
              <a:lnSpc>
                <a:spcPct val="130000"/>
              </a:lnSpc>
            </a:pPr>
            <a:r>
              <a:rPr lang="zh-CN" altLang="en-US" sz="2400"/>
              <a:t>业务逻辑代码中无论发生什么都必须执行的代码，则可以放在</a:t>
            </a:r>
            <a:r>
              <a:rPr lang="en-US" altLang="zh-CN" sz="2400"/>
              <a:t>finally</a:t>
            </a:r>
            <a:r>
              <a:rPr lang="zh-CN" altLang="en-US" sz="2400"/>
              <a:t>块中</a:t>
            </a:r>
          </a:p>
          <a:p>
            <a:pPr lvl="1">
              <a:lnSpc>
                <a:spcPct val="130000"/>
              </a:lnSpc>
            </a:pPr>
            <a:r>
              <a:rPr lang="zh-CN" altLang="en-US" sz="2400"/>
              <a:t>例如：关闭连接、释放资源等</a:t>
            </a:r>
            <a:r>
              <a:rPr lang="zh-CN" altLang="en-US" sz="2400" dirty="0">
                <a:sym typeface="+mn-ea"/>
              </a:rPr>
              <a:t>，所有被打开的系统资源，比如流、文件或者 </a:t>
            </a:r>
            <a:r>
              <a:rPr lang="en-US" altLang="zh-CN" sz="2400" dirty="0">
                <a:sym typeface="+mn-ea"/>
              </a:rPr>
              <a:t>Socket </a:t>
            </a:r>
            <a:r>
              <a:rPr lang="zh-CN" altLang="en-US" sz="2400" dirty="0">
                <a:sym typeface="+mn-ea"/>
              </a:rPr>
              <a:t>连接等，都需要被开发者手动关闭，否则将会造成资源泄露</a:t>
            </a:r>
            <a:endParaRPr lang="zh-CN" altLang="en-US" sz="2400"/>
          </a:p>
          <a:p>
            <a:endParaRPr lang="zh-CN" altLang="en-US" sz="2400"/>
          </a:p>
        </p:txBody>
      </p:sp>
      <p:sp>
        <p:nvSpPr>
          <p:cNvPr id="3" name="标题 2"/>
          <p:cNvSpPr>
            <a:spLocks noGrp="1"/>
          </p:cNvSpPr>
          <p:nvPr>
            <p:ph type="title"/>
          </p:nvPr>
        </p:nvSpPr>
        <p:spPr/>
        <p:txBody>
          <a:bodyPr/>
          <a:lstStyle/>
          <a:p>
            <a:r>
              <a:rPr lang="en-US" altLang="zh-CN">
                <a:sym typeface="+mn-ea"/>
              </a:rPr>
              <a:t>2.1.7 Java</a:t>
            </a:r>
            <a:r>
              <a:rPr lang="zh-CN" altLang="en-US">
                <a:sym typeface="+mn-ea"/>
              </a:rPr>
              <a:t>异常处理</a:t>
            </a:r>
            <a:r>
              <a:rPr lang="en-US" altLang="zh-CN">
                <a:sym typeface="+mn-ea"/>
              </a:rPr>
              <a:t> </a:t>
            </a:r>
            <a:r>
              <a:rPr lang="en-US" altLang="zh-CN" sz="2400">
                <a:sym typeface="+mn-ea"/>
              </a:rPr>
              <a:t>18/23</a:t>
            </a:r>
          </a:p>
        </p:txBody>
      </p:sp>
      <p:sp>
        <p:nvSpPr>
          <p:cNvPr id="8" name="日期占位符 7"/>
          <p:cNvSpPr>
            <a:spLocks noGrp="1"/>
          </p:cNvSpPr>
          <p:nvPr>
            <p:ph type="dt" sz="half" idx="10"/>
            <p:custDataLst>
              <p:tags r:id="rId1"/>
            </p:custDataLst>
          </p:nvPr>
        </p:nvSpPr>
        <p:spPr/>
        <p:txBody>
          <a:bodyPr/>
          <a:lstStyle/>
          <a:p>
            <a:fld id="{8BEB6EB5-CC0D-C94C-91B9-9EA1B45E848E}" type="datetime1">
              <a:rPr kumimoji="1" lang="zh-CN" altLang="en-US" smtClean="0"/>
              <a:t>2024/10/16</a:t>
            </a:fld>
            <a:endParaRPr kumimoji="1" lang="zh-CN" altLang="en-US" sz="900"/>
          </a:p>
        </p:txBody>
      </p:sp>
      <p:sp>
        <p:nvSpPr>
          <p:cNvPr id="9" name="页脚占位符 8"/>
          <p:cNvSpPr>
            <a:spLocks noGrp="1"/>
          </p:cNvSpPr>
          <p:nvPr>
            <p:ph type="ftr" sz="quarter" idx="11"/>
            <p:custDataLst>
              <p:tags r:id="rId2"/>
            </p:custDataLst>
          </p:nvPr>
        </p:nvSpPr>
        <p:spPr/>
        <p:txBody>
          <a:bodyPr/>
          <a:lstStyle/>
          <a:p>
            <a:r>
              <a:rPr kumimoji="1" lang="zh-CN" altLang="en-US" dirty="0"/>
              <a:t>西北工业大学软件学院</a:t>
            </a:r>
            <a:endParaRPr kumimoji="1" lang="zh-CN" altLang="en-US" sz="900" dirty="0"/>
          </a:p>
        </p:txBody>
      </p:sp>
      <p:sp>
        <p:nvSpPr>
          <p:cNvPr id="10" name="灯片编号占位符 9"/>
          <p:cNvSpPr>
            <a:spLocks noGrp="1"/>
          </p:cNvSpPr>
          <p:nvPr>
            <p:ph type="sldNum" sz="quarter" idx="12"/>
            <p:custDataLst>
              <p:tags r:id="rId3"/>
            </p:custDataLst>
          </p:nvPr>
        </p:nvSpPr>
        <p:spPr/>
        <p:txBody>
          <a:bodyPr/>
          <a:lstStyle/>
          <a:p>
            <a:fld id="{5A1A6423-77BD-D842-A714-25250E903C41}" type="slidenum">
              <a:rPr kumimoji="1" lang="zh-CN" altLang="en-US" smtClean="0"/>
              <a:t>99</a:t>
            </a:fld>
            <a:endParaRPr kumimoji="1" lang="zh-CN" altLang="en-US" sz="900"/>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PP_MARK_KEY" val="c89a763d-816d-4a6a-bca0-e31533164ece"/>
  <p:tag name="COMMONDATA" val="eyJoZGlkIjoiZjVhM2RlMmM2M2YzNzUyZGQzMTAwZTU3MGUyMjdjYTQifQ=="/>
</p:tagLst>
</file>

<file path=ppt/tags/tag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0.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600"/>
  <p:tag name="KSO_WM_UNIT_TYPE" val="m_h_a"/>
  <p:tag name="KSO_WM_UNIT_INDEX" val="1_1_1"/>
  <p:tag name="KSO_WM_UNIT_ID" val="261*m_h_a*1_1_1"/>
  <p:tag name="KSO_WM_UNIT_CLEAR" val="1"/>
  <p:tag name="KSO_WM_UNIT_LAYERLEVEL" val="1_1_1"/>
  <p:tag name="KSO_WM_UNIT_VALUE" val="10"/>
  <p:tag name="KSO_WM_UNIT_HIGHLIGHT" val="0"/>
  <p:tag name="KSO_WM_UNIT_COMPATIBLE" val="0"/>
  <p:tag name="KSO_WM_BEAUTIFY_FLAG" val="#wm#"/>
  <p:tag name="KSO_WM_DIAGRAM_GROUP_CODE" val="m1-1"/>
  <p:tag name="KSO_WM_TAG_VERSION" val="1.0"/>
  <p:tag name="KSO_WM_UNIT_PRESET_TEXT" val="Lorem"/>
  <p:tag name="KSO_WM_UNIT_FILL_FORE_SCHEMECOLOR_INDEX" val="5"/>
  <p:tag name="KSO_WM_UNIT_FILL_TYPE" val="1"/>
</p:tagLst>
</file>

<file path=ppt/tags/tag101.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600"/>
  <p:tag name="KSO_WM_UNIT_TYPE" val="m_i"/>
  <p:tag name="KSO_WM_UNIT_INDEX" val="1_3"/>
  <p:tag name="KSO_WM_UNIT_ID" val="261*m_i*1_3"/>
  <p:tag name="KSO_WM_UNIT_CLEAR" val="1"/>
  <p:tag name="KSO_WM_UNIT_LAYERLEVEL" val="1_1"/>
  <p:tag name="KSO_WM_BEAUTIFY_FLAG" val="#wm#"/>
  <p:tag name="KSO_WM_DIAGRAM_GROUP_CODE" val="m1-1"/>
  <p:tag name="KSO_WM_TAG_VERSION" val="1.0"/>
  <p:tag name="KSO_WM_UNIT_FILL_FORE_SCHEMECOLOR_INDEX" val="5"/>
  <p:tag name="KSO_WM_UNIT_FILL_TYPE" val="1"/>
  <p:tag name="KSO_WM_UNIT_TEXT_FILL_FORE_SCHEMECOLOR_INDEX" val="2"/>
  <p:tag name="KSO_WM_UNIT_TEXT_FILL_TYPE" val="1"/>
</p:tagLst>
</file>

<file path=ppt/tags/tag102.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600"/>
  <p:tag name="KSO_WM_UNIT_TYPE" val="m_h_f"/>
  <p:tag name="KSO_WM_UNIT_INDEX" val="1_1_1"/>
  <p:tag name="KSO_WM_UNIT_ID" val="261*m_h_f*1_1_1"/>
  <p:tag name="KSO_WM_UNIT_CLEAR" val="1"/>
  <p:tag name="KSO_WM_UNIT_LAYERLEVEL" val="1_1_1"/>
  <p:tag name="KSO_WM_UNIT_VALUE" val="18"/>
  <p:tag name="KSO_WM_UNIT_HIGHLIGHT" val="0"/>
  <p:tag name="KSO_WM_UNIT_COMPATIBLE" val="0"/>
  <p:tag name="KSO_WM_BEAUTIFY_FLAG" val="#wm#"/>
  <p:tag name="KSO_WM_DIAGRAM_GROUP_CODE" val="m1-1"/>
  <p:tag name="KSO_WM_TAG_VERSION" val="1.0"/>
  <p:tag name="KSO_WM_UNIT_PRESET_TEXT" val="Lorem ipsum dolor&#13;Lorem ipsum dolor"/>
  <p:tag name="KSO_WM_UNIT_TEXT_FILL_FORE_SCHEMECOLOR_INDEX" val="13"/>
  <p:tag name="KSO_WM_UNIT_TEXT_FILL_TYPE" val="1"/>
</p:tagLst>
</file>

<file path=ppt/tags/tag103.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600"/>
  <p:tag name="KSO_WM_UNIT_TYPE" val="m_i"/>
  <p:tag name="KSO_WM_UNIT_INDEX" val="1_4"/>
  <p:tag name="KSO_WM_UNIT_ID" val="261*m_i*1_4"/>
  <p:tag name="KSO_WM_UNIT_CLEAR" val="1"/>
  <p:tag name="KSO_WM_UNIT_LAYERLEVEL" val="1_1"/>
  <p:tag name="KSO_WM_BEAUTIFY_FLAG" val="#wm#"/>
  <p:tag name="KSO_WM_DIAGRAM_GROUP_CODE" val="m1-1"/>
  <p:tag name="KSO_WM_TAG_VERSION" val="1.0"/>
</p:tagLst>
</file>

<file path=ppt/tags/tag104.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600"/>
  <p:tag name="KSO_WM_UNIT_TYPE" val="m_i"/>
  <p:tag name="KSO_WM_UNIT_INDEX" val="1_5"/>
  <p:tag name="KSO_WM_UNIT_ID" val="261*m_i*1_5"/>
  <p:tag name="KSO_WM_UNIT_CLEAR" val="1"/>
  <p:tag name="KSO_WM_UNIT_LAYERLEVEL" val="1_1"/>
  <p:tag name="KSO_WM_BEAUTIFY_FLAG" val="#wm#"/>
  <p:tag name="KSO_WM_DIAGRAM_GROUP_CODE" val="m1-1"/>
  <p:tag name="KSO_WM_TAG_VERSION" val="1.0"/>
</p:tagLst>
</file>

<file path=ppt/tags/tag105.xml><?xml version="1.0" encoding="utf-8"?>
<p:tagLst xmlns:a="http://schemas.openxmlformats.org/drawingml/2006/main" xmlns:r="http://schemas.openxmlformats.org/officeDocument/2006/relationships" xmlns:p="http://schemas.openxmlformats.org/presentationml/2006/main">
  <p:tag name="KSO_WM_UNIT_TABLE_BEAUTIFY" val="smartTable{0cbe3537-8f4f-489b-b2a4-609795ee841d}"/>
  <p:tag name="TABLE_ENDDRAG_ORIGIN_RECT" val="684*408"/>
  <p:tag name="TABLE_ENDDRAG_RECT" val="20*93*684*408"/>
</p:tagLst>
</file>

<file path=ppt/tags/tag10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8.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7157.499212598425,&quot;width&quot;:12582.499212598424}"/>
  <p:tag name="KSO_WM_BEAUTIFY_FLAG" val=""/>
</p:tagLst>
</file>

<file path=ppt/tags/tag10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7.xml><?xml version="1.0" encoding="utf-8"?>
<p:tagLst xmlns:a="http://schemas.openxmlformats.org/drawingml/2006/main" xmlns:r="http://schemas.openxmlformats.org/officeDocument/2006/relationships" xmlns:p="http://schemas.openxmlformats.org/presentationml/2006/main">
  <p:tag name="KSO_WM_UNIT_TABLE_BEAUTIFY" val="smartTable{2cb28ba7-be48-4ae7-be98-31a90c255871}"/>
  <p:tag name="TABLE_ENDDRAG_ORIGIN_RECT" val="675*358"/>
  <p:tag name="TABLE_ENDDRAG_RECT" val="23*141*675*358"/>
</p:tagLst>
</file>

<file path=ppt/tags/tag1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
</p:tagLst>
</file>

<file path=ppt/tags/tag1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
</p:tagLst>
</file>

<file path=ppt/tags/tag19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
</p:tagLst>
</file>

<file path=ppt/tags/tag2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7.xml><?xml version="1.0" encoding="utf-8"?>
<p:tagLst xmlns:a="http://schemas.openxmlformats.org/drawingml/2006/main" xmlns:r="http://schemas.openxmlformats.org/officeDocument/2006/relationships" xmlns:p="http://schemas.openxmlformats.org/presentationml/2006/main">
  <p:tag name="KSO_WM_BEAUTIFY_FLAG" val=""/>
  <p:tag name="KSO_WM_UNIT_PLACING_PICTURE_USER_VIEWPORT" val="{&quot;height&quot;:7038,&quot;width&quot;:13433}"/>
</p:tagLst>
</file>

<file path=ppt/tags/tag2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8.xml><?xml version="1.0" encoding="utf-8"?>
<p:tagLst xmlns:a="http://schemas.openxmlformats.org/drawingml/2006/main" xmlns:r="http://schemas.openxmlformats.org/officeDocument/2006/relationships" xmlns:p="http://schemas.openxmlformats.org/presentationml/2006/main">
  <p:tag name="KSO_WM_BEAUTIFY_FLAG" val=""/>
  <p:tag name="KSO_WM_UNIT_PLACING_PICTURE_USER_VIEWPORT" val="{&quot;height&quot;:6145,&quot;width&quot;:12245}"/>
</p:tagLst>
</file>

<file path=ppt/tags/tag25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
</p:tagLst>
</file>

<file path=ppt/tags/tag27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3.xml><?xml version="1.0" encoding="utf-8"?>
<p:tagLst xmlns:a="http://schemas.openxmlformats.org/drawingml/2006/main" xmlns:r="http://schemas.openxmlformats.org/officeDocument/2006/relationships" xmlns:p="http://schemas.openxmlformats.org/presentationml/2006/main">
  <p:tag name="KSO_WM_UNIT_TABLE_BEAUTIFY" val="smartTable{30a54146-2cce-47aa-9189-9bfc933ae193}"/>
  <p:tag name="TABLE_ENDDRAG_ORIGIN_RECT" val="675*358"/>
  <p:tag name="TABLE_ENDDRAG_RECT" val="23*138*675*358"/>
</p:tagLst>
</file>

<file path=ppt/tags/tag28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
</p:tagLst>
</file>

<file path=ppt/tags/tag37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
</p:tagLst>
</file>

<file path=ppt/tags/tag4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
</p:tagLst>
</file>

<file path=ppt/tags/tag46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0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0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0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0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0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0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0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0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0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0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4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4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4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4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4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4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5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5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5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5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5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5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5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5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5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6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6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6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6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6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6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6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6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6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6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7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7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7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7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7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7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7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7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7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7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8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8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8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8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8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8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8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8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8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8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9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9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9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9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9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9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9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9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9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9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0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0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0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0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0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0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0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0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0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0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2.xml><?xml version="1.0" encoding="utf-8"?>
<p:tagLst xmlns:a="http://schemas.openxmlformats.org/drawingml/2006/main" xmlns:r="http://schemas.openxmlformats.org/officeDocument/2006/relationships" xmlns:p="http://schemas.openxmlformats.org/presentationml/2006/main">
  <p:tag name="KSO_WM_UNIT_INDEX" val="1"/>
  <p:tag name="KSO_WM_UNIT_CLEAR" val="1"/>
  <p:tag name="KSO_WM_UNIT_LAYERLEVEL" val="1_1"/>
  <p:tag name="KSO_WM_DIAGRAM_GROUP_CODE" val="m1-1"/>
  <p:tag name="KSO_WM_TAG_VERSION" val="1.0"/>
  <p:tag name="KSO_WM_BEAUTIFY_FLAG" val="#wm#"/>
  <p:tag name="KSO_WM_UNIT_TYPE" val="i"/>
  <p:tag name="KSO_WM_UNIT_ID" val="diagram600_6*i*1"/>
  <p:tag name="KSO_WM_TEMPLATE_CATEGORY" val="diagram"/>
  <p:tag name="KSO_WM_TEMPLATE_INDEX" val="600"/>
  <p:tag name="KSO_WM_UNIT_TEXT_FILL_FORE_SCHEMECOLOR_INDEX" val="2"/>
  <p:tag name="KSO_WM_UNIT_TEXT_FILL_TYPE" val="1"/>
</p:tagLst>
</file>

<file path=ppt/tags/tag6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diagram600_6*i*2"/>
  <p:tag name="KSO_WM_TEMPLATE_CATEGORY" val="diagram"/>
  <p:tag name="KSO_WM_TEMPLATE_INDEX" val="600"/>
  <p:tag name="KSO_WM_UNIT_INDEX" val="2"/>
</p:tagLst>
</file>

<file path=ppt/tags/tag6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diagram600_6*i*15"/>
  <p:tag name="KSO_WM_TEMPLATE_CATEGORY" val="diagram"/>
  <p:tag name="KSO_WM_TEMPLATE_INDEX" val="600"/>
  <p:tag name="KSO_WM_UNIT_INDEX" val="15"/>
</p:tagLst>
</file>

<file path=ppt/tags/tag6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4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4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4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4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4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4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diagram600_6*i*28"/>
  <p:tag name="KSO_WM_TEMPLATE_CATEGORY" val="diagram"/>
  <p:tag name="KSO_WM_TEMPLATE_INDEX" val="600"/>
  <p:tag name="KSO_WM_UNIT_INDEX" val="28"/>
</p:tagLst>
</file>

<file path=ppt/tags/tag6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5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5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5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5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5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5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5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5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5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diagram600_6*i*41"/>
  <p:tag name="KSO_WM_TEMPLATE_CATEGORY" val="diagram"/>
  <p:tag name="KSO_WM_TEMPLATE_INDEX" val="600"/>
  <p:tag name="KSO_WM_UNIT_INDEX" val="41"/>
</p:tagLst>
</file>

<file path=ppt/tags/tag66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6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6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6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6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6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6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6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6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6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diagram600_6*i*54"/>
  <p:tag name="KSO_WM_TEMPLATE_CATEGORY" val="diagram"/>
  <p:tag name="KSO_WM_TEMPLATE_INDEX" val="600"/>
  <p:tag name="KSO_WM_UNIT_INDEX" val="54"/>
</p:tagLst>
</file>

<file path=ppt/tags/tag67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7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7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7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7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7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7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7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7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7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diagram600_6*i*67"/>
  <p:tag name="KSO_WM_TEMPLATE_CATEGORY" val="diagram"/>
  <p:tag name="KSO_WM_TEMPLATE_INDEX" val="600"/>
  <p:tag name="KSO_WM_UNIT_INDEX" val="67"/>
</p:tagLst>
</file>

<file path=ppt/tags/tag68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8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8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8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8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8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8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8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8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8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9.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600"/>
  <p:tag name="KSO_WM_UNIT_TYPE" val="m_i"/>
  <p:tag name="KSO_WM_UNIT_INDEX" val="1_22"/>
  <p:tag name="KSO_WM_UNIT_ID" val="261*m_i*1_22"/>
  <p:tag name="KSO_WM_UNIT_CLEAR" val="1"/>
  <p:tag name="KSO_WM_UNIT_LAYERLEVEL" val="1_1"/>
  <p:tag name="KSO_WM_BEAUTIFY_FLAG" val="#wm#"/>
  <p:tag name="KSO_WM_DIAGRAM_GROUP_CODE" val="m1-1"/>
  <p:tag name="KSO_WM_TAG_VERSION" val="1.0"/>
  <p:tag name="KSO_WM_UNIT_FILL_FORE_SCHEMECOLOR_INDEX" val="6"/>
  <p:tag name="KSO_WM_UNIT_FILL_TYPE" val="1"/>
  <p:tag name="KSO_WM_UNIT_TEXT_FILL_FORE_SCHEMECOLOR_INDEX" val="2"/>
  <p:tag name="KSO_WM_UNIT_TEXT_FILL_TYPE" val="1"/>
</p:tagLst>
</file>

<file path=ppt/tags/tag69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9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9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9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9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9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9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9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9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99.xml><?xml version="1.0" encoding="utf-8"?>
<p:tagLst xmlns:a="http://schemas.openxmlformats.org/drawingml/2006/main" xmlns:r="http://schemas.openxmlformats.org/officeDocument/2006/relationships" xmlns:p="http://schemas.openxmlformats.org/presentationml/2006/main">
  <p:tag name="KSO_WM_BEAUTIFY_FLAG" val=""/>
  <p:tag name="KSO_WM_UNIT_PLACING_PICTURE_USER_VIEWPORT" val="{&quot;height&quot;:4005,&quot;width&quot;:10320}"/>
</p:tagLst>
</file>

<file path=ppt/tags/tag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0.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600"/>
  <p:tag name="KSO_WM_UNIT_TYPE" val="m_h_a"/>
  <p:tag name="KSO_WM_UNIT_INDEX" val="1_6_1"/>
  <p:tag name="KSO_WM_UNIT_ID" val="261*m_h_a*1_6_1"/>
  <p:tag name="KSO_WM_UNIT_CLEAR" val="1"/>
  <p:tag name="KSO_WM_UNIT_LAYERLEVEL" val="1_1_1"/>
  <p:tag name="KSO_WM_UNIT_VALUE" val="12"/>
  <p:tag name="KSO_WM_UNIT_HIGHLIGHT" val="0"/>
  <p:tag name="KSO_WM_UNIT_COMPATIBLE" val="0"/>
  <p:tag name="KSO_WM_BEAUTIFY_FLAG" val="#wm#"/>
  <p:tag name="KSO_WM_DIAGRAM_GROUP_CODE" val="m1-1"/>
  <p:tag name="KSO_WM_TAG_VERSION" val="1.0"/>
  <p:tag name="KSO_WM_UNIT_PRESET_TEXT" val="Lorem"/>
  <p:tag name="KSO_WM_UNIT_FILL_FORE_SCHEMECOLOR_INDEX" val="6"/>
  <p:tag name="KSO_WM_UNIT_FILL_TYPE" val="1"/>
</p:tagLst>
</file>

<file path=ppt/tags/tag70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0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0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0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0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0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0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0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0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0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1.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600"/>
  <p:tag name="KSO_WM_UNIT_TYPE" val="m_i"/>
  <p:tag name="KSO_WM_UNIT_INDEX" val="1_23"/>
  <p:tag name="KSO_WM_UNIT_ID" val="261*m_i*1_23"/>
  <p:tag name="KSO_WM_UNIT_CLEAR" val="1"/>
  <p:tag name="KSO_WM_UNIT_LAYERLEVEL" val="1_1"/>
  <p:tag name="KSO_WM_BEAUTIFY_FLAG" val="#wm#"/>
  <p:tag name="KSO_WM_DIAGRAM_GROUP_CODE" val="m1-1"/>
  <p:tag name="KSO_WM_TAG_VERSION" val="1.0"/>
  <p:tag name="KSO_WM_UNIT_FILL_FORE_SCHEMECOLOR_INDEX" val="6"/>
  <p:tag name="KSO_WM_UNIT_FILL_TYPE" val="1"/>
  <p:tag name="KSO_WM_UNIT_TEXT_FILL_FORE_SCHEMECOLOR_INDEX" val="2"/>
  <p:tag name="KSO_WM_UNIT_TEXT_FILL_TYPE" val="1"/>
</p:tagLst>
</file>

<file path=ppt/tags/tag7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2.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600"/>
  <p:tag name="KSO_WM_UNIT_TYPE" val="m_h_f"/>
  <p:tag name="KSO_WM_UNIT_INDEX" val="1_6_1"/>
  <p:tag name="KSO_WM_UNIT_ID" val="261*m_h_f*1_6_1"/>
  <p:tag name="KSO_WM_UNIT_CLEAR" val="1"/>
  <p:tag name="KSO_WM_UNIT_LAYERLEVEL" val="1_1_1"/>
  <p:tag name="KSO_WM_UNIT_VALUE" val="18"/>
  <p:tag name="KSO_WM_UNIT_HIGHLIGHT" val="0"/>
  <p:tag name="KSO_WM_UNIT_COMPATIBLE" val="0"/>
  <p:tag name="KSO_WM_BEAUTIFY_FLAG" val="#wm#"/>
  <p:tag name="KSO_WM_DIAGRAM_GROUP_CODE" val="m1-1"/>
  <p:tag name="KSO_WM_TAG_VERSION" val="1.0"/>
  <p:tag name="KSO_WM_UNIT_PRESET_TEXT" val="Lorem ipsum dolor&#13;Lorem ipsum dolor"/>
  <p:tag name="KSO_WM_UNIT_TEXT_FILL_FORE_SCHEMECOLOR_INDEX" val="13"/>
  <p:tag name="KSO_WM_UNIT_TEXT_FILL_TYPE" val="1"/>
</p:tagLst>
</file>

<file path=ppt/tags/tag73.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600"/>
  <p:tag name="KSO_WM_UNIT_TYPE" val="m_i"/>
  <p:tag name="KSO_WM_UNIT_INDEX" val="1_24"/>
  <p:tag name="KSO_WM_UNIT_ID" val="261*m_i*1_24"/>
  <p:tag name="KSO_WM_UNIT_CLEAR" val="1"/>
  <p:tag name="KSO_WM_UNIT_LAYERLEVEL" val="1_1"/>
  <p:tag name="KSO_WM_BEAUTIFY_FLAG" val="#wm#"/>
  <p:tag name="KSO_WM_DIAGRAM_GROUP_CODE" val="m1-1"/>
  <p:tag name="KSO_WM_TAG_VERSION" val="1.0"/>
</p:tagLst>
</file>

<file path=ppt/tags/tag74.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600"/>
  <p:tag name="KSO_WM_UNIT_TYPE" val="m_i"/>
  <p:tag name="KSO_WM_UNIT_INDEX" val="1_25"/>
  <p:tag name="KSO_WM_UNIT_ID" val="261*m_i*1_25"/>
  <p:tag name="KSO_WM_UNIT_CLEAR" val="1"/>
  <p:tag name="KSO_WM_UNIT_LAYERLEVEL" val="1_1"/>
  <p:tag name="KSO_WM_BEAUTIFY_FLAG" val="#wm#"/>
  <p:tag name="KSO_WM_DIAGRAM_GROUP_CODE" val="m1-1"/>
  <p:tag name="KSO_WM_TAG_VERSION" val="1.0"/>
</p:tagLst>
</file>

<file path=ppt/tags/tag75.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600"/>
  <p:tag name="KSO_WM_UNIT_TYPE" val="m_i"/>
  <p:tag name="KSO_WM_UNIT_INDEX" val="1_18"/>
  <p:tag name="KSO_WM_UNIT_ID" val="261*m_i*1_18"/>
  <p:tag name="KSO_WM_UNIT_CLEAR" val="1"/>
  <p:tag name="KSO_WM_UNIT_LAYERLEVEL" val="1_1"/>
  <p:tag name="KSO_WM_BEAUTIFY_FLAG" val="#wm#"/>
  <p:tag name="KSO_WM_DIAGRAM_GROUP_CODE" val="m1-1"/>
  <p:tag name="KSO_WM_TAG_VERSION" val="1.0"/>
  <p:tag name="KSO_WM_UNIT_FILL_FORE_SCHEMECOLOR_INDEX" val="6"/>
  <p:tag name="KSO_WM_UNIT_FILL_TYPE" val="1"/>
  <p:tag name="KSO_WM_UNIT_TEXT_FILL_FORE_SCHEMECOLOR_INDEX" val="2"/>
  <p:tag name="KSO_WM_UNIT_TEXT_FILL_TYPE" val="1"/>
</p:tagLst>
</file>

<file path=ppt/tags/tag76.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600"/>
  <p:tag name="KSO_WM_UNIT_TYPE" val="m_h_a"/>
  <p:tag name="KSO_WM_UNIT_INDEX" val="1_4_1"/>
  <p:tag name="KSO_WM_UNIT_ID" val="261*m_h_a*1_4_1"/>
  <p:tag name="KSO_WM_UNIT_CLEAR" val="1"/>
  <p:tag name="KSO_WM_UNIT_LAYERLEVEL" val="1_1_1"/>
  <p:tag name="KSO_WM_UNIT_VALUE" val="12"/>
  <p:tag name="KSO_WM_UNIT_HIGHLIGHT" val="0"/>
  <p:tag name="KSO_WM_UNIT_COMPATIBLE" val="0"/>
  <p:tag name="KSO_WM_BEAUTIFY_FLAG" val="#wm#"/>
  <p:tag name="KSO_WM_DIAGRAM_GROUP_CODE" val="m1-1"/>
  <p:tag name="KSO_WM_TAG_VERSION" val="1.0"/>
  <p:tag name="KSO_WM_UNIT_PRESET_TEXT" val="Lorem"/>
  <p:tag name="KSO_WM_UNIT_FILL_FORE_SCHEMECOLOR_INDEX" val="6"/>
  <p:tag name="KSO_WM_UNIT_FILL_TYPE" val="1"/>
</p:tagLst>
</file>

<file path=ppt/tags/tag77.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600"/>
  <p:tag name="KSO_WM_UNIT_TYPE" val="m_i"/>
  <p:tag name="KSO_WM_UNIT_INDEX" val="1_19"/>
  <p:tag name="KSO_WM_UNIT_ID" val="261*m_i*1_19"/>
  <p:tag name="KSO_WM_UNIT_CLEAR" val="1"/>
  <p:tag name="KSO_WM_UNIT_LAYERLEVEL" val="1_1"/>
  <p:tag name="KSO_WM_BEAUTIFY_FLAG" val="#wm#"/>
  <p:tag name="KSO_WM_DIAGRAM_GROUP_CODE" val="m1-1"/>
  <p:tag name="KSO_WM_TAG_VERSION" val="1.0"/>
  <p:tag name="KSO_WM_UNIT_FILL_FORE_SCHEMECOLOR_INDEX" val="6"/>
  <p:tag name="KSO_WM_UNIT_FILL_TYPE" val="1"/>
  <p:tag name="KSO_WM_UNIT_TEXT_FILL_FORE_SCHEMECOLOR_INDEX" val="2"/>
  <p:tag name="KSO_WM_UNIT_TEXT_FILL_TYPE" val="1"/>
</p:tagLst>
</file>

<file path=ppt/tags/tag78.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600"/>
  <p:tag name="KSO_WM_UNIT_TYPE" val="m_h_f"/>
  <p:tag name="KSO_WM_UNIT_INDEX" val="1_4_1"/>
  <p:tag name="KSO_WM_UNIT_ID" val="261*m_h_f*1_4_1"/>
  <p:tag name="KSO_WM_UNIT_CLEAR" val="1"/>
  <p:tag name="KSO_WM_UNIT_LAYERLEVEL" val="1_1_1"/>
  <p:tag name="KSO_WM_UNIT_VALUE" val="18"/>
  <p:tag name="KSO_WM_UNIT_HIGHLIGHT" val="0"/>
  <p:tag name="KSO_WM_UNIT_COMPATIBLE" val="0"/>
  <p:tag name="KSO_WM_BEAUTIFY_FLAG" val="#wm#"/>
  <p:tag name="KSO_WM_DIAGRAM_GROUP_CODE" val="m1-1"/>
  <p:tag name="KSO_WM_TAG_VERSION" val="1.0"/>
  <p:tag name="KSO_WM_UNIT_PRESET_TEXT" val="Lorem ipsum dolor&#13;Lorem ipsum dolor"/>
  <p:tag name="KSO_WM_UNIT_TEXT_FILL_FORE_SCHEMECOLOR_INDEX" val="13"/>
  <p:tag name="KSO_WM_UNIT_TEXT_FILL_TYPE" val="1"/>
</p:tagLst>
</file>

<file path=ppt/tags/tag79.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600"/>
  <p:tag name="KSO_WM_UNIT_TYPE" val="m_i"/>
  <p:tag name="KSO_WM_UNIT_INDEX" val="1_20"/>
  <p:tag name="KSO_WM_UNIT_ID" val="261*m_i*1_20"/>
  <p:tag name="KSO_WM_UNIT_CLEAR" val="1"/>
  <p:tag name="KSO_WM_UNIT_LAYERLEVEL" val="1_1"/>
  <p:tag name="KSO_WM_BEAUTIFY_FLAG" val="#wm#"/>
  <p:tag name="KSO_WM_DIAGRAM_GROUP_CODE" val="m1-1"/>
  <p:tag name="KSO_WM_TAG_VERSION" val="1.0"/>
</p:tagLst>
</file>

<file path=ppt/tags/tag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0.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600"/>
  <p:tag name="KSO_WM_UNIT_TYPE" val="m_i"/>
  <p:tag name="KSO_WM_UNIT_INDEX" val="1_21"/>
  <p:tag name="KSO_WM_UNIT_ID" val="261*m_i*1_21"/>
  <p:tag name="KSO_WM_UNIT_CLEAR" val="1"/>
  <p:tag name="KSO_WM_UNIT_LAYERLEVEL" val="1_1"/>
  <p:tag name="KSO_WM_BEAUTIFY_FLAG" val="#wm#"/>
  <p:tag name="KSO_WM_DIAGRAM_GROUP_CODE" val="m1-1"/>
  <p:tag name="KSO_WM_TAG_VERSION" val="1.0"/>
</p:tagLst>
</file>

<file path=ppt/tags/tag81.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600"/>
  <p:tag name="KSO_WM_UNIT_TYPE" val="m_i"/>
  <p:tag name="KSO_WM_UNIT_INDEX" val="1_14"/>
  <p:tag name="KSO_WM_UNIT_ID" val="261*m_i*1_14"/>
  <p:tag name="KSO_WM_UNIT_CLEAR" val="1"/>
  <p:tag name="KSO_WM_UNIT_LAYERLEVEL" val="1_1"/>
  <p:tag name="KSO_WM_BEAUTIFY_FLAG" val="#wm#"/>
  <p:tag name="KSO_WM_DIAGRAM_GROUP_CODE" val="m1-1"/>
  <p:tag name="KSO_WM_TAG_VERSION" val="1.0"/>
  <p:tag name="KSO_WM_UNIT_FILL_FORE_SCHEMECOLOR_INDEX" val="6"/>
  <p:tag name="KSO_WM_UNIT_FILL_TYPE" val="1"/>
  <p:tag name="KSO_WM_UNIT_TEXT_FILL_FORE_SCHEMECOLOR_INDEX" val="2"/>
  <p:tag name="KSO_WM_UNIT_TEXT_FILL_TYPE" val="1"/>
</p:tagLst>
</file>

<file path=ppt/tags/tag82.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600"/>
  <p:tag name="KSO_WM_UNIT_TYPE" val="m_h_a"/>
  <p:tag name="KSO_WM_UNIT_INDEX" val="1_2_1"/>
  <p:tag name="KSO_WM_UNIT_ID" val="261*m_h_a*1_2_1"/>
  <p:tag name="KSO_WM_UNIT_CLEAR" val="1"/>
  <p:tag name="KSO_WM_UNIT_LAYERLEVEL" val="1_1_1"/>
  <p:tag name="KSO_WM_UNIT_VALUE" val="12"/>
  <p:tag name="KSO_WM_UNIT_HIGHLIGHT" val="0"/>
  <p:tag name="KSO_WM_UNIT_COMPATIBLE" val="0"/>
  <p:tag name="KSO_WM_BEAUTIFY_FLAG" val="#wm#"/>
  <p:tag name="KSO_WM_DIAGRAM_GROUP_CODE" val="m1-1"/>
  <p:tag name="KSO_WM_TAG_VERSION" val="1.0"/>
  <p:tag name="KSO_WM_UNIT_PRESET_TEXT" val="Lorem"/>
  <p:tag name="KSO_WM_UNIT_FILL_FORE_SCHEMECOLOR_INDEX" val="6"/>
  <p:tag name="KSO_WM_UNIT_FILL_TYPE" val="1"/>
</p:tagLst>
</file>

<file path=ppt/tags/tag83.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600"/>
  <p:tag name="KSO_WM_UNIT_TYPE" val="m_i"/>
  <p:tag name="KSO_WM_UNIT_INDEX" val="1_15"/>
  <p:tag name="KSO_WM_UNIT_ID" val="261*m_i*1_15"/>
  <p:tag name="KSO_WM_UNIT_CLEAR" val="1"/>
  <p:tag name="KSO_WM_UNIT_LAYERLEVEL" val="1_1"/>
  <p:tag name="KSO_WM_BEAUTIFY_FLAG" val="#wm#"/>
  <p:tag name="KSO_WM_DIAGRAM_GROUP_CODE" val="m1-1"/>
  <p:tag name="KSO_WM_TAG_VERSION" val="1.0"/>
  <p:tag name="KSO_WM_UNIT_FILL_FORE_SCHEMECOLOR_INDEX" val="6"/>
  <p:tag name="KSO_WM_UNIT_FILL_TYPE" val="1"/>
  <p:tag name="KSO_WM_UNIT_TEXT_FILL_FORE_SCHEMECOLOR_INDEX" val="2"/>
  <p:tag name="KSO_WM_UNIT_TEXT_FILL_TYPE" val="1"/>
</p:tagLst>
</file>

<file path=ppt/tags/tag84.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600"/>
  <p:tag name="KSO_WM_UNIT_TYPE" val="m_h_f"/>
  <p:tag name="KSO_WM_UNIT_INDEX" val="1_2_1"/>
  <p:tag name="KSO_WM_UNIT_ID" val="261*m_h_f*1_2_1"/>
  <p:tag name="KSO_WM_UNIT_CLEAR" val="1"/>
  <p:tag name="KSO_WM_UNIT_LAYERLEVEL" val="1_1_1"/>
  <p:tag name="KSO_WM_UNIT_VALUE" val="18"/>
  <p:tag name="KSO_WM_UNIT_HIGHLIGHT" val="0"/>
  <p:tag name="KSO_WM_UNIT_COMPATIBLE" val="0"/>
  <p:tag name="KSO_WM_BEAUTIFY_FLAG" val="#wm#"/>
  <p:tag name="KSO_WM_DIAGRAM_GROUP_CODE" val="m1-1"/>
  <p:tag name="KSO_WM_TAG_VERSION" val="1.0"/>
  <p:tag name="KSO_WM_UNIT_PRESET_TEXT" val="Lorem ipsum dolor&#13;Lorem ipsum dolor"/>
  <p:tag name="KSO_WM_UNIT_TEXT_FILL_FORE_SCHEMECOLOR_INDEX" val="13"/>
  <p:tag name="KSO_WM_UNIT_TEXT_FILL_TYPE" val="1"/>
</p:tagLst>
</file>

<file path=ppt/tags/tag85.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600"/>
  <p:tag name="KSO_WM_UNIT_TYPE" val="m_i"/>
  <p:tag name="KSO_WM_UNIT_INDEX" val="1_16"/>
  <p:tag name="KSO_WM_UNIT_ID" val="261*m_i*1_16"/>
  <p:tag name="KSO_WM_UNIT_CLEAR" val="1"/>
  <p:tag name="KSO_WM_UNIT_LAYERLEVEL" val="1_1"/>
  <p:tag name="KSO_WM_BEAUTIFY_FLAG" val="#wm#"/>
  <p:tag name="KSO_WM_DIAGRAM_GROUP_CODE" val="m1-1"/>
  <p:tag name="KSO_WM_TAG_VERSION" val="1.0"/>
</p:tagLst>
</file>

<file path=ppt/tags/tag86.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600"/>
  <p:tag name="KSO_WM_UNIT_TYPE" val="m_i"/>
  <p:tag name="KSO_WM_UNIT_INDEX" val="1_17"/>
  <p:tag name="KSO_WM_UNIT_ID" val="261*m_i*1_17"/>
  <p:tag name="KSO_WM_UNIT_CLEAR" val="1"/>
  <p:tag name="KSO_WM_UNIT_LAYERLEVEL" val="1_1"/>
  <p:tag name="KSO_WM_BEAUTIFY_FLAG" val="#wm#"/>
  <p:tag name="KSO_WM_DIAGRAM_GROUP_CODE" val="m1-1"/>
  <p:tag name="KSO_WM_TAG_VERSION" val="1.0"/>
</p:tagLst>
</file>

<file path=ppt/tags/tag87.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600"/>
  <p:tag name="KSO_WM_UNIT_TYPE" val="m_i"/>
  <p:tag name="KSO_WM_UNIT_INDEX" val="1_10"/>
  <p:tag name="KSO_WM_UNIT_ID" val="261*m_i*1_10"/>
  <p:tag name="KSO_WM_UNIT_CLEAR" val="1"/>
  <p:tag name="KSO_WM_UNIT_LAYERLEVEL" val="1_1"/>
  <p:tag name="KSO_WM_BEAUTIFY_FLAG" val="#wm#"/>
  <p:tag name="KSO_WM_DIAGRAM_GROUP_CODE" val="m1-1"/>
  <p:tag name="KSO_WM_TAG_VERSION" val="1.0"/>
  <p:tag name="KSO_WM_UNIT_FILL_FORE_SCHEMECOLOR_INDEX" val="5"/>
  <p:tag name="KSO_WM_UNIT_FILL_TYPE" val="1"/>
  <p:tag name="KSO_WM_UNIT_TEXT_FILL_FORE_SCHEMECOLOR_INDEX" val="2"/>
  <p:tag name="KSO_WM_UNIT_TEXT_FILL_TYPE" val="1"/>
</p:tagLst>
</file>

<file path=ppt/tags/tag88.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600"/>
  <p:tag name="KSO_WM_UNIT_TYPE" val="m_h_a"/>
  <p:tag name="KSO_WM_UNIT_INDEX" val="1_5_1"/>
  <p:tag name="KSO_WM_UNIT_ID" val="261*m_h_a*1_5_1"/>
  <p:tag name="KSO_WM_UNIT_CLEAR" val="1"/>
  <p:tag name="KSO_WM_UNIT_LAYERLEVEL" val="1_1_1"/>
  <p:tag name="KSO_WM_UNIT_VALUE" val="10"/>
  <p:tag name="KSO_WM_UNIT_HIGHLIGHT" val="0"/>
  <p:tag name="KSO_WM_UNIT_COMPATIBLE" val="0"/>
  <p:tag name="KSO_WM_BEAUTIFY_FLAG" val="#wm#"/>
  <p:tag name="KSO_WM_DIAGRAM_GROUP_CODE" val="m1-1"/>
  <p:tag name="KSO_WM_TAG_VERSION" val="1.0"/>
  <p:tag name="KSO_WM_UNIT_PRESET_TEXT" val="Lorem"/>
  <p:tag name="KSO_WM_UNIT_FILL_FORE_SCHEMECOLOR_INDEX" val="5"/>
  <p:tag name="KSO_WM_UNIT_FILL_TYPE" val="1"/>
</p:tagLst>
</file>

<file path=ppt/tags/tag89.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600"/>
  <p:tag name="KSO_WM_UNIT_TYPE" val="m_i"/>
  <p:tag name="KSO_WM_UNIT_INDEX" val="1_11"/>
  <p:tag name="KSO_WM_UNIT_ID" val="261*m_i*1_11"/>
  <p:tag name="KSO_WM_UNIT_CLEAR" val="1"/>
  <p:tag name="KSO_WM_UNIT_LAYERLEVEL" val="1_1"/>
  <p:tag name="KSO_WM_BEAUTIFY_FLAG" val="#wm#"/>
  <p:tag name="KSO_WM_DIAGRAM_GROUP_CODE" val="m1-1"/>
  <p:tag name="KSO_WM_TAG_VERSION" val="1.0"/>
  <p:tag name="KSO_WM_UNIT_FILL_FORE_SCHEMECOLOR_INDEX" val="5"/>
  <p:tag name="KSO_WM_UNIT_FILL_TYPE" val="1"/>
  <p:tag name="KSO_WM_UNIT_TEXT_FILL_FORE_SCHEMECOLOR_INDEX" val="2"/>
  <p:tag name="KSO_WM_UNIT_TEXT_FILL_TYPE" val="1"/>
</p:tagLst>
</file>

<file path=ppt/tags/tag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0.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600"/>
  <p:tag name="KSO_WM_UNIT_TYPE" val="m_h_f"/>
  <p:tag name="KSO_WM_UNIT_INDEX" val="1_5_1"/>
  <p:tag name="KSO_WM_UNIT_ID" val="261*m_h_f*1_5_1"/>
  <p:tag name="KSO_WM_UNIT_CLEAR" val="1"/>
  <p:tag name="KSO_WM_UNIT_LAYERLEVEL" val="1_1_1"/>
  <p:tag name="KSO_WM_UNIT_VALUE" val="18"/>
  <p:tag name="KSO_WM_UNIT_HIGHLIGHT" val="0"/>
  <p:tag name="KSO_WM_UNIT_COMPATIBLE" val="0"/>
  <p:tag name="KSO_WM_BEAUTIFY_FLAG" val="#wm#"/>
  <p:tag name="KSO_WM_DIAGRAM_GROUP_CODE" val="m1-1"/>
  <p:tag name="KSO_WM_TAG_VERSION" val="1.0"/>
  <p:tag name="KSO_WM_UNIT_PRESET_TEXT" val="Lorem ipsum dolor&#13;Lorem ipsum dolor"/>
  <p:tag name="KSO_WM_UNIT_TEXT_FILL_FORE_SCHEMECOLOR_INDEX" val="13"/>
  <p:tag name="KSO_WM_UNIT_TEXT_FILL_TYPE" val="1"/>
</p:tagLst>
</file>

<file path=ppt/tags/tag91.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600"/>
  <p:tag name="KSO_WM_UNIT_TYPE" val="m_i"/>
  <p:tag name="KSO_WM_UNIT_INDEX" val="1_12"/>
  <p:tag name="KSO_WM_UNIT_ID" val="261*m_i*1_12"/>
  <p:tag name="KSO_WM_UNIT_CLEAR" val="1"/>
  <p:tag name="KSO_WM_UNIT_LAYERLEVEL" val="1_1"/>
  <p:tag name="KSO_WM_BEAUTIFY_FLAG" val="#wm#"/>
  <p:tag name="KSO_WM_DIAGRAM_GROUP_CODE" val="m1-1"/>
  <p:tag name="KSO_WM_TAG_VERSION" val="1.0"/>
</p:tagLst>
</file>

<file path=ppt/tags/tag92.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600"/>
  <p:tag name="KSO_WM_UNIT_TYPE" val="m_i"/>
  <p:tag name="KSO_WM_UNIT_INDEX" val="1_13"/>
  <p:tag name="KSO_WM_UNIT_ID" val="261*m_i*1_13"/>
  <p:tag name="KSO_WM_UNIT_CLEAR" val="1"/>
  <p:tag name="KSO_WM_UNIT_LAYERLEVEL" val="1_1"/>
  <p:tag name="KSO_WM_BEAUTIFY_FLAG" val="#wm#"/>
  <p:tag name="KSO_WM_DIAGRAM_GROUP_CODE" val="m1-1"/>
  <p:tag name="KSO_WM_TAG_VERSION" val="1.0"/>
</p:tagLst>
</file>

<file path=ppt/tags/tag93.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600"/>
  <p:tag name="KSO_WM_UNIT_TYPE" val="m_i"/>
  <p:tag name="KSO_WM_UNIT_INDEX" val="1_6"/>
  <p:tag name="KSO_WM_UNIT_ID" val="261*m_i*1_6"/>
  <p:tag name="KSO_WM_UNIT_CLEAR" val="1"/>
  <p:tag name="KSO_WM_UNIT_LAYERLEVEL" val="1_1"/>
  <p:tag name="KSO_WM_BEAUTIFY_FLAG" val="#wm#"/>
  <p:tag name="KSO_WM_DIAGRAM_GROUP_CODE" val="m1-1"/>
  <p:tag name="KSO_WM_TAG_VERSION" val="1.0"/>
  <p:tag name="KSO_WM_UNIT_FILL_FORE_SCHEMECOLOR_INDEX" val="5"/>
  <p:tag name="KSO_WM_UNIT_FILL_TYPE" val="1"/>
  <p:tag name="KSO_WM_UNIT_TEXT_FILL_FORE_SCHEMECOLOR_INDEX" val="2"/>
  <p:tag name="KSO_WM_UNIT_TEXT_FILL_TYPE" val="1"/>
</p:tagLst>
</file>

<file path=ppt/tags/tag94.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600"/>
  <p:tag name="KSO_WM_UNIT_TYPE" val="m_h_a"/>
  <p:tag name="KSO_WM_UNIT_INDEX" val="1_3_1"/>
  <p:tag name="KSO_WM_UNIT_ID" val="261*m_h_a*1_3_1"/>
  <p:tag name="KSO_WM_UNIT_CLEAR" val="1"/>
  <p:tag name="KSO_WM_UNIT_LAYERLEVEL" val="1_1_1"/>
  <p:tag name="KSO_WM_UNIT_VALUE" val="10"/>
  <p:tag name="KSO_WM_UNIT_HIGHLIGHT" val="0"/>
  <p:tag name="KSO_WM_UNIT_COMPATIBLE" val="0"/>
  <p:tag name="KSO_WM_BEAUTIFY_FLAG" val="#wm#"/>
  <p:tag name="KSO_WM_DIAGRAM_GROUP_CODE" val="m1-1"/>
  <p:tag name="KSO_WM_TAG_VERSION" val="1.0"/>
  <p:tag name="KSO_WM_UNIT_PRESET_TEXT" val="Lorem"/>
  <p:tag name="KSO_WM_UNIT_FILL_FORE_SCHEMECOLOR_INDEX" val="5"/>
  <p:tag name="KSO_WM_UNIT_FILL_TYPE" val="1"/>
</p:tagLst>
</file>

<file path=ppt/tags/tag95.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600"/>
  <p:tag name="KSO_WM_UNIT_TYPE" val="m_i"/>
  <p:tag name="KSO_WM_UNIT_INDEX" val="1_7"/>
  <p:tag name="KSO_WM_UNIT_ID" val="261*m_i*1_7"/>
  <p:tag name="KSO_WM_UNIT_CLEAR" val="1"/>
  <p:tag name="KSO_WM_UNIT_LAYERLEVEL" val="1_1"/>
  <p:tag name="KSO_WM_BEAUTIFY_FLAG" val="#wm#"/>
  <p:tag name="KSO_WM_DIAGRAM_GROUP_CODE" val="m1-1"/>
  <p:tag name="KSO_WM_TAG_VERSION" val="1.0"/>
  <p:tag name="KSO_WM_UNIT_FILL_FORE_SCHEMECOLOR_INDEX" val="5"/>
  <p:tag name="KSO_WM_UNIT_FILL_TYPE" val="1"/>
  <p:tag name="KSO_WM_UNIT_TEXT_FILL_FORE_SCHEMECOLOR_INDEX" val="2"/>
  <p:tag name="KSO_WM_UNIT_TEXT_FILL_TYPE" val="1"/>
</p:tagLst>
</file>

<file path=ppt/tags/tag96.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600"/>
  <p:tag name="KSO_WM_UNIT_TYPE" val="m_h_f"/>
  <p:tag name="KSO_WM_UNIT_INDEX" val="1_3_1"/>
  <p:tag name="KSO_WM_UNIT_ID" val="261*m_h_f*1_3_1"/>
  <p:tag name="KSO_WM_UNIT_CLEAR" val="1"/>
  <p:tag name="KSO_WM_UNIT_LAYERLEVEL" val="1_1_1"/>
  <p:tag name="KSO_WM_UNIT_VALUE" val="18"/>
  <p:tag name="KSO_WM_UNIT_HIGHLIGHT" val="0"/>
  <p:tag name="KSO_WM_UNIT_COMPATIBLE" val="0"/>
  <p:tag name="KSO_WM_BEAUTIFY_FLAG" val="#wm#"/>
  <p:tag name="KSO_WM_DIAGRAM_GROUP_CODE" val="m1-1"/>
  <p:tag name="KSO_WM_TAG_VERSION" val="1.0"/>
  <p:tag name="KSO_WM_UNIT_PRESET_TEXT" val="Lorem ipsum dolor&#13;Lorem ipsum dolor"/>
  <p:tag name="KSO_WM_UNIT_TEXT_FILL_FORE_SCHEMECOLOR_INDEX" val="13"/>
  <p:tag name="KSO_WM_UNIT_TEXT_FILL_TYPE" val="1"/>
</p:tagLst>
</file>

<file path=ppt/tags/tag97.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600"/>
  <p:tag name="KSO_WM_UNIT_TYPE" val="m_i"/>
  <p:tag name="KSO_WM_UNIT_INDEX" val="1_8"/>
  <p:tag name="KSO_WM_UNIT_ID" val="261*m_i*1_8"/>
  <p:tag name="KSO_WM_UNIT_CLEAR" val="1"/>
  <p:tag name="KSO_WM_UNIT_LAYERLEVEL" val="1_1"/>
  <p:tag name="KSO_WM_BEAUTIFY_FLAG" val="#wm#"/>
  <p:tag name="KSO_WM_DIAGRAM_GROUP_CODE" val="m1-1"/>
  <p:tag name="KSO_WM_TAG_VERSION" val="1.0"/>
</p:tagLst>
</file>

<file path=ppt/tags/tag98.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600"/>
  <p:tag name="KSO_WM_UNIT_TYPE" val="m_i"/>
  <p:tag name="KSO_WM_UNIT_INDEX" val="1_9"/>
  <p:tag name="KSO_WM_UNIT_ID" val="261*m_i*1_9"/>
  <p:tag name="KSO_WM_UNIT_CLEAR" val="1"/>
  <p:tag name="KSO_WM_UNIT_LAYERLEVEL" val="1_1"/>
  <p:tag name="KSO_WM_BEAUTIFY_FLAG" val="#wm#"/>
  <p:tag name="KSO_WM_DIAGRAM_GROUP_CODE" val="m1-1"/>
  <p:tag name="KSO_WM_TAG_VERSION" val="1.0"/>
</p:tagLst>
</file>

<file path=ppt/tags/tag99.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600"/>
  <p:tag name="KSO_WM_UNIT_TYPE" val="m_i"/>
  <p:tag name="KSO_WM_UNIT_INDEX" val="1_2"/>
  <p:tag name="KSO_WM_UNIT_ID" val="261*m_i*1_2"/>
  <p:tag name="KSO_WM_UNIT_CLEAR" val="1"/>
  <p:tag name="KSO_WM_UNIT_LAYERLEVEL" val="1_1"/>
  <p:tag name="KSO_WM_BEAUTIFY_FLAG" val="#wm#"/>
  <p:tag name="KSO_WM_DIAGRAM_GROUP_CODE" val="m1-1"/>
  <p:tag name="KSO_WM_TAG_VERSION" val="1.0"/>
  <p:tag name="KSO_WM_UNIT_FILL_FORE_SCHEMECOLOR_INDEX" val="5"/>
  <p:tag name="KSO_WM_UNIT_FILL_TYPE" val="1"/>
  <p:tag name="KSO_WM_UNIT_TEXT_FILL_FORE_SCHEMECOLOR_INDEX" val="2"/>
  <p:tag name="KSO_WM_UNIT_TEXT_FILL_TYPE" val="1"/>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noAutofit/>
      </a:bodyPr>
      <a:lstStyle>
        <a:defPPr algn="l">
          <a:defRPr sz="3200" b="1" dirty="0">
            <a:solidFill>
              <a:schemeClr val="tx1">
                <a:lumMod val="65000"/>
                <a:lumOff val="35000"/>
              </a:schemeClr>
            </a:solidFill>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1716</TotalTime>
  <Words>20352</Words>
  <Application>Microsoft Macintosh PowerPoint</Application>
  <PresentationFormat>全屏显示(4:3)</PresentationFormat>
  <Paragraphs>2685</Paragraphs>
  <Slides>220</Slides>
  <Notes>41</Notes>
  <HiddenSlides>0</HiddenSlides>
  <MMClips>0</MMClips>
  <ScaleCrop>false</ScaleCrop>
  <HeadingPairs>
    <vt:vector size="8" baseType="variant">
      <vt:variant>
        <vt:lpstr>已用的字体</vt:lpstr>
      </vt:variant>
      <vt:variant>
        <vt:i4>12</vt:i4>
      </vt:variant>
      <vt:variant>
        <vt:lpstr>主题</vt:lpstr>
      </vt:variant>
      <vt:variant>
        <vt:i4>1</vt:i4>
      </vt:variant>
      <vt:variant>
        <vt:lpstr>嵌入 OLE 服务器</vt:lpstr>
      </vt:variant>
      <vt:variant>
        <vt:i4>1</vt:i4>
      </vt:variant>
      <vt:variant>
        <vt:lpstr>幻灯片标题</vt:lpstr>
      </vt:variant>
      <vt:variant>
        <vt:i4>220</vt:i4>
      </vt:variant>
    </vt:vector>
  </HeadingPairs>
  <TitlesOfParts>
    <vt:vector size="234" baseType="lpstr">
      <vt:lpstr>+中文正文</vt:lpstr>
      <vt:lpstr>等线</vt:lpstr>
      <vt:lpstr>华文行楷</vt:lpstr>
      <vt:lpstr>宋体</vt:lpstr>
      <vt:lpstr>微软雅黑</vt:lpstr>
      <vt:lpstr>Arial Unicode MS</vt:lpstr>
      <vt:lpstr>Arial</vt:lpstr>
      <vt:lpstr>Calibri</vt:lpstr>
      <vt:lpstr>Helvetica Neue</vt:lpstr>
      <vt:lpstr>Times New Roman</vt:lpstr>
      <vt:lpstr>Verdana</vt:lpstr>
      <vt:lpstr>Wingdings</vt:lpstr>
      <vt:lpstr>Office 主题​​</vt:lpstr>
      <vt:lpstr>Visio.Drawing.11</vt:lpstr>
      <vt:lpstr>PowerPoint 演示文稿</vt:lpstr>
      <vt:lpstr>目录</vt:lpstr>
      <vt:lpstr>2.1 Java语言概述及类的实现</vt:lpstr>
      <vt:lpstr>2.1.1 Java语言概述 1/10</vt:lpstr>
      <vt:lpstr>2.1.1 Java语言概述 2/10</vt:lpstr>
      <vt:lpstr>2.1.1 Java语言概述 3/10</vt:lpstr>
      <vt:lpstr>2.1.1 Java语言概述 4/10</vt:lpstr>
      <vt:lpstr>2.1.1 Java语言概述 5/10</vt:lpstr>
      <vt:lpstr>2.1.1 Java语言概述 6/10</vt:lpstr>
      <vt:lpstr>2.1.1 Java语言概述 7/10</vt:lpstr>
      <vt:lpstr>2.1.1 Java语言概述 8/10</vt:lpstr>
      <vt:lpstr>2.1.1 Java语言概述 9/10</vt:lpstr>
      <vt:lpstr>2.1.1 Java语言概述 10/10</vt:lpstr>
      <vt:lpstr>2.1.2 封装 1/3</vt:lpstr>
      <vt:lpstr>2.1.2 封装 2/3</vt:lpstr>
      <vt:lpstr>2.1.2 封装 3/3</vt:lpstr>
      <vt:lpstr>2.1.2 Java Class 1/16</vt:lpstr>
      <vt:lpstr>2.1.2 Java Class 2/16</vt:lpstr>
      <vt:lpstr>2.1.2 Java Class 3/16</vt:lpstr>
      <vt:lpstr>2.1.2 Java Class 4/16</vt:lpstr>
      <vt:lpstr>2.1.2 Java Class 5/16</vt:lpstr>
      <vt:lpstr>2.1.2 Java Class 6/16</vt:lpstr>
      <vt:lpstr>2.1.2 Java Class 7/16</vt:lpstr>
      <vt:lpstr>2.1.2 Java Class 8/16</vt:lpstr>
      <vt:lpstr>2.1.2 Java Class 9/16</vt:lpstr>
      <vt:lpstr>2.1.2 Java Class 10/16</vt:lpstr>
      <vt:lpstr>2.1.2 Java Class 11/16</vt:lpstr>
      <vt:lpstr>2.1.2 Java Class 12/16</vt:lpstr>
      <vt:lpstr>2.1.2 Java Class 13/16</vt:lpstr>
      <vt:lpstr>2.1.2 Java Class 14/16</vt:lpstr>
      <vt:lpstr>2.1.2 Java Class 15/16</vt:lpstr>
      <vt:lpstr>2.1.2 Java Class 16/16</vt:lpstr>
      <vt:lpstr>2.1.2 Java Class</vt:lpstr>
      <vt:lpstr>2.1.3 Java对象的初始化与使用 1/9</vt:lpstr>
      <vt:lpstr>2.1.3 Java对象的初始化与使用 2/9</vt:lpstr>
      <vt:lpstr>2.1.3 Java对象的初始化与使用 3/9</vt:lpstr>
      <vt:lpstr>2.1.3 Java对象的初始化与使用 4/9</vt:lpstr>
      <vt:lpstr>2.1.3 Java对象的初始化与使用 5/9</vt:lpstr>
      <vt:lpstr>2.1.3 Java对象的初始化与使用 6/9</vt:lpstr>
      <vt:lpstr>2.1.3 Java对象的初始化与使用 7/9</vt:lpstr>
      <vt:lpstr>2.1.3 Java对象的初始化与使用 8/9</vt:lpstr>
      <vt:lpstr>2.1.3 Java对象的初始化与使用 9/9</vt:lpstr>
      <vt:lpstr>2.1.4 实例/静态成员变量、方法 1/7</vt:lpstr>
      <vt:lpstr>2.1.4 实例/静态成员变量、方法 2/7</vt:lpstr>
      <vt:lpstr>2.1.4 实例/静态成员变量、方法 3/7</vt:lpstr>
      <vt:lpstr>2.1.4 实例/静态成员变量、方法 4/7</vt:lpstr>
      <vt:lpstr>2.1.4 实例/静态成员变量、方法 5/7</vt:lpstr>
      <vt:lpstr>2.1.4 实例/静态成员变量、方法 6/7</vt:lpstr>
      <vt:lpstr>2.1.4 实例/静态成员变量、方法 7/7</vt:lpstr>
      <vt:lpstr>2.1.5 Java访问控制 1/12</vt:lpstr>
      <vt:lpstr>2.1.5 Java访问控制 2/12</vt:lpstr>
      <vt:lpstr>2.1.5 Java访问控制 3/12</vt:lpstr>
      <vt:lpstr>2.1.5 Java访问控制 4/12</vt:lpstr>
      <vt:lpstr>2.1.5 Java访问控制 5/12</vt:lpstr>
      <vt:lpstr>2.1.5 Java访问控制 6/12</vt:lpstr>
      <vt:lpstr>2.1.5 Java访问控制 7/12</vt:lpstr>
      <vt:lpstr>2.1.5 Java访问控制 8/12</vt:lpstr>
      <vt:lpstr>2.1.5 Java访问控制 9/12</vt:lpstr>
      <vt:lpstr>2.1.5 Java访问控制 10/12</vt:lpstr>
      <vt:lpstr>2.1.5 Java访问控制 11/12</vt:lpstr>
      <vt:lpstr>2.1.5 Java访问控制 12/12</vt:lpstr>
      <vt:lpstr>2.1.6 初识Java API</vt:lpstr>
      <vt:lpstr>2.1.6 初识Java API 1/17 </vt:lpstr>
      <vt:lpstr>2.1.6 初识Java API 2/17</vt:lpstr>
      <vt:lpstr>2.1.6 初识Java API 3/17</vt:lpstr>
      <vt:lpstr>2.1.6 初识Java API 4/17</vt:lpstr>
      <vt:lpstr>2.1.6 初识Java API 5/17</vt:lpstr>
      <vt:lpstr>2.1.6 初识Java API 6/17</vt:lpstr>
      <vt:lpstr>2.1.6 初识Java API 7/17</vt:lpstr>
      <vt:lpstr>2.1.6 初识Java API 8/17</vt:lpstr>
      <vt:lpstr>2.1.6 初识Java API 9/17</vt:lpstr>
      <vt:lpstr>2.1.6 初识Java API 10/17</vt:lpstr>
      <vt:lpstr>2.1.6 初识Java API 11/17</vt:lpstr>
      <vt:lpstr>2.1.6 初识Java API 12/17</vt:lpstr>
      <vt:lpstr>2.1.6 初识Java API 13/17</vt:lpstr>
      <vt:lpstr>2.1.6 初识Java API 14/17</vt:lpstr>
      <vt:lpstr>2.1.6 初识Java API 15/17</vt:lpstr>
      <vt:lpstr>2.1.6 初识Java API 16/17</vt:lpstr>
      <vt:lpstr>2.1.6 初识Java API 16/17</vt:lpstr>
      <vt:lpstr>2.1.6 初识Java API 17/17</vt:lpstr>
      <vt:lpstr>2.1.7 Java异常处理</vt:lpstr>
      <vt:lpstr>2.1.7 Java异常处理 1/23</vt:lpstr>
      <vt:lpstr>2.1.7 Java异常处理 2/23</vt:lpstr>
      <vt:lpstr>2.1.7 Java异常处理 3/23</vt:lpstr>
      <vt:lpstr>2.1.7 Java异常处理 4/23</vt:lpstr>
      <vt:lpstr>2.1.7 Java异常处理 5/23</vt:lpstr>
      <vt:lpstr>2.1.7 Java异常处理 6/23</vt:lpstr>
      <vt:lpstr>2.1.7 Java异常处理 7/23</vt:lpstr>
      <vt:lpstr>2.1.7 Java异常处理 8/23</vt:lpstr>
      <vt:lpstr>2.1.7 Java异常处理 9/23</vt:lpstr>
      <vt:lpstr>2.1.7 Java异常处理 10/23</vt:lpstr>
      <vt:lpstr>2.1.7 Java异常处理 11/23</vt:lpstr>
      <vt:lpstr>2.1.7 Java异常处理 12/23</vt:lpstr>
      <vt:lpstr>2.1.7 Java异常处理 13/23</vt:lpstr>
      <vt:lpstr>2.1.7 Java异常处理 14/23</vt:lpstr>
      <vt:lpstr>2.1.7 Java异常处理 15/23</vt:lpstr>
      <vt:lpstr>2.1.7 Java异常处理 16/23</vt:lpstr>
      <vt:lpstr>2.1.7 Java异常处理 17/23</vt:lpstr>
      <vt:lpstr>2.1.7 Java异常处理 18/23</vt:lpstr>
      <vt:lpstr>2.1.7 Java异常处理 19/23</vt:lpstr>
      <vt:lpstr>2.1.7 Java异常处理 20/23</vt:lpstr>
      <vt:lpstr>2.1.7 Java异常处理 21/23</vt:lpstr>
      <vt:lpstr>2.1.7 Java异常处理 22/23</vt:lpstr>
      <vt:lpstr>2.1.7 Java异常处理 23/23</vt:lpstr>
      <vt:lpstr>2.1.8 Javadoc 1/6</vt:lpstr>
      <vt:lpstr>2.1.8 Javadoc 2/6</vt:lpstr>
      <vt:lpstr>2.1.8 Javadoc 3/6</vt:lpstr>
      <vt:lpstr>2.1.8 Javadoc 4/6</vt:lpstr>
      <vt:lpstr>2.1.8 Javadoc 5/6</vt:lpstr>
      <vt:lpstr>2.1.8 Javadoc 6/6</vt:lpstr>
      <vt:lpstr>2.1.9 鲜牛奶订购系统中部分类的实现 1/2</vt:lpstr>
      <vt:lpstr>2.1.9 鲜牛奶订购系统中部分类的实现 2/2</vt:lpstr>
      <vt:lpstr>目录</vt:lpstr>
      <vt:lpstr>2.2 类的继承</vt:lpstr>
      <vt:lpstr>2.2.1 Java继承关系的实现 1/4</vt:lpstr>
      <vt:lpstr>2.2.1 Java继承关系的实现 2/4</vt:lpstr>
      <vt:lpstr>2.2.1 Java继承关系的实现 3/4</vt:lpstr>
      <vt:lpstr>2.2.1 Java继承关系的实现 4/4 </vt:lpstr>
      <vt:lpstr>2.2.2 对象的生成过程 1/2</vt:lpstr>
      <vt:lpstr>2.2.2 对象的生成过程 2/2</vt:lpstr>
      <vt:lpstr>2.2.3 对象转型 1/4</vt:lpstr>
      <vt:lpstr>2.2.3 对象转型 2/4</vt:lpstr>
      <vt:lpstr>2.2.3 对象转型 3/4</vt:lpstr>
      <vt:lpstr>2.2.3 对象转型 4/4</vt:lpstr>
      <vt:lpstr>2.2.4 方法的覆写Overriding 1/2</vt:lpstr>
      <vt:lpstr>2.2.4 方法的覆写Overriding 2/2</vt:lpstr>
      <vt:lpstr>2.2.5 equals方法和toString方法 1/4</vt:lpstr>
      <vt:lpstr>2.2.5 equals方法和toString方法 2/4</vt:lpstr>
      <vt:lpstr>2.2.5 equals方法和toString方法 3/4</vt:lpstr>
      <vt:lpstr>2.2.5 equals方法和toString方法 4/4</vt:lpstr>
      <vt:lpstr>2.2.6 final关键字 1/4</vt:lpstr>
      <vt:lpstr>2.2.6 final关键字 2/4</vt:lpstr>
      <vt:lpstr>2.2.6 final关键字 3/4</vt:lpstr>
      <vt:lpstr>2.2.6 final关键字 4/4</vt:lpstr>
      <vt:lpstr>2.2.7 鲜牛奶订购系统的部分实现 1/2</vt:lpstr>
      <vt:lpstr>2.2.7 鲜牛奶订购系统的部分实现 2/2</vt:lpstr>
      <vt:lpstr>目录</vt:lpstr>
      <vt:lpstr>2.3 Java中的多态</vt:lpstr>
      <vt:lpstr>2.3.1 多态性 1/1</vt:lpstr>
      <vt:lpstr>2.3.2 多态方法调用 1/2</vt:lpstr>
      <vt:lpstr>2.3.2 多态方法调用 2/2</vt:lpstr>
      <vt:lpstr>2.3.3 多态性讨论 1/1</vt:lpstr>
      <vt:lpstr>2.3.4 鲜牛奶订购系统中的多态 1/1</vt:lpstr>
      <vt:lpstr>目录</vt:lpstr>
      <vt:lpstr>2.4 泛型 Generic </vt:lpstr>
      <vt:lpstr>2.4.1 Java泛型 1/2</vt:lpstr>
      <vt:lpstr>2.4.1 Java泛型 2/2</vt:lpstr>
      <vt:lpstr>2.4.2 泛型类/抽象类/接口 1/3</vt:lpstr>
      <vt:lpstr>2.4.2 泛型类/抽象类/接口 2/3</vt:lpstr>
      <vt:lpstr>2.4.2 泛型类/抽象类/接口 3/3</vt:lpstr>
      <vt:lpstr>2.4.3 泛型方法 1/3</vt:lpstr>
      <vt:lpstr>2.4.3 泛型方法 2/3 </vt:lpstr>
      <vt:lpstr>2.4.3 泛型方法 3/3</vt:lpstr>
      <vt:lpstr>目录</vt:lpstr>
      <vt:lpstr>2.5 Java容器类 </vt:lpstr>
      <vt:lpstr>2.5.1 Java容器类概述 1/4</vt:lpstr>
      <vt:lpstr>2.5.1 Java容器类概述 2/4</vt:lpstr>
      <vt:lpstr>2.5.1 Java容器类概述 3/4</vt:lpstr>
      <vt:lpstr>2.5.1 Java容器类概述 4/4</vt:lpstr>
      <vt:lpstr>2.5.2 ArrayList 与 Iterators 1/9</vt:lpstr>
      <vt:lpstr>2.5.2 ArrayList 与 Iterators 2/9</vt:lpstr>
      <vt:lpstr>2.5.2 ArrayList 与 Iterators 3/9</vt:lpstr>
      <vt:lpstr>2.5.2 ArrayList 与 Iterators 4/9</vt:lpstr>
      <vt:lpstr>2.5.2 ArrayList 与 Iterators 5/9</vt:lpstr>
      <vt:lpstr>2.5.2 ArrayList 与 Iterators 6/9</vt:lpstr>
      <vt:lpstr>2.5.2 ArrayList 与 Iterators 7/9</vt:lpstr>
      <vt:lpstr>2.5.2 ArrayList 与 Iterators 8/9</vt:lpstr>
      <vt:lpstr>2.5.2 ArrayList 与 Iterators 9/9</vt:lpstr>
      <vt:lpstr>2.5.3 数组 1/7</vt:lpstr>
      <vt:lpstr>2.5.3 数组 2/7</vt:lpstr>
      <vt:lpstr>2.5.3 数组 3/7</vt:lpstr>
      <vt:lpstr>2.5.3 数组 4/7</vt:lpstr>
      <vt:lpstr>2.5.3 数组 5/7</vt:lpstr>
      <vt:lpstr>2.5.3 数组 6/7</vt:lpstr>
      <vt:lpstr>2.5.3 数组 7/7</vt:lpstr>
      <vt:lpstr>2.5.4 鲜牛奶订购系统一对多关联关系的实现 1/3</vt:lpstr>
      <vt:lpstr>2.5.4 鲜牛奶订购系统一对多关联关系的实现 2/3</vt:lpstr>
      <vt:lpstr>2.5.4 鲜牛奶订购系统一对多关联关系的实现 3/3</vt:lpstr>
      <vt:lpstr>目录</vt:lpstr>
      <vt:lpstr>2.6 抽象类与接口 </vt:lpstr>
      <vt:lpstr>2.6.1 抽象类 1/5</vt:lpstr>
      <vt:lpstr>2.6.1 抽象类 1/5</vt:lpstr>
      <vt:lpstr>2.6.1 抽象类 1/5</vt:lpstr>
      <vt:lpstr>2.6.1 抽象类 2/5</vt:lpstr>
      <vt:lpstr>2.6.1 抽象类 3/5</vt:lpstr>
      <vt:lpstr>2.6.1 抽象类 4/5</vt:lpstr>
      <vt:lpstr>2.6.1 抽象类 5/5</vt:lpstr>
      <vt:lpstr>2.6.1 抽象类 5/5</vt:lpstr>
      <vt:lpstr>2.6.2 接口 </vt:lpstr>
      <vt:lpstr>2.6.2 接口 1/8</vt:lpstr>
      <vt:lpstr>2.6.2 接口 2/8</vt:lpstr>
      <vt:lpstr>2.6.2 接口 3/8</vt:lpstr>
      <vt:lpstr>2.6.2 接口 4/8</vt:lpstr>
      <vt:lpstr>2.6.2 接口 5/8</vt:lpstr>
      <vt:lpstr>2.6.2 接口 6/8</vt:lpstr>
      <vt:lpstr>2.6.2 接口 7/8</vt:lpstr>
      <vt:lpstr>2.6.2 接口 8/8</vt:lpstr>
      <vt:lpstr>2.6.3 抽象类 vs 接口 1/4</vt:lpstr>
      <vt:lpstr>2.6.3 抽象类 vs 接口 2/4</vt:lpstr>
      <vt:lpstr>2.6.3 抽象类 vs 接口 3/4</vt:lpstr>
      <vt:lpstr>2.6.3 抽象类 vs 接口 4/4</vt:lpstr>
      <vt:lpstr>目录</vt:lpstr>
      <vt:lpstr>2.7 关注Java的发展历程</vt:lpstr>
      <vt:lpstr>2.7.1 JDK8的一些新特性 1/8</vt:lpstr>
      <vt:lpstr>2.7.1 JDK8的一些新特性 2/8</vt:lpstr>
      <vt:lpstr>2.7.1 JDK8的一些新特性 3/8</vt:lpstr>
      <vt:lpstr>2.7.1 JDK8的一些新特性 4/8</vt:lpstr>
      <vt:lpstr>2.7.1 JDK8的一些新特性 5/8</vt:lpstr>
      <vt:lpstr>2.7.1 JDK8的一些新特性 6/8</vt:lpstr>
      <vt:lpstr>2.7.1 JDK8的一些新特性 7/8</vt:lpstr>
      <vt:lpstr>2.7.1 JDK8的一些新特性 8/8</vt:lpstr>
      <vt:lpstr>2.7.2 JDK8之后的一些新特性 1/8</vt:lpstr>
      <vt:lpstr>2.7.2 JDK8之后的一些新特性 2/8</vt:lpstr>
      <vt:lpstr>2.7.2 JDK8之后的一些新特性 3/8</vt:lpstr>
      <vt:lpstr>2.7.2 JDK8之后的一些新特性 4/8</vt:lpstr>
      <vt:lpstr>2.7.2 JDK8之后的一些新特性 5/8</vt:lpstr>
      <vt:lpstr>2.7.2 JDK8之后的一些新特性 6/8</vt:lpstr>
      <vt:lpstr>2.7.2 JDK8之后的一些新特性 7/8</vt:lpstr>
      <vt:lpstr>2.7.2 JDK8之后的一些新特性 8/8</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亦磊 石</dc:creator>
  <cp:lastModifiedBy>亦磊 石</cp:lastModifiedBy>
  <cp:revision>1190</cp:revision>
  <dcterms:created xsi:type="dcterms:W3CDTF">2023-08-03T06:11:00Z</dcterms:created>
  <dcterms:modified xsi:type="dcterms:W3CDTF">2024-10-16T07:27:06Z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4077A3B516EC47F2A852EAA9BE6A94A4</vt:lpwstr>
  </property>
  <property fmtid="{D5CDD505-2E9C-101B-9397-08002B2CF9AE}" pid="3" name="KSOProductBuildVer">
    <vt:lpwstr>2052-12.1.0.15336</vt:lpwstr>
  </property>
</Properties>
</file>